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85" r:id="rId2"/>
    <p:sldId id="288" r:id="rId3"/>
    <p:sldId id="292" r:id="rId4"/>
    <p:sldId id="327" r:id="rId5"/>
    <p:sldId id="328" r:id="rId6"/>
    <p:sldId id="331" r:id="rId7"/>
    <p:sldId id="329" r:id="rId8"/>
    <p:sldId id="330" r:id="rId9"/>
    <p:sldId id="289" r:id="rId10"/>
    <p:sldId id="291" r:id="rId11"/>
    <p:sldId id="302" r:id="rId12"/>
    <p:sldId id="332" r:id="rId13"/>
    <p:sldId id="312" r:id="rId14"/>
    <p:sldId id="333" r:id="rId15"/>
    <p:sldId id="303" r:id="rId16"/>
    <p:sldId id="334" r:id="rId17"/>
    <p:sldId id="324" r:id="rId18"/>
    <p:sldId id="314" r:id="rId19"/>
    <p:sldId id="335" r:id="rId20"/>
    <p:sldId id="304" r:id="rId21"/>
    <p:sldId id="336" r:id="rId22"/>
    <p:sldId id="315" r:id="rId23"/>
    <p:sldId id="337" r:id="rId24"/>
    <p:sldId id="305" r:id="rId25"/>
    <p:sldId id="316" r:id="rId26"/>
    <p:sldId id="296" r:id="rId27"/>
    <p:sldId id="338" r:id="rId28"/>
    <p:sldId id="340" r:id="rId29"/>
    <p:sldId id="339" r:id="rId30"/>
    <p:sldId id="298" r:id="rId31"/>
    <p:sldId id="307" r:id="rId32"/>
    <p:sldId id="341" r:id="rId33"/>
    <p:sldId id="319" r:id="rId3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disch" initials="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 varScale="1">
        <p:scale>
          <a:sx n="104" d="100"/>
          <a:sy n="104" d="100"/>
        </p:scale>
        <p:origin x="-12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08.07.2015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08.07.2015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220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3127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Zur Abgrenzung zwischen Haupttitel und Titelzusatz gibt es eine Anwendungsregel (RDA D-A-CH 2.3.4.3).</a:t>
            </a:r>
            <a:r>
              <a:rPr lang="de-DE" baseline="0" dirty="0" smtClean="0"/>
              <a:t> 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5704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Zur Abgrenzung zwischen Haupttitel und Titelzusatz gibt es eine Anwendungsregel (RDA D-A-CH 2.3.4.3).</a:t>
            </a:r>
            <a:r>
              <a:rPr lang="de-DE" baseline="0" dirty="0" smtClean="0"/>
              <a:t> 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2312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Grafik 2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2349500"/>
            <a:ext cx="16414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432048"/>
          </a:xfrm>
        </p:spPr>
        <p:txBody>
          <a:bodyPr/>
          <a:lstStyle/>
          <a:p>
            <a:r>
              <a:rPr lang="de-DE" dirty="0" smtClean="0"/>
              <a:t>Beschreibung der Manifestation: einzelne Einheit</a:t>
            </a:r>
            <a:endParaRPr lang="de-DE" dirty="0"/>
          </a:p>
        </p:txBody>
      </p:sp>
      <p:pic>
        <p:nvPicPr>
          <p:cNvPr id="8" name="Grafik 7" descr="Vor_der_Zeit_Titelsei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987376"/>
            <a:ext cx="2583132" cy="532859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0" name="Rechteck 9"/>
          <p:cNvSpPr/>
          <p:nvPr/>
        </p:nvSpPr>
        <p:spPr>
          <a:xfrm>
            <a:off x="1331640" y="1078634"/>
            <a:ext cx="2376264" cy="36004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2051720" y="1851472"/>
            <a:ext cx="936104" cy="21602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1547664" y="1477174"/>
            <a:ext cx="1944216" cy="2880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2051720" y="5883920"/>
            <a:ext cx="936104" cy="21602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7092280" y="1302266"/>
            <a:ext cx="360040" cy="1872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268760"/>
            <a:ext cx="3200400" cy="2562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" name="Rechteck 14"/>
          <p:cNvSpPr/>
          <p:nvPr/>
        </p:nvSpPr>
        <p:spPr>
          <a:xfrm>
            <a:off x="6175426" y="1297635"/>
            <a:ext cx="916854" cy="18714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6895506" y="1504034"/>
            <a:ext cx="432048" cy="144016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6012160" y="3582641"/>
            <a:ext cx="1656184" cy="21602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/>
          <p:cNvSpPr txBox="1"/>
          <p:nvPr/>
        </p:nvSpPr>
        <p:spPr>
          <a:xfrm>
            <a:off x="4788024" y="4365104"/>
            <a:ext cx="3024336" cy="10772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186 Seiten, Christoph Hein wurde 1944 geboren,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Sprache des Textes ist Deutsch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4879282" y="4408237"/>
            <a:ext cx="1152128" cy="259157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7092280" y="1302268"/>
            <a:ext cx="360000" cy="1872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52928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Manifestation: einzelne Einheit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Titel- und Verantwortlichkeitsangaben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Haupttitel und Verantwortlichkeitsangabe möglichst aus der bevorzugten Informationsquelle entnehmen (RDA 2.3.1.4, 2.4.1.4)</a:t>
            </a:r>
          </a:p>
          <a:p>
            <a:r>
              <a:rPr lang="de-DE" dirty="0" smtClean="0"/>
              <a:t>Titelzusatz der </a:t>
            </a:r>
            <a:r>
              <a:rPr lang="de-DE" u="sng" dirty="0" smtClean="0"/>
              <a:t>gleichen</a:t>
            </a:r>
            <a:r>
              <a:rPr lang="de-DE" dirty="0" smtClean="0"/>
              <a:t> Informationsquelle entnehmen wie Haupttitel (RDA 2.3.4.2)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7320988"/>
              </p:ext>
            </p:extLst>
          </p:nvPr>
        </p:nvGraphicFramePr>
        <p:xfrm>
          <a:off x="395536" y="1431032"/>
          <a:ext cx="8136904" cy="2048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9824"/>
                <a:gridCol w="990580"/>
                <a:gridCol w="3175161"/>
                <a:gridCol w="3051339"/>
              </a:tblGrid>
              <a:tr h="29795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err="1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214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Vor der Zeit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5214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335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2.3.4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Titelzusatz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Korrekturen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5214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359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2.4.2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Verantwortlichkeits-angabe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Christoph Hein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652934"/>
          </a:xfrm>
        </p:spPr>
        <p:txBody>
          <a:bodyPr/>
          <a:lstStyle/>
          <a:p>
            <a:r>
              <a:rPr lang="de-DE" dirty="0" smtClean="0"/>
              <a:t>Beschreibung der Manifestation: fortlaufende Ressource</a:t>
            </a:r>
            <a:endParaRPr lang="de-DE" sz="2400" b="1" i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21684"/>
            <a:ext cx="3149131" cy="43794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" t="64823" r="33789" b="3688"/>
          <a:stretch/>
        </p:blipFill>
        <p:spPr>
          <a:xfrm>
            <a:off x="4860031" y="3556902"/>
            <a:ext cx="3066379" cy="224424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3" name="Textfeld 12"/>
          <p:cNvSpPr txBox="1"/>
          <p:nvPr/>
        </p:nvSpPr>
        <p:spPr>
          <a:xfrm>
            <a:off x="4860032" y="2780928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8" name="Rechteck 7"/>
          <p:cNvSpPr/>
          <p:nvPr/>
        </p:nvSpPr>
        <p:spPr>
          <a:xfrm>
            <a:off x="755576" y="3789040"/>
            <a:ext cx="2376264" cy="36004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971600" y="4456776"/>
            <a:ext cx="1152128" cy="21602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2555776" y="5445224"/>
            <a:ext cx="1152128" cy="2880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5220072" y="4096736"/>
            <a:ext cx="1728192" cy="2880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5229904" y="5560365"/>
            <a:ext cx="432048" cy="13418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6218352" y="4404432"/>
            <a:ext cx="432048" cy="16686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5213285" y="5411357"/>
            <a:ext cx="108012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ISSN 1234-5678</a:t>
            </a:r>
            <a:endParaRPr lang="de-DE" sz="600" dirty="0">
              <a:solidFill>
                <a:schemeClr val="tx1">
                  <a:lumMod val="50000"/>
                  <a:lumOff val="50000"/>
                </a:schemeClr>
              </a:solidFill>
              <a:latin typeface="Trebuchet MS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5220072" y="5445224"/>
            <a:ext cx="648072" cy="13418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Manifestation: fortlaufende Ressource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Titel- und Verantwortlichkeitsangaben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263022"/>
              </p:ext>
            </p:extLst>
          </p:nvPr>
        </p:nvGraphicFramePr>
        <p:xfrm>
          <a:off x="251520" y="1700808"/>
          <a:ext cx="8280002" cy="1881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936104"/>
                <a:gridCol w="2369321"/>
                <a:gridCol w="4038473"/>
              </a:tblGrid>
              <a:tr h="36576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err="1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kern="12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7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331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Jahresbericht …</a:t>
                      </a:r>
                      <a:endParaRPr lang="de-DE" sz="180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37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335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2.3.4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Titelzusatz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Zahlen,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Daten, Fakten</a:t>
                      </a:r>
                      <a:endParaRPr lang="de-DE" sz="180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37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359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2.4.2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Verantwortlich-</a:t>
                      </a:r>
                      <a:r>
                        <a:rPr lang="de-DE" sz="1800" b="1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keitsangabe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IFB Hamburg, Hamburgische Investitions- und Förderbank</a:t>
                      </a:r>
                      <a:endParaRPr lang="de-DE" sz="180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432048"/>
          </a:xfrm>
        </p:spPr>
        <p:txBody>
          <a:bodyPr/>
          <a:lstStyle/>
          <a:p>
            <a:r>
              <a:rPr lang="de-DE" dirty="0" smtClean="0"/>
              <a:t>Beschreibung der Manifestation: einzelne Einheit</a:t>
            </a:r>
            <a:endParaRPr lang="de-DE" dirty="0"/>
          </a:p>
        </p:txBody>
      </p:sp>
      <p:pic>
        <p:nvPicPr>
          <p:cNvPr id="8" name="Grafik 7" descr="Vor_der_Zeit_Titelsei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987376"/>
            <a:ext cx="2583132" cy="532859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4" name="Rechteck 13"/>
          <p:cNvSpPr/>
          <p:nvPr/>
        </p:nvSpPr>
        <p:spPr>
          <a:xfrm>
            <a:off x="2051720" y="5883920"/>
            <a:ext cx="936104" cy="21602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7092280" y="1302266"/>
            <a:ext cx="360040" cy="1872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268760"/>
            <a:ext cx="3200400" cy="2562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" name="Rechteck 14"/>
          <p:cNvSpPr/>
          <p:nvPr/>
        </p:nvSpPr>
        <p:spPr>
          <a:xfrm>
            <a:off x="6175426" y="1297635"/>
            <a:ext cx="916854" cy="18714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6895506" y="1504034"/>
            <a:ext cx="432048" cy="144016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/>
          <p:cNvSpPr txBox="1"/>
          <p:nvPr/>
        </p:nvSpPr>
        <p:spPr>
          <a:xfrm>
            <a:off x="4788024" y="4365104"/>
            <a:ext cx="3024336" cy="10772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186 Seiten, Christoph Hein wurde 1944 geboren,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Sprache des Textes ist Deutsch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7092280" y="1302268"/>
            <a:ext cx="360000" cy="1872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52928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Manifestation: einzelne Einheit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Ausgabebezeichnung und Veröffentlichungsangabe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Ausgabebezeichnungen nicht abkürzen!</a:t>
            </a:r>
          </a:p>
          <a:p>
            <a:r>
              <a:rPr lang="de-DE" dirty="0" smtClean="0"/>
              <a:t>Verlagsname übernehmen, wie er auf der bevorzugten Informationsquelle steht, d.h. </a:t>
            </a:r>
          </a:p>
          <a:p>
            <a:pPr lvl="1"/>
            <a:r>
              <a:rPr lang="de-DE" dirty="0" smtClean="0"/>
              <a:t>es wird KEIN Bindestrich ergänzt</a:t>
            </a:r>
          </a:p>
          <a:p>
            <a:pPr lvl="1"/>
            <a:r>
              <a:rPr lang="de-DE" dirty="0" smtClean="0"/>
              <a:t>das Wort Verlag wird NICHT abgekürzt!</a:t>
            </a:r>
          </a:p>
          <a:p>
            <a:endParaRPr lang="de-DE" dirty="0" smtClean="0"/>
          </a:p>
          <a:p>
            <a:pPr>
              <a:buNone/>
            </a:pP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375338"/>
              </p:ext>
            </p:extLst>
          </p:nvPr>
        </p:nvGraphicFramePr>
        <p:xfrm>
          <a:off x="323528" y="1412776"/>
          <a:ext cx="8136904" cy="24222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152128"/>
                <a:gridCol w="3240360"/>
                <a:gridCol w="2808312"/>
              </a:tblGrid>
              <a:tr h="39195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06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2.5.2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Ausgabebezeichnung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Erste Auflage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406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419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Erscheinungsort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Berlin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406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2.8.4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Verlagsname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Insel Verlag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406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2.8.6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Erscheinungsdatum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$c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2013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406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425a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2013</a:t>
                      </a:r>
                      <a:endParaRPr lang="de-DE" sz="180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652934"/>
          </a:xfrm>
        </p:spPr>
        <p:txBody>
          <a:bodyPr/>
          <a:lstStyle/>
          <a:p>
            <a:r>
              <a:rPr lang="de-DE" dirty="0" smtClean="0"/>
              <a:t>Beschreibung der Manifestation: fortlaufende Ressource</a:t>
            </a:r>
            <a:endParaRPr lang="de-DE" sz="2400" b="1" i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21684"/>
            <a:ext cx="3149131" cy="43794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" t="64823" r="33789" b="3688"/>
          <a:stretch/>
        </p:blipFill>
        <p:spPr>
          <a:xfrm>
            <a:off x="4860031" y="3556902"/>
            <a:ext cx="3066379" cy="224424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3" name="Textfeld 12"/>
          <p:cNvSpPr txBox="1"/>
          <p:nvPr/>
        </p:nvSpPr>
        <p:spPr>
          <a:xfrm>
            <a:off x="4860032" y="2780928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8" name="Rechteck 7"/>
          <p:cNvSpPr/>
          <p:nvPr/>
        </p:nvSpPr>
        <p:spPr>
          <a:xfrm>
            <a:off x="2454272" y="3903560"/>
            <a:ext cx="432048" cy="21602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2555776" y="5445224"/>
            <a:ext cx="648072" cy="2880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5229904" y="5550740"/>
            <a:ext cx="432048" cy="13418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6218352" y="4404432"/>
            <a:ext cx="432048" cy="16686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5213285" y="5411357"/>
            <a:ext cx="108012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ISSN 1234-5678</a:t>
            </a:r>
            <a:endParaRPr lang="de-DE" sz="600" dirty="0">
              <a:solidFill>
                <a:schemeClr val="tx1">
                  <a:lumMod val="50000"/>
                  <a:lumOff val="50000"/>
                </a:schemeClr>
              </a:solidFill>
              <a:latin typeface="Trebuchet MS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652934"/>
          </a:xfrm>
        </p:spPr>
        <p:txBody>
          <a:bodyPr/>
          <a:lstStyle/>
          <a:p>
            <a:r>
              <a:rPr lang="de-DE" dirty="0" smtClean="0"/>
              <a:t>Beschreibung der Manifestation: fortlaufende Ressource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268760"/>
            <a:ext cx="8640960" cy="5040560"/>
          </a:xfrm>
        </p:spPr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2800" dirty="0" smtClean="0"/>
              <a:t>Hinweise zur Erfassung des Ausgabevermerks werden  Ihnen in </a:t>
            </a:r>
            <a:r>
              <a:rPr lang="de-DE" sz="2800" u="sng" dirty="0" smtClean="0"/>
              <a:t>Modul 5B </a:t>
            </a:r>
            <a:r>
              <a:rPr lang="de-DE" sz="2800" dirty="0" smtClean="0"/>
              <a:t>vermittelt.</a:t>
            </a:r>
            <a:endParaRPr lang="de-DE" sz="2800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/>
          <a:lstStyle/>
          <a:p>
            <a:r>
              <a:rPr lang="de-DE" dirty="0" smtClean="0"/>
              <a:t>Beschreibung der Manifestation: fortlaufende Ressourcen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und Veröffentlichungsangabe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Zählung/Veröffentlichungsangabe: erfassen Sie die Angaben, wie sie in der Informationsquelle vorkommen</a:t>
            </a:r>
          </a:p>
          <a:p>
            <a:pPr lvl="0"/>
            <a:r>
              <a:rPr lang="de-DE" dirty="0" smtClean="0"/>
              <a:t>Erscheinungsdatum: Anfangsdatum oder Anfangs- und Enddatum  </a:t>
            </a:r>
          </a:p>
          <a:p>
            <a:endParaRPr lang="de-DE" dirty="0" smtClean="0"/>
          </a:p>
          <a:p>
            <a:pPr>
              <a:buNone/>
            </a:pP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874522"/>
              </p:ext>
            </p:extLst>
          </p:nvPr>
        </p:nvGraphicFramePr>
        <p:xfrm>
          <a:off x="395536" y="1412776"/>
          <a:ext cx="8064897" cy="24222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2910"/>
                <a:gridCol w="982910"/>
                <a:gridCol w="2808313"/>
                <a:gridCol w="3290764"/>
              </a:tblGrid>
              <a:tr h="39195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06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405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2013-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406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419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Erscheinungsort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Hamburg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06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2.8.4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Verlagsname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IFB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06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2.8.6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Erscheinungsdatum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$c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2014-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06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425b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2014</a:t>
                      </a:r>
                      <a:endParaRPr lang="de-D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432048"/>
          </a:xfrm>
        </p:spPr>
        <p:txBody>
          <a:bodyPr/>
          <a:lstStyle/>
          <a:p>
            <a:r>
              <a:rPr lang="de-DE" dirty="0" smtClean="0"/>
              <a:t>Beschreibung der Manifestation: einzelne Einheit</a:t>
            </a:r>
            <a:endParaRPr lang="de-DE" dirty="0"/>
          </a:p>
        </p:txBody>
      </p:sp>
      <p:pic>
        <p:nvPicPr>
          <p:cNvPr id="8" name="Grafik 7" descr="Vor_der_Zeit_Titelsei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987376"/>
            <a:ext cx="2583132" cy="532859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6" name="Rechteck 15"/>
          <p:cNvSpPr/>
          <p:nvPr/>
        </p:nvSpPr>
        <p:spPr>
          <a:xfrm>
            <a:off x="7092280" y="1302266"/>
            <a:ext cx="360040" cy="1872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268760"/>
            <a:ext cx="3200400" cy="2562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" name="Rechteck 17"/>
          <p:cNvSpPr/>
          <p:nvPr/>
        </p:nvSpPr>
        <p:spPr>
          <a:xfrm>
            <a:off x="6012160" y="3582641"/>
            <a:ext cx="1656184" cy="21602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/>
          <p:cNvSpPr txBox="1"/>
          <p:nvPr/>
        </p:nvSpPr>
        <p:spPr>
          <a:xfrm>
            <a:off x="4788024" y="4365104"/>
            <a:ext cx="3024336" cy="10772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186 Seiten, Christoph Hein wurde 1944 geboren,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Sprache des Textes ist Deutsch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512168"/>
          </a:xfrm>
        </p:spPr>
        <p:txBody>
          <a:bodyPr/>
          <a:lstStyle/>
          <a:p>
            <a:pPr algn="ctr"/>
            <a:r>
              <a:rPr lang="de-DE" dirty="0" smtClean="0"/>
              <a:t>Zusammengesetzte Beschreibung und erste Titelaufnahme nach RDA für eine einzelne Einheit und eine fortlaufende Ressource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Manifestation: einzelne Einheit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Erscheinungsweise und </a:t>
            </a:r>
            <a:r>
              <a:rPr lang="de-DE" dirty="0" err="1" smtClean="0"/>
              <a:t>Identifikator</a:t>
            </a:r>
            <a:r>
              <a:rPr lang="de-DE" dirty="0" smtClean="0"/>
              <a:t> für die Manifestation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342000" indent="-342000"/>
            <a:endParaRPr lang="de-DE" dirty="0" smtClean="0"/>
          </a:p>
          <a:p>
            <a:pPr marL="342000" indent="-342000"/>
            <a:r>
              <a:rPr lang="de-DE" dirty="0" smtClean="0"/>
              <a:t>Erscheinungsweise: es handelt sich um eine einzelne Einheit (RDA 2.13) </a:t>
            </a:r>
            <a:endParaRPr lang="de-DE" strike="sngStrike" dirty="0" smtClean="0"/>
          </a:p>
          <a:p>
            <a:pPr marL="342000" indent="-342000"/>
            <a:r>
              <a:rPr lang="de-DE" dirty="0" err="1" smtClean="0"/>
              <a:t>Identifikator</a:t>
            </a:r>
            <a:r>
              <a:rPr lang="de-DE" dirty="0" smtClean="0"/>
              <a:t> kann z.B. auch sein: </a:t>
            </a:r>
          </a:p>
          <a:p>
            <a:pPr marL="342000" indent="-342000">
              <a:buNone/>
            </a:pPr>
            <a:r>
              <a:rPr lang="de-DE" dirty="0" smtClean="0"/>
              <a:t>	URN, ISSN, Produktnummern …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644882"/>
              </p:ext>
            </p:extLst>
          </p:nvPr>
        </p:nvGraphicFramePr>
        <p:xfrm>
          <a:off x="395536" y="1912272"/>
          <a:ext cx="8064896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1153"/>
                <a:gridCol w="972733"/>
                <a:gridCol w="2659876"/>
                <a:gridCol w="3301134"/>
              </a:tblGrid>
              <a:tr h="3586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err="1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828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051, Pos. 0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2.13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Erscheinungsweise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(Einzelne Einheit)</a:t>
                      </a:r>
                      <a:endParaRPr lang="de-DE" sz="1800" i="1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5828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540a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2.15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für die Manifestation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978-3-462-04573-4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652934"/>
          </a:xfrm>
        </p:spPr>
        <p:txBody>
          <a:bodyPr/>
          <a:lstStyle/>
          <a:p>
            <a:r>
              <a:rPr lang="de-DE" dirty="0" smtClean="0"/>
              <a:t>Beschreibung der Manifestation: fortlaufende Ressource</a:t>
            </a:r>
            <a:endParaRPr lang="de-DE" sz="2400" b="1" i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21684"/>
            <a:ext cx="3149131" cy="43794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" t="64823" r="33789" b="3688"/>
          <a:stretch/>
        </p:blipFill>
        <p:spPr>
          <a:xfrm>
            <a:off x="4860031" y="3556902"/>
            <a:ext cx="3066379" cy="224424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3" name="Textfeld 12"/>
          <p:cNvSpPr txBox="1"/>
          <p:nvPr/>
        </p:nvSpPr>
        <p:spPr>
          <a:xfrm>
            <a:off x="4860032" y="2780928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213285" y="5411357"/>
            <a:ext cx="108012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ISSN 1234-5678</a:t>
            </a:r>
            <a:endParaRPr lang="de-DE" sz="600" dirty="0">
              <a:solidFill>
                <a:schemeClr val="tx1">
                  <a:lumMod val="50000"/>
                  <a:lumOff val="50000"/>
                </a:schemeClr>
              </a:solidFill>
              <a:latin typeface="Trebuchet MS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229697" y="5435599"/>
            <a:ext cx="648072" cy="13418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652934"/>
          </a:xfrm>
        </p:spPr>
        <p:txBody>
          <a:bodyPr/>
          <a:lstStyle/>
          <a:p>
            <a:r>
              <a:rPr lang="de-DE" dirty="0" smtClean="0"/>
              <a:t>Beschreibung der Manifestation: fortlaufende Ressource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Erscheinungsweise und </a:t>
            </a:r>
            <a:r>
              <a:rPr lang="de-DE" dirty="0" err="1" smtClean="0"/>
              <a:t>Identifikator</a:t>
            </a:r>
            <a:r>
              <a:rPr lang="de-DE" dirty="0" smtClean="0"/>
              <a:t> für die Manifestation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342000" indent="-342000"/>
            <a:endParaRPr lang="de-DE" dirty="0" smtClean="0"/>
          </a:p>
          <a:p>
            <a:pPr marL="342000" indent="-342000"/>
            <a:r>
              <a:rPr lang="de-DE" dirty="0" smtClean="0"/>
              <a:t>Erscheinungsweise:</a:t>
            </a:r>
          </a:p>
          <a:p>
            <a:pPr marL="342000" indent="-342000">
              <a:buNone/>
            </a:pPr>
            <a:r>
              <a:rPr lang="de-DE" dirty="0" smtClean="0"/>
              <a:t>	Vgl. auch die Hinweise zur Abgrenzung in Modul 2</a:t>
            </a:r>
            <a:endParaRPr lang="de-DE" dirty="0" smtClean="0">
              <a:solidFill>
                <a:srgbClr val="FF0000"/>
              </a:solidFill>
            </a:endParaRPr>
          </a:p>
          <a:p>
            <a:pPr marL="342000" indent="-342000">
              <a:buNone/>
            </a:pPr>
            <a:endParaRPr lang="de-DE" dirty="0" smtClean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07596"/>
              </p:ext>
            </p:extLst>
          </p:nvPr>
        </p:nvGraphicFramePr>
        <p:xfrm>
          <a:off x="395537" y="1912272"/>
          <a:ext cx="8352927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1766"/>
                <a:gridCol w="874457"/>
                <a:gridCol w="2731122"/>
                <a:gridCol w="3605582"/>
              </a:tblGrid>
              <a:tr h="3586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err="1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828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052, Pos. 0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2.13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Erscheinungsweise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(Fortlaufende </a:t>
                      </a:r>
                      <a:r>
                        <a:rPr lang="de-DE" sz="1800" i="1" kern="1200" baseline="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Ressource)</a:t>
                      </a:r>
                      <a:endParaRPr lang="de-DE" sz="1800" i="1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5828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542a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2.15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für die Manifestation </a:t>
                      </a:r>
                      <a:r>
                        <a:rPr lang="de-DE" sz="1800" b="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(fingiert)</a:t>
                      </a:r>
                      <a:endParaRPr lang="de-DE" sz="1800" b="0" i="1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1234-5678</a:t>
                      </a:r>
                      <a:endParaRPr lang="de-DE" sz="1800" kern="120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432048"/>
          </a:xfrm>
        </p:spPr>
        <p:txBody>
          <a:bodyPr/>
          <a:lstStyle/>
          <a:p>
            <a:r>
              <a:rPr lang="de-DE" dirty="0" smtClean="0"/>
              <a:t>Beschreibung der Manifestation: einzelne Einheit</a:t>
            </a:r>
            <a:endParaRPr lang="de-DE" dirty="0"/>
          </a:p>
        </p:txBody>
      </p:sp>
      <p:pic>
        <p:nvPicPr>
          <p:cNvPr id="8" name="Grafik 7" descr="Vor_der_Zeit_Titelsei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987376"/>
            <a:ext cx="2583132" cy="532859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6" name="Rechteck 15"/>
          <p:cNvSpPr/>
          <p:nvPr/>
        </p:nvSpPr>
        <p:spPr>
          <a:xfrm>
            <a:off x="7092280" y="1302266"/>
            <a:ext cx="360040" cy="1872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268760"/>
            <a:ext cx="3200400" cy="2562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" name="Textfeld 23"/>
          <p:cNvSpPr txBox="1"/>
          <p:nvPr/>
        </p:nvSpPr>
        <p:spPr>
          <a:xfrm>
            <a:off x="4788024" y="4365104"/>
            <a:ext cx="3024336" cy="10772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186 Seiten, Christoph Hein wurde 1944 geboren,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Sprache des Textes ist Deutsch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4879282" y="4408237"/>
            <a:ext cx="1152128" cy="259157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Manifestation: einzelne Einheit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Beschreibung des Datenträgers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341313" indent="-341313"/>
            <a:endParaRPr lang="de-DE" dirty="0" smtClean="0"/>
          </a:p>
          <a:p>
            <a:pPr marL="341313" indent="-341313"/>
            <a:endParaRPr lang="de-DE" dirty="0" smtClean="0"/>
          </a:p>
          <a:p>
            <a:pPr marL="341313" indent="-341313"/>
            <a:r>
              <a:rPr lang="de-DE" dirty="0" smtClean="0"/>
              <a:t>Begriffe für Medientyp und Datenträgertyp sind fest vorgegeben</a:t>
            </a:r>
          </a:p>
          <a:p>
            <a:pPr marL="341313" indent="-341313"/>
            <a:r>
              <a:rPr lang="de-DE" dirty="0" smtClean="0"/>
              <a:t>letzte gezählte Seite im Buch </a:t>
            </a:r>
          </a:p>
          <a:p>
            <a:pPr marL="341313" indent="-341313">
              <a:buNone/>
            </a:pPr>
            <a:r>
              <a:rPr lang="de-DE" dirty="0" smtClean="0"/>
              <a:t>	-&gt; Grundlage für den Umfang</a:t>
            </a:r>
          </a:p>
          <a:p>
            <a:pPr marL="341313" indent="-341313"/>
            <a:r>
              <a:rPr lang="de-DE" dirty="0" smtClean="0"/>
              <a:t>Begriffe wie Seiten, Blatt… nicht abkürzen!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340407"/>
              </p:ext>
            </p:extLst>
          </p:nvPr>
        </p:nvGraphicFramePr>
        <p:xfrm>
          <a:off x="395537" y="1377889"/>
          <a:ext cx="8280919" cy="2081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792088"/>
                <a:gridCol w="2380661"/>
                <a:gridCol w="4172067"/>
              </a:tblGrid>
              <a:tr h="33087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3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061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Medientyp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n </a:t>
                      </a:r>
                      <a:r>
                        <a:rPr lang="de-DE" i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</a:t>
                      </a:r>
                      <a:r>
                        <a:rPr lang="de-DE" sz="180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 Hilfsmittel zu benutzen)</a:t>
                      </a:r>
                      <a:endParaRPr lang="de-DE" sz="180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53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062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3.3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Datenträgertyp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i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</a:t>
                      </a:r>
                      <a:r>
                        <a:rPr lang="de-DE" sz="180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Band)</a:t>
                      </a:r>
                      <a:endParaRPr lang="de-DE" sz="180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53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433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3.4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Umfang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186 Seiten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Manifestation: fortlaufende Ressource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Beschreibung des Datenträgers</a:t>
            </a:r>
            <a:endParaRPr lang="de-DE" i="1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341313" indent="-341313"/>
            <a:endParaRPr lang="de-DE" dirty="0" smtClean="0"/>
          </a:p>
          <a:p>
            <a:pPr marL="341313" indent="-341313"/>
            <a:endParaRPr lang="de-DE" dirty="0" smtClean="0"/>
          </a:p>
          <a:p>
            <a:pPr marL="0" indent="0">
              <a:buNone/>
            </a:pPr>
            <a:endParaRPr lang="de-DE" dirty="0" smtClean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348715"/>
              </p:ext>
            </p:extLst>
          </p:nvPr>
        </p:nvGraphicFramePr>
        <p:xfrm>
          <a:off x="251520" y="1700807"/>
          <a:ext cx="8496945" cy="2299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333"/>
                <a:gridCol w="784333"/>
                <a:gridCol w="2941250"/>
                <a:gridCol w="3987029"/>
              </a:tblGrid>
              <a:tr h="50977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97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061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Medientyp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n </a:t>
                      </a:r>
                      <a:r>
                        <a:rPr lang="de-DE" i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</a:t>
                      </a:r>
                      <a:r>
                        <a:rPr lang="de-DE" sz="180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 Hilfsmittel zu benutzen)</a:t>
                      </a:r>
                      <a:endParaRPr lang="de-DE" sz="180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5097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062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3.3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Datenträgertyp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i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</a:t>
                      </a:r>
                      <a:r>
                        <a:rPr lang="de-DE" sz="180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Band)</a:t>
                      </a:r>
                      <a:endParaRPr lang="de-DE" sz="180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5097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433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3.4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Umfang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Bände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des Werks und der Expression: einzelne Einheit</a:t>
            </a:r>
            <a:endParaRPr lang="de-DE" dirty="0"/>
          </a:p>
        </p:txBody>
      </p:sp>
      <p:pic>
        <p:nvPicPr>
          <p:cNvPr id="8" name="Grafik 7" descr="Vor_der_Zeit_Titelsei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908720"/>
            <a:ext cx="2583132" cy="532859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3" name="Rechteck 12"/>
          <p:cNvSpPr/>
          <p:nvPr/>
        </p:nvSpPr>
        <p:spPr>
          <a:xfrm>
            <a:off x="1547664" y="1369643"/>
            <a:ext cx="1944216" cy="324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7092280" y="1302266"/>
            <a:ext cx="360040" cy="1872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268760"/>
            <a:ext cx="3200400" cy="2562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Textfeld 11"/>
          <p:cNvSpPr txBox="1"/>
          <p:nvPr/>
        </p:nvSpPr>
        <p:spPr>
          <a:xfrm>
            <a:off x="5076056" y="4509120"/>
            <a:ext cx="3024336" cy="10772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186 Seiten, Christoph Hein wurde 1944 geboren,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Sprache des Textes ist Deutsch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5148064" y="5032426"/>
            <a:ext cx="2808312" cy="50405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des Werks und der Expression: einzelne Einheit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lvl="0" indent="0">
              <a:buNone/>
              <a:defRPr/>
            </a:pPr>
            <a:r>
              <a:rPr lang="de-DE" dirty="0" smtClean="0"/>
              <a:t>Werktitel, Inhaltstyp, Sprache</a:t>
            </a:r>
          </a:p>
          <a:p>
            <a:pPr marL="0" lvl="0" indent="0">
              <a:buNone/>
              <a:defRPr/>
            </a:pPr>
            <a:endParaRPr lang="de-DE" dirty="0" smtClean="0"/>
          </a:p>
          <a:p>
            <a:pPr marL="0" lvl="0" indent="0">
              <a:buNone/>
              <a:defRPr/>
            </a:pPr>
            <a:endParaRPr lang="de-DE" dirty="0" smtClean="0"/>
          </a:p>
          <a:p>
            <a:pPr marL="0" lvl="0" indent="0">
              <a:buNone/>
              <a:defRPr/>
            </a:pPr>
            <a:endParaRPr lang="de-DE" dirty="0" smtClean="0"/>
          </a:p>
          <a:p>
            <a:pPr marL="0" lvl="0" indent="0">
              <a:buNone/>
              <a:defRPr/>
            </a:pPr>
            <a:endParaRPr lang="de-DE" dirty="0" smtClean="0"/>
          </a:p>
          <a:p>
            <a:pPr marL="0" lvl="0" indent="0">
              <a:buNone/>
              <a:defRPr/>
            </a:pPr>
            <a:endParaRPr lang="de-DE" dirty="0" smtClean="0"/>
          </a:p>
          <a:p>
            <a:pPr marL="0" lvl="0" indent="0">
              <a:buNone/>
              <a:defRPr/>
            </a:pPr>
            <a:endParaRPr lang="de-DE" dirty="0" smtClean="0"/>
          </a:p>
          <a:p>
            <a:pPr marL="342000" indent="-342000">
              <a:defRPr/>
            </a:pPr>
            <a:r>
              <a:rPr lang="de-DE" dirty="0" smtClean="0"/>
              <a:t>Der Werktitel entspricht hier dem Titel der Manifestation. </a:t>
            </a:r>
          </a:p>
          <a:p>
            <a:pPr marL="342000" indent="-342000">
              <a:defRPr/>
            </a:pPr>
            <a:r>
              <a:rPr lang="de-DE" dirty="0" smtClean="0">
                <a:ea typeface="Verdana" pitchFamily="34" charset="0"/>
                <a:cs typeface="Verdana" pitchFamily="34" charset="0"/>
              </a:rPr>
              <a:t>Inhaltstyp und Sprache gehören zur Expressionsebene</a:t>
            </a:r>
            <a:endParaRPr lang="de-DE" dirty="0" smtClean="0"/>
          </a:p>
          <a:p>
            <a:pPr marL="341313" lvl="0" indent="-341313">
              <a:defRPr/>
            </a:pPr>
            <a:r>
              <a:rPr lang="de-DE" dirty="0" smtClean="0"/>
              <a:t>Die Begriffe für den Inhaltstyp sind fest vorgegeben</a:t>
            </a:r>
          </a:p>
          <a:p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46894"/>
              </p:ext>
            </p:extLst>
          </p:nvPr>
        </p:nvGraphicFramePr>
        <p:xfrm>
          <a:off x="395537" y="1412777"/>
          <a:ext cx="8291263" cy="2309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3338"/>
                <a:gridCol w="1133338"/>
                <a:gridCol w="3119921"/>
                <a:gridCol w="2904666"/>
              </a:tblGrid>
              <a:tr h="39214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73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= 331</a:t>
                      </a:r>
                      <a:endParaRPr lang="de-DE" sz="18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Bevorzugter Titel des Werks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Vor der Zeit</a:t>
                      </a:r>
                      <a:endParaRPr lang="de-DE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6373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060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6.9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Inhaltstyp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i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</a:t>
                      </a:r>
                      <a:r>
                        <a:rPr lang="de-DE" sz="180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Text)</a:t>
                      </a:r>
                      <a:endParaRPr lang="de-DE" sz="180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6373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037b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6.11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Sprache der Expression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ger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652934"/>
          </a:xfrm>
        </p:spPr>
        <p:txBody>
          <a:bodyPr/>
          <a:lstStyle/>
          <a:p>
            <a:r>
              <a:rPr lang="de-DE" dirty="0" smtClean="0"/>
              <a:t>Beschreibung des Werks und der Expression: fortlaufende Ressource</a:t>
            </a:r>
            <a:endParaRPr lang="de-DE" sz="2400" b="1" i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21684"/>
            <a:ext cx="3149131" cy="43794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" t="64823" r="33789" b="3688"/>
          <a:stretch/>
        </p:blipFill>
        <p:spPr>
          <a:xfrm>
            <a:off x="4860031" y="3556902"/>
            <a:ext cx="3066379" cy="224424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3" name="Textfeld 12"/>
          <p:cNvSpPr txBox="1"/>
          <p:nvPr/>
        </p:nvSpPr>
        <p:spPr>
          <a:xfrm>
            <a:off x="4860032" y="2780928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9" name="Rechteck 8"/>
          <p:cNvSpPr/>
          <p:nvPr/>
        </p:nvSpPr>
        <p:spPr>
          <a:xfrm>
            <a:off x="951936" y="3831552"/>
            <a:ext cx="1512168" cy="324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5213285" y="5411357"/>
            <a:ext cx="108012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ISSN 1234-5678</a:t>
            </a:r>
            <a:endParaRPr lang="de-DE" sz="600" dirty="0">
              <a:solidFill>
                <a:schemeClr val="tx1">
                  <a:lumMod val="50000"/>
                  <a:lumOff val="50000"/>
                </a:schemeClr>
              </a:solidFill>
              <a:latin typeface="Trebuchet MS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des Werks und der Expression: fortlaufende Ressourcen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>
              <a:buNone/>
            </a:pPr>
            <a:r>
              <a:rPr lang="de-DE" dirty="0" smtClean="0"/>
              <a:t>Werktitel, Inhaltstyp, Sprache</a:t>
            </a:r>
          </a:p>
          <a:p>
            <a:endParaRPr lang="de-DE" dirty="0" smtClean="0"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u="sng" dirty="0" smtClean="0"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u="sng" dirty="0" smtClean="0"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u="sng" dirty="0" smtClean="0"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u="sng" dirty="0" smtClean="0"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u="sng" dirty="0" smtClean="0">
              <a:ea typeface="Verdana" pitchFamily="34" charset="0"/>
              <a:cs typeface="Verdana" pitchFamily="34" charset="0"/>
            </a:endParaRPr>
          </a:p>
          <a:p>
            <a:pPr lvl="0"/>
            <a:r>
              <a:rPr lang="de-DE" dirty="0" smtClean="0">
                <a:ea typeface="Verdana" pitchFamily="34" charset="0"/>
                <a:cs typeface="Verdana" pitchFamily="34" charset="0"/>
              </a:rPr>
              <a:t>Inhaltstyp und Sprache gehören zur Expressionsebene</a:t>
            </a:r>
          </a:p>
          <a:p>
            <a:r>
              <a:rPr lang="de-DE" dirty="0" smtClean="0">
                <a:ea typeface="Verdana" pitchFamily="34" charset="0"/>
                <a:cs typeface="Verdana" pitchFamily="34" charset="0"/>
              </a:rPr>
              <a:t>Weitere Hinweise zur Erfassung von Werken und Expressionen werden in </a:t>
            </a:r>
            <a:r>
              <a:rPr lang="de-DE" u="sng" dirty="0" smtClean="0">
                <a:ea typeface="Verdana" pitchFamily="34" charset="0"/>
                <a:cs typeface="Verdana" pitchFamily="34" charset="0"/>
              </a:rPr>
              <a:t>Modul 5B vermittelt</a:t>
            </a:r>
          </a:p>
          <a:p>
            <a:pPr>
              <a:buNone/>
            </a:pP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031721"/>
              </p:ext>
            </p:extLst>
          </p:nvPr>
        </p:nvGraphicFramePr>
        <p:xfrm>
          <a:off x="467544" y="1700808"/>
          <a:ext cx="7957391" cy="2081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7700"/>
                <a:gridCol w="1087700"/>
                <a:gridCol w="2517881"/>
                <a:gridCol w="3264110"/>
              </a:tblGrid>
              <a:tr h="33087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3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= 331</a:t>
                      </a:r>
                      <a:endParaRPr lang="de-DE" sz="18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Bevorzugter</a:t>
                      </a:r>
                      <a:r>
                        <a:rPr lang="de-DE" sz="1800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Titel für das Werk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Jahresbericht …</a:t>
                      </a:r>
                      <a:endParaRPr lang="de-DE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3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060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6.9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Inhaltstyp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i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(Text</a:t>
                      </a:r>
                      <a:r>
                        <a:rPr lang="de-DE" sz="180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</a:t>
                      </a:r>
                      <a:endParaRPr lang="de-DE" sz="180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3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037b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6.11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Sprache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ger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Wiederholung: FRBR-Ebenen und Primärbeziehungen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11560" y="1340768"/>
            <a:ext cx="2376264" cy="461665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Werk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11560" y="2540901"/>
            <a:ext cx="2376264" cy="461665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Expression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11560" y="3741034"/>
            <a:ext cx="2376264" cy="461665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Manifestation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11560" y="4941168"/>
            <a:ext cx="2376264" cy="46166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Exemplar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907704" y="1844824"/>
            <a:ext cx="1156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realisiert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durch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907704" y="3077867"/>
            <a:ext cx="13402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verkörpert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907704" y="4287745"/>
            <a:ext cx="14382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beispielhaft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14" name="Gerade Verbindung mit Pfeil 13"/>
          <p:cNvCxnSpPr>
            <a:stCxn id="6" idx="2"/>
            <a:endCxn id="7" idx="0"/>
          </p:cNvCxnSpPr>
          <p:nvPr/>
        </p:nvCxnSpPr>
        <p:spPr>
          <a:xfrm>
            <a:off x="1799692" y="1802433"/>
            <a:ext cx="0" cy="73846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7" idx="2"/>
            <a:endCxn id="8" idx="0"/>
          </p:cNvCxnSpPr>
          <p:nvPr/>
        </p:nvCxnSpPr>
        <p:spPr>
          <a:xfrm>
            <a:off x="1799692" y="3002566"/>
            <a:ext cx="0" cy="73846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8" idx="2"/>
            <a:endCxn id="9" idx="0"/>
          </p:cNvCxnSpPr>
          <p:nvPr/>
        </p:nvCxnSpPr>
        <p:spPr>
          <a:xfrm>
            <a:off x="1799692" y="4202699"/>
            <a:ext cx="0" cy="73846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3923928" y="1268760"/>
            <a:ext cx="496855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Werk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Intellektuelle/künstlerische Schöpfung</a:t>
            </a: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Expression</a:t>
            </a: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Intellektuelle/künstlerische Realisierung eines Werks</a:t>
            </a: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Manifestation</a:t>
            </a: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Physische Verkörperung einer Expression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Exemplar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Einzelnes Stück einer Manifestation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/>
          <p:cNvSpPr txBox="1"/>
          <p:nvPr/>
        </p:nvSpPr>
        <p:spPr>
          <a:xfrm>
            <a:off x="5076056" y="4509120"/>
            <a:ext cx="3024336" cy="13234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186 Seiten,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Christoph Hein wurde 1944 geboren,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Sprache des Textes ist Deutsch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Beziehungen: einzelne Einheit</a:t>
            </a:r>
            <a:endParaRPr lang="de-DE" dirty="0"/>
          </a:p>
        </p:txBody>
      </p:sp>
      <p:pic>
        <p:nvPicPr>
          <p:cNvPr id="8" name="Grafik 7" descr="Vor_der_Zeit_Titelsei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908720"/>
            <a:ext cx="2583132" cy="532859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3" name="Rechteck 12"/>
          <p:cNvSpPr/>
          <p:nvPr/>
        </p:nvSpPr>
        <p:spPr>
          <a:xfrm>
            <a:off x="5148064" y="4797152"/>
            <a:ext cx="2880320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7092280" y="1302266"/>
            <a:ext cx="360040" cy="1872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268760"/>
            <a:ext cx="3200400" cy="2562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Fußzeilenplatzhalter 1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Beziehungen: einzelne  Einheit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341313" indent="-341313"/>
            <a:endParaRPr lang="de-DE" dirty="0" smtClean="0"/>
          </a:p>
          <a:p>
            <a:pPr marL="341313" indent="-341313"/>
            <a:endParaRPr lang="de-DE" dirty="0" smtClean="0"/>
          </a:p>
          <a:p>
            <a:pPr marL="341313" indent="-341313"/>
            <a:endParaRPr lang="de-DE" dirty="0" smtClean="0"/>
          </a:p>
          <a:p>
            <a:pPr marL="341313" indent="-341313"/>
            <a:r>
              <a:rPr lang="de-DE" dirty="0" smtClean="0"/>
              <a:t>Beziehung 17.8: durch Verwendung der Zusammengesetzten Beschreibung bereits ausgedrückt (muss nicht ausdrücklich erfasst werden)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479111"/>
              </p:ext>
            </p:extLst>
          </p:nvPr>
        </p:nvGraphicFramePr>
        <p:xfrm>
          <a:off x="395536" y="1484784"/>
          <a:ext cx="8208912" cy="2603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1813"/>
                <a:gridCol w="920238"/>
                <a:gridCol w="3256226"/>
                <a:gridCol w="2970635"/>
              </a:tblGrid>
              <a:tr h="39745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835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= 100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= 331</a:t>
                      </a:r>
                      <a:endParaRPr lang="de-DE" sz="18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17.8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 der Manifestation verkörpertes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Werk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Hein, Christoph,</a:t>
                      </a:r>
                      <a:r>
                        <a:rPr lang="de-DE" sz="18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1944-. </a:t>
                      </a:r>
                      <a:r>
                        <a:rPr lang="de-DE" sz="18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Vor der Zeit</a:t>
                      </a:r>
                      <a:endParaRPr lang="de-DE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645999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Geistiger Schöpfer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Hein, Christoph,</a:t>
                      </a:r>
                      <a:r>
                        <a:rPr lang="de-DE" sz="18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1944-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645999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aut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i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</a:t>
                      </a:r>
                      <a:r>
                        <a:rPr lang="de-DE" sz="180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Verfasser) [Erfassung nicht</a:t>
                      </a:r>
                      <a:r>
                        <a:rPr lang="de-DE" sz="1800" i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nötig]</a:t>
                      </a:r>
                      <a:endParaRPr lang="de-DE" sz="180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652934"/>
          </a:xfrm>
        </p:spPr>
        <p:txBody>
          <a:bodyPr/>
          <a:lstStyle/>
          <a:p>
            <a:r>
              <a:rPr lang="de-DE" dirty="0" smtClean="0"/>
              <a:t>Beschreibung der Beziehungen: fortlaufende Ressource</a:t>
            </a:r>
            <a:endParaRPr lang="de-DE" sz="2400" b="1" i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21684"/>
            <a:ext cx="3149131" cy="43794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" t="64823" r="33789" b="3688"/>
          <a:stretch/>
        </p:blipFill>
        <p:spPr>
          <a:xfrm>
            <a:off x="4860031" y="3556902"/>
            <a:ext cx="3066379" cy="224424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3" name="Textfeld 12"/>
          <p:cNvSpPr txBox="1"/>
          <p:nvPr/>
        </p:nvSpPr>
        <p:spPr>
          <a:xfrm>
            <a:off x="4860032" y="2780928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9" name="Rechteck 8"/>
          <p:cNvSpPr/>
          <p:nvPr/>
        </p:nvSpPr>
        <p:spPr>
          <a:xfrm>
            <a:off x="2513264" y="5425560"/>
            <a:ext cx="1224136" cy="32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5213285" y="5411357"/>
            <a:ext cx="108012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ISSN 1234-5678</a:t>
            </a:r>
            <a:endParaRPr lang="de-DE" sz="600" dirty="0">
              <a:solidFill>
                <a:schemeClr val="tx1">
                  <a:lumMod val="50000"/>
                  <a:lumOff val="50000"/>
                </a:schemeClr>
              </a:solidFill>
              <a:latin typeface="Trebuchet MS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96950"/>
          </a:xfrm>
        </p:spPr>
        <p:txBody>
          <a:bodyPr/>
          <a:lstStyle/>
          <a:p>
            <a:r>
              <a:rPr lang="de-DE" dirty="0" smtClean="0"/>
              <a:t>Beschreibung der Beziehungen: fortlaufende Ressource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341313" indent="-341313"/>
            <a:endParaRPr lang="de-DE" dirty="0" smtClean="0"/>
          </a:p>
          <a:p>
            <a:pPr marL="341313" indent="-341313"/>
            <a:endParaRPr lang="de-DE" dirty="0" smtClean="0"/>
          </a:p>
          <a:p>
            <a:pPr marL="341313" indent="-341313"/>
            <a:endParaRPr lang="de-DE" dirty="0" smtClean="0"/>
          </a:p>
          <a:p>
            <a:pPr marL="341313" indent="-341313">
              <a:buNone/>
            </a:pPr>
            <a:endParaRPr lang="de-DE" dirty="0" smtClean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612423"/>
              </p:ext>
            </p:extLst>
          </p:nvPr>
        </p:nvGraphicFramePr>
        <p:xfrm>
          <a:off x="251520" y="1633344"/>
          <a:ext cx="8568951" cy="28540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053"/>
                <a:gridCol w="1038053"/>
                <a:gridCol w="2857616"/>
                <a:gridCol w="3635229"/>
              </a:tblGrid>
              <a:tr h="64655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465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= 200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= 331</a:t>
                      </a:r>
                      <a:endParaRPr lang="de-DE" sz="18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17.8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 der Manifestation verkörpertes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Werk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Hamburgische Investitions- und Förderbank. Jahresbericht …</a:t>
                      </a:r>
                      <a:endParaRPr lang="de-DE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46557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Geistiger Schöpfer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Hamburgische Investitions- und Förderbank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46557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aut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i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</a:t>
                      </a:r>
                      <a:r>
                        <a:rPr lang="de-DE" sz="180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Verfasser) [Erfassung nicht nötig]</a:t>
                      </a:r>
                      <a:endParaRPr lang="de-DE" sz="180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Zusammengesetzte Beschreibung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647564" y="2648178"/>
            <a:ext cx="2808312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Bibliographische Beschreibung: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Merkmale</a:t>
            </a:r>
          </a:p>
          <a:p>
            <a:pPr>
              <a:buFont typeface="Arial" pitchFamily="34" charset="0"/>
              <a:buChar char="•"/>
            </a:pPr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der Manifestation</a:t>
            </a:r>
          </a:p>
          <a:p>
            <a:pPr>
              <a:buFont typeface="Arial" pitchFamily="34" charset="0"/>
              <a:buChar char="•"/>
            </a:pPr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der Expression</a:t>
            </a:r>
          </a:p>
          <a:p>
            <a:pPr>
              <a:buFont typeface="Arial" pitchFamily="34" charset="0"/>
              <a:buChar char="•"/>
            </a:pPr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des Werks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696236" y="1746987"/>
            <a:ext cx="97210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Person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696236" y="2975373"/>
            <a:ext cx="151216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Körperschaft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563888" y="2492896"/>
            <a:ext cx="13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Beziehung zum Werk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696236" y="4193077"/>
            <a:ext cx="97210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Person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696236" y="4965527"/>
            <a:ext cx="151216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Körperschaft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491880" y="3717032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Beziehung zur Expression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323528" y="1484784"/>
            <a:ext cx="8424936" cy="424847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" name="Gewinkelte Verbindung 14"/>
          <p:cNvCxnSpPr>
            <a:endCxn id="8" idx="1"/>
          </p:cNvCxnSpPr>
          <p:nvPr/>
        </p:nvCxnSpPr>
        <p:spPr>
          <a:xfrm flipV="1">
            <a:off x="3455876" y="1916264"/>
            <a:ext cx="3240360" cy="1246881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endCxn id="9" idx="1"/>
          </p:cNvCxnSpPr>
          <p:nvPr/>
        </p:nvCxnSpPr>
        <p:spPr>
          <a:xfrm>
            <a:off x="5076056" y="3140968"/>
            <a:ext cx="1620180" cy="36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winkelte Verbindung 16"/>
          <p:cNvCxnSpPr>
            <a:endCxn id="11" idx="1"/>
          </p:cNvCxnSpPr>
          <p:nvPr/>
        </p:nvCxnSpPr>
        <p:spPr>
          <a:xfrm>
            <a:off x="3455876" y="3678111"/>
            <a:ext cx="3240360" cy="684243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winkelte Verbindung 17"/>
          <p:cNvCxnSpPr>
            <a:endCxn id="12" idx="1"/>
          </p:cNvCxnSpPr>
          <p:nvPr/>
        </p:nvCxnSpPr>
        <p:spPr>
          <a:xfrm>
            <a:off x="5076056" y="4293096"/>
            <a:ext cx="1620180" cy="841708"/>
          </a:xfrm>
          <a:prstGeom prst="bentConnector3">
            <a:avLst>
              <a:gd name="adj1" fmla="val 23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ußzeilenplatzhalter 1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Zusammengesetzte Beschreibung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Primärbeziehungen (Beziehungen zwischen Werk, Expression und Manifestation) werden durch die zusammengesetzte Beschreibung hergestellt</a:t>
            </a:r>
          </a:p>
          <a:p>
            <a:endParaRPr lang="de-DE" dirty="0" smtClean="0"/>
          </a:p>
          <a:p>
            <a:r>
              <a:rPr lang="de-DE" dirty="0" smtClean="0"/>
              <a:t>Beziehungen zu Personen, Körperschaften, Familien werden durch Links/Ident-Nr. zu Normdaten hergestellt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>Beispiele für eine erste RDA-Aufnahme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 einzelne Einheit: 3.01 Vor der Zeit / Christoph Hein</a:t>
            </a:r>
            <a:endParaRPr lang="de-DE" dirty="0"/>
          </a:p>
        </p:txBody>
      </p:sp>
      <p:pic>
        <p:nvPicPr>
          <p:cNvPr id="8" name="Grafik 7" descr="Vor_der_Zeit_Titelsei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980728"/>
            <a:ext cx="2583132" cy="532859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268760"/>
            <a:ext cx="3200400" cy="2562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Textfeld 9"/>
          <p:cNvSpPr txBox="1"/>
          <p:nvPr/>
        </p:nvSpPr>
        <p:spPr>
          <a:xfrm>
            <a:off x="4788024" y="4365104"/>
            <a:ext cx="3024336" cy="10772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186 Seiten, Christoph Hein wurde 1944 geboren,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Sprache des Textes ist Deutsch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52928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652934"/>
          </a:xfrm>
        </p:spPr>
        <p:txBody>
          <a:bodyPr/>
          <a:lstStyle/>
          <a:p>
            <a:r>
              <a:rPr lang="de-DE" dirty="0" smtClean="0"/>
              <a:t>Beispiel fortlaufende Ressource: 3.08 Jahresbericht / IFB Hamburg</a:t>
            </a:r>
            <a:endParaRPr lang="de-DE" sz="2400" b="1" i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21684"/>
            <a:ext cx="3149131" cy="43794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" t="64823" r="33789" b="3688"/>
          <a:stretch/>
        </p:blipFill>
        <p:spPr>
          <a:xfrm>
            <a:off x="4860031" y="3556902"/>
            <a:ext cx="3066379" cy="224424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3" name="Textfeld 12"/>
          <p:cNvSpPr txBox="1"/>
          <p:nvPr/>
        </p:nvSpPr>
        <p:spPr>
          <a:xfrm>
            <a:off x="4860032" y="2780928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213285" y="5411357"/>
            <a:ext cx="108012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ISSN 1234-5678</a:t>
            </a:r>
            <a:endParaRPr lang="de-DE" sz="600" dirty="0">
              <a:solidFill>
                <a:schemeClr val="tx1">
                  <a:lumMod val="50000"/>
                  <a:lumOff val="50000"/>
                </a:schemeClr>
              </a:solidFill>
              <a:latin typeface="Trebuchet MS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Manifestation: Informationsquellen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Im Fall unseres Buches/unserer fortlaufenden Ressource gilt nach RDA 2.2.2.2: </a:t>
            </a:r>
          </a:p>
          <a:p>
            <a:pPr marL="857250" lvl="1" indent="-457200">
              <a:buFont typeface="+mj-lt"/>
              <a:buAutoNum type="arabicPeriod"/>
            </a:pPr>
            <a:endParaRPr lang="de-DE" sz="2400" dirty="0" smtClean="0"/>
          </a:p>
          <a:p>
            <a:pPr marL="857250" lvl="1" indent="-457200">
              <a:buFont typeface="+mj-lt"/>
              <a:buAutoNum type="arabicPeriod"/>
            </a:pPr>
            <a:r>
              <a:rPr lang="de-DE" sz="2400" dirty="0" smtClean="0"/>
              <a:t>Bevorzugte Informationsquelle ist die Titelseite</a:t>
            </a:r>
          </a:p>
          <a:p>
            <a:pPr marL="857250" lvl="1" indent="-457200">
              <a:buFont typeface="+mj-lt"/>
              <a:buAutoNum type="arabicPeriod"/>
            </a:pPr>
            <a:endParaRPr lang="de-DE" sz="2400" dirty="0" smtClean="0"/>
          </a:p>
          <a:p>
            <a:pPr marL="857250" lvl="1" indent="-457200">
              <a:buFont typeface="+mj-lt"/>
              <a:buAutoNum type="arabicPeriod"/>
            </a:pPr>
            <a:r>
              <a:rPr lang="de-DE" sz="2400" dirty="0" smtClean="0"/>
              <a:t>Existiert keine Titelseite, dann wird in dieser Reihenfolge konsultiert:</a:t>
            </a:r>
          </a:p>
          <a:p>
            <a:pPr marL="1314450" lvl="2" indent="-514350">
              <a:buFont typeface="+mj-lt"/>
              <a:buAutoNum type="romanLcPeriod"/>
            </a:pPr>
            <a:r>
              <a:rPr lang="de-DE" sz="2000" dirty="0" smtClean="0"/>
              <a:t>Buchdeckel oder ein Schutzumschlag</a:t>
            </a:r>
          </a:p>
          <a:p>
            <a:pPr marL="1314450" lvl="2" indent="-514350">
              <a:buFont typeface="+mj-lt"/>
              <a:buAutoNum type="romanLcPeriod"/>
            </a:pPr>
            <a:r>
              <a:rPr lang="de-DE" sz="2000" dirty="0" smtClean="0"/>
              <a:t>eine Beschriftung</a:t>
            </a:r>
          </a:p>
          <a:p>
            <a:pPr marL="1314450" lvl="2" indent="-514350">
              <a:buFont typeface="+mj-lt"/>
              <a:buAutoNum type="romanLcPeriod"/>
            </a:pPr>
            <a:r>
              <a:rPr lang="de-DE" sz="2000" dirty="0" smtClean="0"/>
              <a:t>ein Impressum</a:t>
            </a:r>
          </a:p>
          <a:p>
            <a:pPr marL="1314450" lvl="2" indent="-514350">
              <a:buFont typeface="+mj-lt"/>
              <a:buAutoNum type="romanLcPeriod"/>
            </a:pPr>
            <a:r>
              <a:rPr lang="de-DE" sz="2000" dirty="0" smtClean="0"/>
              <a:t>ein </a:t>
            </a:r>
            <a:r>
              <a:rPr lang="de-DE" sz="2000" dirty="0" err="1" smtClean="0"/>
              <a:t>Kolophon</a:t>
            </a:r>
            <a:endParaRPr lang="de-DE" sz="2000" dirty="0" smtClean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3.01: Zusammengesetzte Beschreibung | Stand: 23.06.2015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1679</Words>
  <Application>Microsoft Office PowerPoint</Application>
  <PresentationFormat>Bildschirmpräsentation (4:3)</PresentationFormat>
  <Paragraphs>495</Paragraphs>
  <Slides>33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34" baseType="lpstr">
      <vt:lpstr>Larissa</vt:lpstr>
      <vt:lpstr>Schulungsunterlagen der AG RDA</vt:lpstr>
      <vt:lpstr>Zusammengesetzte Beschreibung und erste Titelaufnahme nach RDA für eine einzelne Einheit und eine fortlaufende Ressource</vt:lpstr>
      <vt:lpstr>Wiederholung: FRBR-Ebenen und Primärbeziehungen</vt:lpstr>
      <vt:lpstr>Zusammengesetzte Beschreibung</vt:lpstr>
      <vt:lpstr>Zusammengesetzte Beschreibung</vt:lpstr>
      <vt:lpstr>Beispiele für eine erste RDA-Aufnahme</vt:lpstr>
      <vt:lpstr>Beispiel einzelne Einheit: 3.01 Vor der Zeit / Christoph Hein</vt:lpstr>
      <vt:lpstr>Beispiel fortlaufende Ressource: 3.08 Jahresbericht / IFB Hamburg</vt:lpstr>
      <vt:lpstr>Beschreibung der Manifestation: Informationsquellen</vt:lpstr>
      <vt:lpstr>Beschreibung der Manifestation: einzelne Einheit</vt:lpstr>
      <vt:lpstr>Beschreibung der Manifestation: einzelne Einheit</vt:lpstr>
      <vt:lpstr>Beschreibung der Manifestation: fortlaufende Ressource</vt:lpstr>
      <vt:lpstr>Beschreibung der Manifestation: fortlaufende Ressource</vt:lpstr>
      <vt:lpstr>Beschreibung der Manifestation: einzelne Einheit</vt:lpstr>
      <vt:lpstr>Beschreibung der Manifestation: einzelne Einheit</vt:lpstr>
      <vt:lpstr>Beschreibung der Manifestation: fortlaufende Ressource</vt:lpstr>
      <vt:lpstr>Beschreibung der Manifestation: fortlaufende Ressource</vt:lpstr>
      <vt:lpstr>Beschreibung der Manifestation: fortlaufende Ressourcen</vt:lpstr>
      <vt:lpstr>Beschreibung der Manifestation: einzelne Einheit</vt:lpstr>
      <vt:lpstr>Beschreibung der Manifestation: einzelne Einheit</vt:lpstr>
      <vt:lpstr>Beschreibung der Manifestation: fortlaufende Ressource</vt:lpstr>
      <vt:lpstr>Beschreibung der Manifestation: fortlaufende Ressource</vt:lpstr>
      <vt:lpstr>Beschreibung der Manifestation: einzelne Einheit</vt:lpstr>
      <vt:lpstr>Beschreibung der Manifestation: einzelne Einheit </vt:lpstr>
      <vt:lpstr>Beschreibung der Manifestation: fortlaufende Ressource</vt:lpstr>
      <vt:lpstr>Beschreibung des Werks und der Expression: einzelne Einheit</vt:lpstr>
      <vt:lpstr>Beschreibung des Werks und der Expression: einzelne Einheit</vt:lpstr>
      <vt:lpstr>Beschreibung des Werks und der Expression: fortlaufende Ressource</vt:lpstr>
      <vt:lpstr>Beschreibung des Werks und der Expression: fortlaufende Ressourcen</vt:lpstr>
      <vt:lpstr>Beschreibung der Beziehungen: einzelne Einheit</vt:lpstr>
      <vt:lpstr>Beschreibung der Beziehungen: einzelne  Einheit</vt:lpstr>
      <vt:lpstr>Beschreibung der Beziehungen: fortlaufende Ressource</vt:lpstr>
      <vt:lpstr>Beschreibung der Beziehungen: fortlaufende Ressource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405</cp:revision>
  <cp:lastPrinted>2015-05-27T13:21:26Z</cp:lastPrinted>
  <dcterms:created xsi:type="dcterms:W3CDTF">2014-02-18T07:01:40Z</dcterms:created>
  <dcterms:modified xsi:type="dcterms:W3CDTF">2015-07-08T09:35:14Z</dcterms:modified>
</cp:coreProperties>
</file>