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348" r:id="rId2"/>
    <p:sldId id="288" r:id="rId3"/>
    <p:sldId id="292" r:id="rId4"/>
    <p:sldId id="327" r:id="rId5"/>
    <p:sldId id="328" r:id="rId6"/>
    <p:sldId id="331" r:id="rId7"/>
    <p:sldId id="329" r:id="rId8"/>
    <p:sldId id="330" r:id="rId9"/>
    <p:sldId id="289" r:id="rId10"/>
    <p:sldId id="291" r:id="rId11"/>
    <p:sldId id="302" r:id="rId12"/>
    <p:sldId id="332" r:id="rId13"/>
    <p:sldId id="312" r:id="rId14"/>
    <p:sldId id="333" r:id="rId15"/>
    <p:sldId id="303" r:id="rId16"/>
    <p:sldId id="334" r:id="rId17"/>
    <p:sldId id="324" r:id="rId18"/>
    <p:sldId id="314" r:id="rId19"/>
    <p:sldId id="335" r:id="rId20"/>
    <p:sldId id="304" r:id="rId21"/>
    <p:sldId id="336" r:id="rId22"/>
    <p:sldId id="315" r:id="rId23"/>
    <p:sldId id="337" r:id="rId24"/>
    <p:sldId id="305" r:id="rId25"/>
    <p:sldId id="316" r:id="rId26"/>
    <p:sldId id="296" r:id="rId27"/>
    <p:sldId id="338" r:id="rId28"/>
    <p:sldId id="340" r:id="rId29"/>
    <p:sldId id="339" r:id="rId30"/>
    <p:sldId id="298" r:id="rId31"/>
    <p:sldId id="307" r:id="rId32"/>
    <p:sldId id="341" r:id="rId33"/>
    <p:sldId id="319" r:id="rId34"/>
    <p:sldId id="342" r:id="rId35"/>
    <p:sldId id="343" r:id="rId36"/>
    <p:sldId id="344" r:id="rId37"/>
    <p:sldId id="345" r:id="rId38"/>
    <p:sldId id="346" r:id="rId39"/>
    <p:sldId id="347" r:id="rId4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disch"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3101" y="53"/>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24.09.2015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24.09.2015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2162165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3341657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2759398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3775994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013127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Grafik zeigt schematisch, wie im deutschsprachigen Raum die zusammengesetzte Beschreibung implementiert werden. Es ist darüber hinaus auch denkbar, dass Beziehungen auf Manifestationsebene hergestellt werden. Allerdings wird dies, abgesehen von einigen Ausnahmen, von den meisten Verbünden nicht praktiziert. </a:t>
            </a: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501102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Zur Abgrenzung zwischen Haupttitel und Titelzusatz gibt es eine Anwendungsregel (RDA D-A-CH 2.3.4.3).</a:t>
            </a:r>
            <a:r>
              <a:rPr lang="de-DE" baseline="0" dirty="0" smtClean="0"/>
              <a:t> </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1155704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Zur Abgrenzung zwischen Haupttitel und Titelzusatz gibt es eine Anwendungsregel (RDA D-A-CH 2.3.4.3).</a:t>
            </a:r>
            <a:r>
              <a:rPr lang="de-DE" baseline="0" dirty="0" smtClean="0"/>
              <a:t> </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0723120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2585201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3362740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3.01: Zusammengesetzte Beschreibung | Aleph | Stand: 31.08.2015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3.01: Zusammengesetzte Beschreibung | Aleph | Stand: 31.08.2015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40829320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0" name="Rechteck 9"/>
          <p:cNvSpPr/>
          <p:nvPr/>
        </p:nvSpPr>
        <p:spPr>
          <a:xfrm>
            <a:off x="1331640" y="1078634"/>
            <a:ext cx="2376264"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2051720" y="1851472"/>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p:cNvSpPr/>
          <p:nvPr/>
        </p:nvSpPr>
        <p:spPr>
          <a:xfrm>
            <a:off x="1547664" y="1477174"/>
            <a:ext cx="1944216"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2051720" y="5883920"/>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5" name="Rechteck 14"/>
          <p:cNvSpPr/>
          <p:nvPr/>
        </p:nvSpPr>
        <p:spPr>
          <a:xfrm>
            <a:off x="6175426" y="1297635"/>
            <a:ext cx="916854" cy="18714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6895506" y="1504034"/>
            <a:ext cx="432048" cy="14401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012160" y="3582641"/>
            <a:ext cx="165618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9" name="Rechteck 18"/>
          <p:cNvSpPr/>
          <p:nvPr/>
        </p:nvSpPr>
        <p:spPr>
          <a:xfrm>
            <a:off x="4879282" y="4408237"/>
            <a:ext cx="1152128" cy="25915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p:cNvSpPr/>
          <p:nvPr/>
        </p:nvSpPr>
        <p:spPr>
          <a:xfrm>
            <a:off x="7092280" y="1302268"/>
            <a:ext cx="36000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Fußzeilenplatzhalter 21"/>
          <p:cNvSpPr>
            <a:spLocks noGrp="1"/>
          </p:cNvSpPr>
          <p:nvPr>
            <p:ph type="ftr" sz="quarter" idx="14"/>
          </p:nvPr>
        </p:nvSpPr>
        <p:spPr>
          <a:xfrm>
            <a:off x="467544" y="6376243"/>
            <a:ext cx="7952928"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25" name="Foliennummernplatzhalter 2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p:txBody>
          <a:bodyPr/>
          <a:lstStyle/>
          <a:p>
            <a:pPr>
              <a:buNone/>
            </a:pPr>
            <a:r>
              <a:rPr lang="de-DE" dirty="0" smtClean="0"/>
              <a:t>Titel- und Verantwortlichkeitsangaben</a:t>
            </a:r>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endParaRPr lang="de-DE" dirty="0" smtClean="0"/>
          </a:p>
          <a:p>
            <a:r>
              <a:rPr lang="de-DE" dirty="0" smtClean="0"/>
              <a:t>Haupttitel und Verantwortlichkeitsangabe möglichst aus der bevorzugten Informationsquelle entnehmen (RDA 2.3.1.4, 2.4.1.4)</a:t>
            </a:r>
          </a:p>
          <a:p>
            <a:r>
              <a:rPr lang="de-DE" dirty="0" smtClean="0"/>
              <a:t>Titelzusatz der </a:t>
            </a:r>
            <a:r>
              <a:rPr lang="de-DE" u="sng" dirty="0" smtClean="0"/>
              <a:t>gleichen</a:t>
            </a:r>
            <a:r>
              <a:rPr lang="de-DE" dirty="0" smtClean="0"/>
              <a:t> Informationsquelle entnehmen wie Haupttitel (RDA 2.3.4.2)</a:t>
            </a:r>
          </a:p>
        </p:txBody>
      </p:sp>
      <p:graphicFrame>
        <p:nvGraphicFramePr>
          <p:cNvPr id="7" name="Tabelle 6"/>
          <p:cNvGraphicFramePr>
            <a:graphicFrameLocks noGrp="1"/>
          </p:cNvGraphicFramePr>
          <p:nvPr>
            <p:extLst>
              <p:ext uri="{D42A27DB-BD31-4B8C-83A1-F6EECF244321}">
                <p14:modId xmlns:p14="http://schemas.microsoft.com/office/powerpoint/2010/main" val="3557320988"/>
              </p:ext>
            </p:extLst>
          </p:nvPr>
        </p:nvGraphicFramePr>
        <p:xfrm>
          <a:off x="395536" y="1431032"/>
          <a:ext cx="8136904" cy="2048686"/>
        </p:xfrm>
        <a:graphic>
          <a:graphicData uri="http://schemas.openxmlformats.org/drawingml/2006/table">
            <a:tbl>
              <a:tblPr firstRow="1" bandRow="1">
                <a:tableStyleId>{5C22544A-7EE6-4342-B048-85BDC9FD1C3A}</a:tableStyleId>
              </a:tblPr>
              <a:tblGrid>
                <a:gridCol w="919824"/>
                <a:gridCol w="990580"/>
                <a:gridCol w="3175161"/>
                <a:gridCol w="3051339"/>
              </a:tblGrid>
              <a:tr h="297956">
                <a:tc>
                  <a:txBody>
                    <a:bodyPr/>
                    <a:lstStyle/>
                    <a:p>
                      <a:pPr marL="0" algn="l" defTabSz="914400" rtl="0" eaLnBrk="1" latinLnBrk="0" hangingPunct="1"/>
                      <a:r>
                        <a:rPr lang="de-DE" sz="18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14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a:t>
                      </a:r>
                      <a:r>
                        <a:rPr lang="de-DE" sz="1800" dirty="0" smtClean="0">
                          <a:latin typeface="Verdana" pitchFamily="34" charset="0"/>
                          <a:ea typeface="Verdana" pitchFamily="34" charset="0"/>
                          <a:cs typeface="Verdana" pitchFamily="34" charset="0"/>
                        </a:rPr>
                        <a:t> Vor der Zeit</a:t>
                      </a:r>
                      <a:endParaRPr lang="de-DE" sz="1800" dirty="0">
                        <a:latin typeface="Verdana" pitchFamily="34" charset="0"/>
                        <a:ea typeface="Verdana" pitchFamily="34" charset="0"/>
                        <a:cs typeface="Verdana" pitchFamily="34" charset="0"/>
                      </a:endParaRPr>
                    </a:p>
                  </a:txBody>
                  <a:tcPr anchor="ctr"/>
                </a:tc>
              </a:tr>
              <a:tr h="5214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335</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Korrekturen</a:t>
                      </a:r>
                      <a:endParaRPr lang="de-DE" sz="1800" dirty="0">
                        <a:latin typeface="Verdana" pitchFamily="34" charset="0"/>
                        <a:ea typeface="Verdana" pitchFamily="34" charset="0"/>
                        <a:cs typeface="Verdana" pitchFamily="34" charset="0"/>
                      </a:endParaRPr>
                    </a:p>
                  </a:txBody>
                  <a:tcPr anchor="ctr"/>
                </a:tc>
              </a:tr>
              <a:tr h="5214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359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2.4.2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Christoph Hein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11</a:t>
            </a:fld>
            <a:endParaRPr lang="de-DE"/>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Rechteck 7"/>
          <p:cNvSpPr/>
          <p:nvPr/>
        </p:nvSpPr>
        <p:spPr>
          <a:xfrm>
            <a:off x="755576" y="3789040"/>
            <a:ext cx="2376264"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971600" y="4456776"/>
            <a:ext cx="1152128"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2555776" y="5445224"/>
            <a:ext cx="1152128"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5220072" y="4096736"/>
            <a:ext cx="1728192"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5229904" y="5560365"/>
            <a:ext cx="432048"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218352" y="4404432"/>
            <a:ext cx="432048" cy="16686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feld 18"/>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20" name="Rechteck 19"/>
          <p:cNvSpPr/>
          <p:nvPr/>
        </p:nvSpPr>
        <p:spPr>
          <a:xfrm>
            <a:off x="5220072" y="5445224"/>
            <a:ext cx="648072"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Fußzeilenplatzhalter 20"/>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22" name="Foliennummernplatzhalter 21"/>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p:txBody>
          <a:bodyPr/>
          <a:lstStyle/>
          <a:p>
            <a:pPr>
              <a:buNone/>
            </a:pPr>
            <a:r>
              <a:rPr lang="de-DE" dirty="0" smtClean="0"/>
              <a:t>Titel- und Verantwortlichkeitsangaben</a:t>
            </a:r>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564263022"/>
              </p:ext>
            </p:extLst>
          </p:nvPr>
        </p:nvGraphicFramePr>
        <p:xfrm>
          <a:off x="251520" y="1700808"/>
          <a:ext cx="8280002" cy="1881272"/>
        </p:xfrm>
        <a:graphic>
          <a:graphicData uri="http://schemas.openxmlformats.org/drawingml/2006/table">
            <a:tbl>
              <a:tblPr firstRow="1" bandRow="1">
                <a:tableStyleId>{5C22544A-7EE6-4342-B048-85BDC9FD1C3A}</a:tableStyleId>
              </a:tblPr>
              <a:tblGrid>
                <a:gridCol w="936104"/>
                <a:gridCol w="936104"/>
                <a:gridCol w="2369321"/>
                <a:gridCol w="4038473"/>
              </a:tblGrid>
              <a:tr h="365760">
                <a:tc>
                  <a:txBody>
                    <a:bodyPr/>
                    <a:lstStyle/>
                    <a:p>
                      <a:pPr marL="0" algn="l" defTabSz="914400" rtl="0" eaLnBrk="1" latinLnBrk="0" hangingPunct="1"/>
                      <a:r>
                        <a:rPr lang="de-DE" sz="1800" b="1" kern="1200" dirty="0" err="1" smtClean="0">
                          <a:solidFill>
                            <a:schemeClr val="bg1"/>
                          </a:solidFill>
                          <a:latin typeface="Verdana" panose="020B0604030504040204" pitchFamily="34" charset="0"/>
                          <a:ea typeface="Verdana" panose="020B0604030504040204" pitchFamily="34" charset="0"/>
                          <a:cs typeface="Verdana" panose="020B0604030504040204" pitchFamily="34" charset="0"/>
                        </a:rPr>
                        <a:t>Aleph</a:t>
                      </a:r>
                      <a:endParaRPr lang="de-DE" sz="1800" b="1" kern="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bg1"/>
                          </a:solidFill>
                          <a:latin typeface="Verdana" panose="020B0604030504040204" pitchFamily="34" charset="0"/>
                          <a:ea typeface="Verdana" panose="020B0604030504040204" pitchFamily="34" charset="0"/>
                          <a:cs typeface="Verdana" panose="020B0604030504040204" pitchFamily="34" charset="0"/>
                        </a:rPr>
                        <a:t>Element</a:t>
                      </a: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bg1"/>
                          </a:solidFill>
                          <a:latin typeface="Verdana" panose="020B0604030504040204" pitchFamily="34" charset="0"/>
                          <a:ea typeface="Verdana" panose="020B0604030504040204" pitchFamily="34" charset="0"/>
                          <a:cs typeface="Verdana" panose="020B0604030504040204" pitchFamily="34" charset="0"/>
                        </a:rPr>
                        <a:t>Erfassung</a:t>
                      </a: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331</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solidFill>
                            <a:schemeClr val="tx1"/>
                          </a:solidFill>
                          <a:latin typeface="Verdana" pitchFamily="34" charset="0"/>
                          <a:ea typeface="Verdana" pitchFamily="34" charset="0"/>
                          <a:cs typeface="Verdana" pitchFamily="34" charset="0"/>
                        </a:rPr>
                        <a:t>2.3.2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Haupttitel</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solidFill>
                            <a:schemeClr val="tx1"/>
                          </a:solidFill>
                          <a:latin typeface="Verdana" pitchFamily="34" charset="0"/>
                          <a:ea typeface="Verdana" pitchFamily="34" charset="0"/>
                          <a:cs typeface="Verdana" pitchFamily="34" charset="0"/>
                        </a:rPr>
                        <a:t>Jahresbericht …</a:t>
                      </a:r>
                      <a:endParaRPr lang="de-DE" sz="1800" dirty="0">
                        <a:solidFill>
                          <a:schemeClr val="tx1"/>
                        </a:solidFill>
                        <a:latin typeface="Verdana" pitchFamily="34" charset="0"/>
                        <a:ea typeface="Verdana" pitchFamily="34" charset="0"/>
                        <a:cs typeface="Verdana"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335</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2.3.4</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Titelzusatz</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solidFill>
                            <a:schemeClr val="tx1"/>
                          </a:solidFill>
                          <a:latin typeface="Verdana" pitchFamily="34" charset="0"/>
                          <a:ea typeface="Verdana" pitchFamily="34" charset="0"/>
                          <a:cs typeface="Verdana" pitchFamily="34" charset="0"/>
                        </a:rPr>
                        <a:t>Zahlen,</a:t>
                      </a:r>
                      <a:r>
                        <a:rPr lang="de-DE" sz="1800" baseline="0" dirty="0" smtClean="0">
                          <a:solidFill>
                            <a:schemeClr val="tx1"/>
                          </a:solidFill>
                          <a:latin typeface="Verdana" pitchFamily="34" charset="0"/>
                          <a:ea typeface="Verdana" pitchFamily="34" charset="0"/>
                          <a:cs typeface="Verdana" pitchFamily="34" charset="0"/>
                        </a:rPr>
                        <a:t> Daten, Fakten</a:t>
                      </a:r>
                      <a:endParaRPr lang="de-DE" sz="1800" dirty="0">
                        <a:solidFill>
                          <a:schemeClr val="tx1"/>
                        </a:solidFill>
                        <a:latin typeface="Verdana" pitchFamily="34" charset="0"/>
                        <a:ea typeface="Verdana" pitchFamily="34" charset="0"/>
                        <a:cs typeface="Verdana"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359</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2.4.2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Verantwortlich-</a:t>
                      </a:r>
                      <a:r>
                        <a:rPr lang="de-DE" sz="1800" b="1" dirty="0" err="1" smtClean="0">
                          <a:solidFill>
                            <a:schemeClr val="tx1"/>
                          </a:solidFill>
                          <a:latin typeface="Verdana" pitchFamily="34" charset="0"/>
                          <a:ea typeface="Verdana" pitchFamily="34" charset="0"/>
                          <a:cs typeface="Verdana" pitchFamily="34" charset="0"/>
                        </a:rPr>
                        <a:t>keitsangabe</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solidFill>
                            <a:schemeClr val="tx1"/>
                          </a:solidFill>
                          <a:latin typeface="Verdana" pitchFamily="34" charset="0"/>
                          <a:ea typeface="Verdana" pitchFamily="34" charset="0"/>
                          <a:cs typeface="Verdana" pitchFamily="34" charset="0"/>
                        </a:rPr>
                        <a:t>IFB Hamburg, Hamburgische Investitions- und Förderbank</a:t>
                      </a:r>
                      <a:endParaRPr lang="de-DE" sz="1800" dirty="0">
                        <a:solidFill>
                          <a:schemeClr val="tx1"/>
                        </a:solidFill>
                        <a:latin typeface="Verdana" pitchFamily="34" charset="0"/>
                        <a:ea typeface="Verdana" pitchFamily="34" charset="0"/>
                        <a:cs typeface="Verdana" pitchFamily="34" charset="0"/>
                      </a:endParaRPr>
                    </a:p>
                  </a:txBody>
                  <a:tcPr/>
                </a:tc>
              </a:tr>
            </a:tbl>
          </a:graphicData>
        </a:graphic>
      </p:graphicFrame>
      <p:sp>
        <p:nvSpPr>
          <p:cNvPr id="10" name="Fußzeilenplatzhalter 9"/>
          <p:cNvSpPr>
            <a:spLocks noGrp="1"/>
          </p:cNvSpPr>
          <p:nvPr>
            <p:ph type="ftr" sz="quarter" idx="14"/>
          </p:nvPr>
        </p:nvSpPr>
        <p:spPr>
          <a:xfrm>
            <a:off x="467544" y="6376243"/>
            <a:ext cx="7920880"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13</a:t>
            </a:fld>
            <a:endParaRPr lang="de-D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4" name="Rechteck 13"/>
          <p:cNvSpPr/>
          <p:nvPr/>
        </p:nvSpPr>
        <p:spPr>
          <a:xfrm>
            <a:off x="2051720" y="5883920"/>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5" name="Rechteck 14"/>
          <p:cNvSpPr/>
          <p:nvPr/>
        </p:nvSpPr>
        <p:spPr>
          <a:xfrm>
            <a:off x="6175426" y="1297635"/>
            <a:ext cx="916854" cy="18714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6895506" y="1504034"/>
            <a:ext cx="432048" cy="14401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3" name="Rechteck 22"/>
          <p:cNvSpPr/>
          <p:nvPr/>
        </p:nvSpPr>
        <p:spPr>
          <a:xfrm>
            <a:off x="7092280" y="1302268"/>
            <a:ext cx="36000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ußzeilenplatzhalter 12"/>
          <p:cNvSpPr>
            <a:spLocks noGrp="1"/>
          </p:cNvSpPr>
          <p:nvPr>
            <p:ph type="ftr" sz="quarter" idx="14"/>
          </p:nvPr>
        </p:nvSpPr>
        <p:spPr>
          <a:xfrm>
            <a:off x="467544" y="6376243"/>
            <a:ext cx="7952928"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8" name="Foliennummernplatzhalter 17"/>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p:txBody>
          <a:bodyPr/>
          <a:lstStyle/>
          <a:p>
            <a:pPr>
              <a:buNone/>
            </a:pPr>
            <a:r>
              <a:rPr lang="de-DE" dirty="0" smtClean="0"/>
              <a:t>Ausgabebezeichnung und Veröffentlichungsangabe</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r>
              <a:rPr lang="de-DE" dirty="0" smtClean="0"/>
              <a:t>Ausgabebezeichnungen nicht abkürzen!</a:t>
            </a:r>
          </a:p>
          <a:p>
            <a:r>
              <a:rPr lang="de-DE" dirty="0" smtClean="0"/>
              <a:t>Verlagsname übernehmen, wie er auf der bevorzugten Informationsquelle steht, d.h. </a:t>
            </a:r>
          </a:p>
          <a:p>
            <a:pPr lvl="1"/>
            <a:r>
              <a:rPr lang="de-DE" dirty="0" smtClean="0"/>
              <a:t>es wird KEIN Bindestrich ergänzt</a:t>
            </a:r>
          </a:p>
          <a:p>
            <a:pPr lvl="1"/>
            <a:r>
              <a:rPr lang="de-DE" dirty="0" smtClean="0"/>
              <a:t>das Wort Verlag wird NICHT abgekürzt!</a:t>
            </a:r>
          </a:p>
          <a:p>
            <a:endParaRPr lang="de-DE" dirty="0" smtClean="0"/>
          </a:p>
          <a:p>
            <a:pPr>
              <a:buNone/>
            </a:pP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812375338"/>
              </p:ext>
            </p:extLst>
          </p:nvPr>
        </p:nvGraphicFramePr>
        <p:xfrm>
          <a:off x="323528" y="1412776"/>
          <a:ext cx="8136904" cy="2422289"/>
        </p:xfrm>
        <a:graphic>
          <a:graphicData uri="http://schemas.openxmlformats.org/drawingml/2006/table">
            <a:tbl>
              <a:tblPr firstRow="1" bandRow="1">
                <a:tableStyleId>{5C22544A-7EE6-4342-B048-85BDC9FD1C3A}</a:tableStyleId>
              </a:tblPr>
              <a:tblGrid>
                <a:gridCol w="936104"/>
                <a:gridCol w="1152128"/>
                <a:gridCol w="3240360"/>
                <a:gridCol w="2808312"/>
              </a:tblGrid>
              <a:tr h="39195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403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Ausgabebezeichnung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Erste Auflage</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419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a:t>
                      </a:r>
                      <a:r>
                        <a:rPr lang="de-DE" sz="1800" dirty="0" smtClean="0">
                          <a:latin typeface="Verdana" pitchFamily="34" charset="0"/>
                          <a:ea typeface="Verdana" pitchFamily="34" charset="0"/>
                          <a:cs typeface="Verdana" pitchFamily="34" charset="0"/>
                        </a:rPr>
                        <a:t> Berlin</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$b </a:t>
                      </a:r>
                      <a:r>
                        <a:rPr lang="de-DE" sz="1800" dirty="0" smtClean="0">
                          <a:latin typeface="Verdana" pitchFamily="34" charset="0"/>
                          <a:ea typeface="Verdana" pitchFamily="34" charset="0"/>
                          <a:cs typeface="Verdana" pitchFamily="34" charset="0"/>
                        </a:rPr>
                        <a:t>Insel Verlag</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$c </a:t>
                      </a:r>
                      <a:r>
                        <a:rPr lang="de-DE" sz="1800" dirty="0" smtClean="0">
                          <a:latin typeface="Verdana" pitchFamily="34" charset="0"/>
                          <a:ea typeface="Verdana" pitchFamily="34" charset="0"/>
                          <a:cs typeface="Verdana" pitchFamily="34" charset="0"/>
                        </a:rPr>
                        <a:t>2013</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425a</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solidFill>
                            <a:schemeClr val="tx1"/>
                          </a:solidFill>
                          <a:latin typeface="Verdana" pitchFamily="34" charset="0"/>
                          <a:ea typeface="Verdana" pitchFamily="34" charset="0"/>
                          <a:cs typeface="Verdana" pitchFamily="34" charset="0"/>
                        </a:rPr>
                        <a:t>2013</a:t>
                      </a:r>
                      <a:endParaRPr lang="de-DE" sz="1800" dirty="0">
                        <a:solidFill>
                          <a:schemeClr val="tx1"/>
                        </a:solidFill>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920880"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15</a:t>
            </a:fld>
            <a:endParaRPr lang="de-DE"/>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Rechteck 7"/>
          <p:cNvSpPr/>
          <p:nvPr/>
        </p:nvSpPr>
        <p:spPr>
          <a:xfrm>
            <a:off x="2454272" y="3903560"/>
            <a:ext cx="432048"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2555776" y="5445224"/>
            <a:ext cx="648072"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5229904" y="5550740"/>
            <a:ext cx="432048"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218352" y="4404432"/>
            <a:ext cx="432048" cy="16686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Textfeld 15"/>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9" name="Fußzeilenplatzhalter 18"/>
          <p:cNvSpPr>
            <a:spLocks noGrp="1"/>
          </p:cNvSpPr>
          <p:nvPr>
            <p:ph type="ftr" sz="quarter" idx="14"/>
          </p:nvPr>
        </p:nvSpPr>
        <p:spPr>
          <a:xfrm>
            <a:off x="467544" y="6376243"/>
            <a:ext cx="7920880"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20" name="Foliennummernplatzhalter 19"/>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a:xfrm>
            <a:off x="251520" y="1268760"/>
            <a:ext cx="8640960" cy="5040560"/>
          </a:xfrm>
        </p:spPr>
        <p:txBody>
          <a:bodyPr/>
          <a:lstStyle/>
          <a:p>
            <a:pPr>
              <a:buNone/>
            </a:pPr>
            <a:endParaRPr lang="de-DE" dirty="0" smtClean="0"/>
          </a:p>
          <a:p>
            <a:pPr>
              <a:buNone/>
            </a:pPr>
            <a:endParaRPr lang="de-DE" dirty="0" smtClean="0"/>
          </a:p>
          <a:p>
            <a:pPr marL="0" indent="0">
              <a:buNone/>
            </a:pPr>
            <a:r>
              <a:rPr lang="de-DE" sz="2800" dirty="0"/>
              <a:t>Weitere Informationen zur Erfassung des Ausgabevermerks bei fortlaufenden Ressourcen siehe </a:t>
            </a:r>
            <a:r>
              <a:rPr lang="de-DE" sz="2800" u="sng" dirty="0"/>
              <a:t>Modul 5B </a:t>
            </a:r>
            <a:r>
              <a:rPr lang="de-DE" sz="2800" dirty="0" smtClean="0"/>
              <a:t>.</a:t>
            </a: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pPr>
              <a:buNone/>
            </a:pPr>
            <a:endParaRPr lang="de-DE" dirty="0" smtClean="0"/>
          </a:p>
          <a:p>
            <a:pPr>
              <a:buNone/>
            </a:pPr>
            <a:endParaRPr lang="de-DE" dirty="0"/>
          </a:p>
        </p:txBody>
      </p:sp>
      <p:sp>
        <p:nvSpPr>
          <p:cNvPr id="8" name="Fußzeilenplatzhalter 7"/>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17</a:t>
            </a:fld>
            <a:endParaRPr lang="de-D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Beschreibung der Manifestation: fortlaufende Ressourcen</a:t>
            </a:r>
            <a:endParaRPr lang="de-DE" dirty="0"/>
          </a:p>
        </p:txBody>
      </p:sp>
      <p:sp>
        <p:nvSpPr>
          <p:cNvPr id="3" name="Textplatzhalter 2"/>
          <p:cNvSpPr>
            <a:spLocks noGrp="1"/>
          </p:cNvSpPr>
          <p:nvPr>
            <p:ph type="body" sz="quarter" idx="13"/>
          </p:nvPr>
        </p:nvSpPr>
        <p:spPr/>
        <p:txBody>
          <a:bodyPr/>
          <a:lstStyle/>
          <a:p>
            <a:pPr>
              <a:buNone/>
            </a:pPr>
            <a:r>
              <a:rPr lang="de-DE" dirty="0" smtClean="0"/>
              <a:t>Zählung und Veröffentlichungsangabe</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r>
              <a:rPr lang="de-DE" dirty="0" smtClean="0"/>
              <a:t>Zählung/Veröffentlichungsangabe: erfassen Sie die Angaben, wie sie in der Informationsquelle vorkommen</a:t>
            </a:r>
          </a:p>
          <a:p>
            <a:pPr lvl="0"/>
            <a:r>
              <a:rPr lang="de-DE" dirty="0" smtClean="0"/>
              <a:t>Erscheinungsdatum: Anfangsdatum oder Anfangs- und Enddatum  </a:t>
            </a:r>
          </a:p>
          <a:p>
            <a:endParaRPr lang="de-DE" dirty="0" smtClean="0"/>
          </a:p>
          <a:p>
            <a:pPr>
              <a:buNone/>
            </a:pP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220238791"/>
              </p:ext>
            </p:extLst>
          </p:nvPr>
        </p:nvGraphicFramePr>
        <p:xfrm>
          <a:off x="395536" y="1412776"/>
          <a:ext cx="8064897" cy="2422289"/>
        </p:xfrm>
        <a:graphic>
          <a:graphicData uri="http://schemas.openxmlformats.org/drawingml/2006/table">
            <a:tbl>
              <a:tblPr firstRow="1" bandRow="1">
                <a:tableStyleId>{5C22544A-7EE6-4342-B048-85BDC9FD1C3A}</a:tableStyleId>
              </a:tblPr>
              <a:tblGrid>
                <a:gridCol w="982910"/>
                <a:gridCol w="982910"/>
                <a:gridCol w="2808313"/>
                <a:gridCol w="3290764"/>
              </a:tblGrid>
              <a:tr h="39195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405</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Zählung</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2013-</a:t>
                      </a:r>
                      <a:endParaRPr lang="de-DE" dirty="0">
                        <a:solidFill>
                          <a:schemeClr val="tx1"/>
                        </a:solidFill>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419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Hamburg</a:t>
                      </a:r>
                      <a:endParaRPr lang="de-DE" dirty="0">
                        <a:solidFill>
                          <a:schemeClr val="tx1"/>
                        </a:solidFill>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$b</a:t>
                      </a:r>
                      <a:r>
                        <a:rPr lang="de-DE" dirty="0" smtClean="0">
                          <a:solidFill>
                            <a:schemeClr val="tx1"/>
                          </a:solidFill>
                          <a:latin typeface="Verdana" pitchFamily="34" charset="0"/>
                          <a:ea typeface="Verdana" pitchFamily="34" charset="0"/>
                          <a:cs typeface="Verdana" pitchFamily="34" charset="0"/>
                        </a:rPr>
                        <a:t> IFB Hamburg</a:t>
                      </a:r>
                      <a:endParaRPr lang="de-DE" dirty="0">
                        <a:solidFill>
                          <a:schemeClr val="tx1"/>
                        </a:solidFill>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$c</a:t>
                      </a:r>
                      <a:r>
                        <a:rPr lang="de-DE" dirty="0" smtClean="0">
                          <a:solidFill>
                            <a:schemeClr val="tx1"/>
                          </a:solidFill>
                          <a:latin typeface="Verdana" pitchFamily="34" charset="0"/>
                          <a:ea typeface="Verdana" pitchFamily="34" charset="0"/>
                          <a:cs typeface="Verdana" pitchFamily="34" charset="0"/>
                        </a:rPr>
                        <a:t> Juni 2014-</a:t>
                      </a:r>
                      <a:endParaRPr lang="de-DE" dirty="0">
                        <a:solidFill>
                          <a:schemeClr val="tx1"/>
                        </a:solidFill>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smtClean="0">
                          <a:latin typeface="Verdana" pitchFamily="34" charset="0"/>
                          <a:ea typeface="Verdana" pitchFamily="34" charset="0"/>
                          <a:cs typeface="Verdana" pitchFamily="34" charset="0"/>
                        </a:rPr>
                        <a:t>425b</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2014</a:t>
                      </a:r>
                      <a:endParaRPr lang="de-DE" dirty="0" smtClean="0">
                        <a:solidFill>
                          <a:schemeClr val="tx1"/>
                        </a:solidFill>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18</a:t>
            </a:fld>
            <a:endParaRPr lang="de-DE"/>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8" name="Rechteck 17"/>
          <p:cNvSpPr/>
          <p:nvPr/>
        </p:nvSpPr>
        <p:spPr>
          <a:xfrm>
            <a:off x="6012160" y="3582641"/>
            <a:ext cx="165618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0" name="Fußzeilenplatzhalter 9"/>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420888"/>
            <a:ext cx="8229600" cy="1512168"/>
          </a:xfrm>
        </p:spPr>
        <p:txBody>
          <a:bodyPr/>
          <a:lstStyle/>
          <a:p>
            <a:pPr algn="ctr"/>
            <a:r>
              <a:rPr lang="de-DE" dirty="0" smtClean="0"/>
              <a:t>Zusammengesetzte Beschreibung und erste Titelaufnahme nach RDA für eine einzelne Einheit und eine fortlaufende Ressource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a:t>
            </a:fld>
            <a:endParaRPr lang="de-DE"/>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3.01: Zusammengesetzte </a:t>
            </a:r>
            <a:r>
              <a:rPr lang="de-DE" sz="800" dirty="0" smtClean="0"/>
              <a:t>Beschreibung | </a:t>
            </a:r>
            <a:r>
              <a:rPr lang="de-DE" sz="800" dirty="0" err="1" smtClean="0"/>
              <a:t>Aleph</a:t>
            </a:r>
            <a:r>
              <a:rPr lang="de-DE" sz="800" dirty="0" smtClean="0"/>
              <a:t> | Stand: 31.08.2015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Erscheinungsweise und </a:t>
            </a:r>
            <a:r>
              <a:rPr lang="de-DE" dirty="0" err="1" smtClean="0"/>
              <a:t>Identifikator</a:t>
            </a:r>
            <a:r>
              <a:rPr lang="de-DE" dirty="0" smtClean="0"/>
              <a:t> für die Manifestation</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2000" indent="-342000"/>
            <a:endParaRPr lang="de-DE" dirty="0" smtClean="0"/>
          </a:p>
          <a:p>
            <a:pPr marL="342000" indent="-342000"/>
            <a:r>
              <a:rPr lang="de-DE" dirty="0" smtClean="0"/>
              <a:t>Erscheinungsweise: es handelt sich um eine einzelne Einheit (RDA 2.13) </a:t>
            </a:r>
            <a:endParaRPr lang="de-DE" strike="sngStrike" dirty="0" smtClean="0"/>
          </a:p>
          <a:p>
            <a:pPr marL="342000" indent="-342000"/>
            <a:r>
              <a:rPr lang="de-DE" dirty="0" err="1" smtClean="0"/>
              <a:t>Identifikator</a:t>
            </a:r>
            <a:r>
              <a:rPr lang="de-DE" dirty="0" smtClean="0"/>
              <a:t> kann z</a:t>
            </a:r>
            <a:r>
              <a:rPr lang="de-DE" dirty="0" smtClean="0"/>
              <a:t>. B</a:t>
            </a:r>
            <a:r>
              <a:rPr lang="de-DE" dirty="0" smtClean="0"/>
              <a:t>. auch sein: </a:t>
            </a:r>
          </a:p>
          <a:p>
            <a:pPr marL="342000" indent="-342000">
              <a:buNone/>
            </a:pPr>
            <a:r>
              <a:rPr lang="de-DE" dirty="0" smtClean="0"/>
              <a:t>	URN, ISSN, Produktnummern …</a:t>
            </a:r>
          </a:p>
        </p:txBody>
      </p:sp>
      <p:graphicFrame>
        <p:nvGraphicFramePr>
          <p:cNvPr id="7" name="Tabelle 6"/>
          <p:cNvGraphicFramePr>
            <a:graphicFrameLocks noGrp="1"/>
          </p:cNvGraphicFramePr>
          <p:nvPr>
            <p:extLst>
              <p:ext uri="{D42A27DB-BD31-4B8C-83A1-F6EECF244321}">
                <p14:modId xmlns:p14="http://schemas.microsoft.com/office/powerpoint/2010/main" val="3688644882"/>
              </p:ext>
            </p:extLst>
          </p:nvPr>
        </p:nvGraphicFramePr>
        <p:xfrm>
          <a:off x="395536" y="1912272"/>
          <a:ext cx="8064896" cy="1645920"/>
        </p:xfrm>
        <a:graphic>
          <a:graphicData uri="http://schemas.openxmlformats.org/drawingml/2006/table">
            <a:tbl>
              <a:tblPr firstRow="1" bandRow="1">
                <a:tableStyleId>{5C22544A-7EE6-4342-B048-85BDC9FD1C3A}</a:tableStyleId>
              </a:tblPr>
              <a:tblGrid>
                <a:gridCol w="1131153"/>
                <a:gridCol w="972733"/>
                <a:gridCol w="2659876"/>
                <a:gridCol w="3301134"/>
              </a:tblGrid>
              <a:tr h="358629">
                <a:tc>
                  <a:txBody>
                    <a:bodyPr/>
                    <a:lstStyle/>
                    <a:p>
                      <a:pPr marL="0" algn="l" defTabSz="914400" rtl="0" eaLnBrk="1" latinLnBrk="0" hangingPunct="1"/>
                      <a:r>
                        <a:rPr lang="de-DE" sz="18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051, Pos. 0</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m </a:t>
                      </a:r>
                      <a:r>
                        <a:rPr lang="de-DE" sz="1800" i="1" kern="1200" dirty="0" smtClean="0">
                          <a:solidFill>
                            <a:schemeClr val="dk1"/>
                          </a:solidFill>
                          <a:latin typeface="Verdana" pitchFamily="34" charset="0"/>
                          <a:ea typeface="Verdana" pitchFamily="34" charset="0"/>
                          <a:cs typeface="Verdana" pitchFamily="34" charset="0"/>
                        </a:rPr>
                        <a:t>(Einzelne Einheit)</a:t>
                      </a:r>
                      <a:endParaRPr lang="de-DE" sz="1800" i="1" kern="1200" dirty="0">
                        <a:solidFill>
                          <a:schemeClr val="dk1"/>
                        </a:solidFill>
                        <a:latin typeface="Verdana" pitchFamily="34" charset="0"/>
                        <a:ea typeface="Verdana" pitchFamily="34" charset="0"/>
                        <a:cs typeface="Verdana" pitchFamily="34" charset="0"/>
                      </a:endParaRPr>
                    </a:p>
                  </a:txBody>
                  <a:tcPr anchor="ct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540a</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978-3-458-17570-4</a:t>
                      </a:r>
                      <a:endParaRPr lang="de-DE" sz="1800" kern="1200" dirty="0">
                        <a:solidFill>
                          <a:schemeClr val="dk1"/>
                        </a:solidFill>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20</a:t>
            </a:fld>
            <a:endParaRPr lang="de-DE"/>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16" name="Textfeld 15"/>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0" name="Rechteck 9"/>
          <p:cNvSpPr/>
          <p:nvPr/>
        </p:nvSpPr>
        <p:spPr>
          <a:xfrm>
            <a:off x="5229697" y="5435599"/>
            <a:ext cx="648072"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Fußzeilenplatzhalter 16"/>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8" name="Foliennummernplatzhalter 17"/>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Erscheinungsweise und </a:t>
            </a:r>
            <a:r>
              <a:rPr lang="de-DE" dirty="0" err="1" smtClean="0"/>
              <a:t>Identifikator</a:t>
            </a:r>
            <a:r>
              <a:rPr lang="de-DE" dirty="0" smtClean="0"/>
              <a:t> für die Manifestation</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2000" indent="-342000"/>
            <a:endParaRPr lang="de-DE" dirty="0" smtClean="0"/>
          </a:p>
          <a:p>
            <a:pPr marL="342000" indent="-342000"/>
            <a:r>
              <a:rPr lang="de-DE" dirty="0" smtClean="0"/>
              <a:t>Erscheinungsweise:</a:t>
            </a:r>
          </a:p>
          <a:p>
            <a:pPr marL="342000" indent="-342000">
              <a:buNone/>
            </a:pPr>
            <a:r>
              <a:rPr lang="de-DE" dirty="0" smtClean="0"/>
              <a:t>	Vgl. auch die Hinweise zur Abgrenzung in Modul 2</a:t>
            </a:r>
            <a:endParaRPr lang="de-DE" dirty="0" smtClean="0">
              <a:solidFill>
                <a:srgbClr val="FF0000"/>
              </a:solidFill>
            </a:endParaRPr>
          </a:p>
          <a:p>
            <a:pPr marL="342000" indent="-342000">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16407596"/>
              </p:ext>
            </p:extLst>
          </p:nvPr>
        </p:nvGraphicFramePr>
        <p:xfrm>
          <a:off x="395537" y="1912272"/>
          <a:ext cx="8352927" cy="1920240"/>
        </p:xfrm>
        <a:graphic>
          <a:graphicData uri="http://schemas.openxmlformats.org/drawingml/2006/table">
            <a:tbl>
              <a:tblPr firstRow="1" bandRow="1">
                <a:tableStyleId>{5C22544A-7EE6-4342-B048-85BDC9FD1C3A}</a:tableStyleId>
              </a:tblPr>
              <a:tblGrid>
                <a:gridCol w="1141766"/>
                <a:gridCol w="874457"/>
                <a:gridCol w="2731122"/>
                <a:gridCol w="3605582"/>
              </a:tblGrid>
              <a:tr h="358629">
                <a:tc>
                  <a:txBody>
                    <a:bodyPr/>
                    <a:lstStyle/>
                    <a:p>
                      <a:pPr marL="0" algn="l" defTabSz="914400" rtl="0" eaLnBrk="1" latinLnBrk="0" hangingPunct="1"/>
                      <a:r>
                        <a:rPr lang="de-DE" sz="18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052, Pos. 0</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p </a:t>
                      </a:r>
                      <a:r>
                        <a:rPr lang="de-DE" sz="1800" i="1" kern="1200" dirty="0" smtClean="0">
                          <a:solidFill>
                            <a:schemeClr val="dk1"/>
                          </a:solidFill>
                          <a:latin typeface="Verdana" pitchFamily="34" charset="0"/>
                          <a:ea typeface="Verdana" pitchFamily="34" charset="0"/>
                          <a:cs typeface="Verdana" pitchFamily="34" charset="0"/>
                        </a:rPr>
                        <a:t>(Fortlaufende </a:t>
                      </a:r>
                      <a:r>
                        <a:rPr lang="de-DE" sz="1800" i="1" kern="1200" baseline="0" dirty="0" smtClean="0">
                          <a:solidFill>
                            <a:schemeClr val="dk1"/>
                          </a:solidFill>
                          <a:latin typeface="Verdana" pitchFamily="34" charset="0"/>
                          <a:ea typeface="Verdana" pitchFamily="34" charset="0"/>
                          <a:cs typeface="Verdana" pitchFamily="34" charset="0"/>
                        </a:rPr>
                        <a:t>Ressource)</a:t>
                      </a:r>
                      <a:endParaRPr lang="de-DE" sz="1800" i="1" kern="1200" dirty="0">
                        <a:solidFill>
                          <a:schemeClr val="dk1"/>
                        </a:solidFill>
                        <a:latin typeface="Verdana" pitchFamily="34" charset="0"/>
                        <a:ea typeface="Verdana" pitchFamily="34" charset="0"/>
                        <a:cs typeface="Verdana" pitchFamily="34" charset="0"/>
                      </a:endParaRPr>
                    </a:p>
                  </a:txBody>
                  <a:tcPr anchor="ct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542a</a:t>
                      </a:r>
                      <a:endParaRPr lang="de-DE" sz="18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 </a:t>
                      </a:r>
                      <a:r>
                        <a:rPr lang="de-DE" sz="1800" b="0" i="1" kern="1200" dirty="0" smtClean="0">
                          <a:solidFill>
                            <a:schemeClr val="dk1"/>
                          </a:solidFill>
                          <a:latin typeface="Verdana" pitchFamily="34" charset="0"/>
                          <a:ea typeface="Verdana" pitchFamily="34" charset="0"/>
                          <a:cs typeface="Verdana" pitchFamily="34" charset="0"/>
                        </a:rPr>
                        <a:t>(fingiert)</a:t>
                      </a:r>
                      <a:endParaRPr lang="de-DE" sz="1800" b="0" i="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kern="1200" dirty="0" smtClean="0">
                          <a:solidFill>
                            <a:schemeClr val="tx1"/>
                          </a:solidFill>
                          <a:latin typeface="Verdana" pitchFamily="34" charset="0"/>
                          <a:ea typeface="Verdana" pitchFamily="34" charset="0"/>
                          <a:cs typeface="Verdana" pitchFamily="34" charset="0"/>
                        </a:rPr>
                        <a:t>1234-5678</a:t>
                      </a:r>
                      <a:endParaRPr lang="de-DE" sz="1800" kern="1200" dirty="0">
                        <a:solidFill>
                          <a:schemeClr val="tx1"/>
                        </a:solidFill>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22</a:t>
            </a:fld>
            <a:endParaRPr lang="de-DE"/>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9" name="Rechteck 18"/>
          <p:cNvSpPr/>
          <p:nvPr/>
        </p:nvSpPr>
        <p:spPr>
          <a:xfrm>
            <a:off x="4879282" y="4408237"/>
            <a:ext cx="1152128" cy="25915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Fußzeilenplatzhalter 9"/>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Beschreibung des Datenträgers</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341313" indent="-341313"/>
            <a:r>
              <a:rPr lang="de-DE" dirty="0" smtClean="0"/>
              <a:t>Begriffe für Medientyp und Datenträgertyp sind fest vorgegeben</a:t>
            </a:r>
          </a:p>
          <a:p>
            <a:pPr marL="341313" indent="-341313"/>
            <a:r>
              <a:rPr lang="de-DE" dirty="0" smtClean="0"/>
              <a:t>letzte gezählte Seite im Buch </a:t>
            </a:r>
          </a:p>
          <a:p>
            <a:pPr marL="341313" indent="-341313">
              <a:buNone/>
            </a:pPr>
            <a:r>
              <a:rPr lang="de-DE" dirty="0" smtClean="0"/>
              <a:t>	-&gt; Grundlage für den Umfang</a:t>
            </a:r>
          </a:p>
          <a:p>
            <a:pPr marL="341313" indent="-341313"/>
            <a:r>
              <a:rPr lang="de-DE" dirty="0" smtClean="0"/>
              <a:t>Begriffe wie Seiten, Blatt… nicht abkürzen!</a:t>
            </a:r>
          </a:p>
        </p:txBody>
      </p:sp>
      <p:graphicFrame>
        <p:nvGraphicFramePr>
          <p:cNvPr id="7" name="Tabelle 6"/>
          <p:cNvGraphicFramePr>
            <a:graphicFrameLocks noGrp="1"/>
          </p:cNvGraphicFramePr>
          <p:nvPr>
            <p:extLst>
              <p:ext uri="{D42A27DB-BD31-4B8C-83A1-F6EECF244321}">
                <p14:modId xmlns:p14="http://schemas.microsoft.com/office/powerpoint/2010/main" val="2375340407"/>
              </p:ext>
            </p:extLst>
          </p:nvPr>
        </p:nvGraphicFramePr>
        <p:xfrm>
          <a:off x="395537" y="1377889"/>
          <a:ext cx="8280919" cy="2081402"/>
        </p:xfrm>
        <a:graphic>
          <a:graphicData uri="http://schemas.openxmlformats.org/drawingml/2006/table">
            <a:tbl>
              <a:tblPr firstRow="1" bandRow="1">
                <a:tableStyleId>{5C22544A-7EE6-4342-B048-85BDC9FD1C3A}</a:tableStyleId>
              </a:tblPr>
              <a:tblGrid>
                <a:gridCol w="936103"/>
                <a:gridCol w="792088"/>
                <a:gridCol w="2380661"/>
                <a:gridCol w="4172067"/>
              </a:tblGrid>
              <a:tr h="33087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$b</a:t>
                      </a:r>
                      <a:r>
                        <a:rPr lang="de-DE" dirty="0" smtClean="0">
                          <a:solidFill>
                            <a:schemeClr val="tx1"/>
                          </a:solidFill>
                          <a:latin typeface="Verdana" pitchFamily="34" charset="0"/>
                          <a:ea typeface="Verdana" pitchFamily="34" charset="0"/>
                          <a:cs typeface="Verdana" pitchFamily="34" charset="0"/>
                        </a:rPr>
                        <a:t> n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ohne Hilfsmittel zu benutzen)</a:t>
                      </a:r>
                      <a:endParaRPr lang="de-DE" sz="1800" i="1" dirty="0">
                        <a:latin typeface="Verdana" pitchFamily="34" charset="0"/>
                        <a:ea typeface="Verdana" pitchFamily="34" charset="0"/>
                        <a:cs typeface="Verdana" pitchFamily="34" charset="0"/>
                      </a:endParaRPr>
                    </a:p>
                  </a:txBody>
                  <a:tcPr anchor="ct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$b</a:t>
                      </a:r>
                      <a:r>
                        <a:rPr lang="de-DE" dirty="0" smtClean="0">
                          <a:solidFill>
                            <a:schemeClr val="tx1"/>
                          </a:solidFill>
                          <a:latin typeface="Verdana" pitchFamily="34" charset="0"/>
                          <a:ea typeface="Verdana" pitchFamily="34" charset="0"/>
                          <a:cs typeface="Verdana" pitchFamily="34" charset="0"/>
                        </a:rPr>
                        <a:t> </a:t>
                      </a:r>
                      <a:r>
                        <a:rPr lang="de-DE" dirty="0" err="1" smtClean="0">
                          <a:solidFill>
                            <a:schemeClr val="tx1"/>
                          </a:solidFill>
                          <a:latin typeface="Verdana" pitchFamily="34" charset="0"/>
                          <a:ea typeface="Verdana" pitchFamily="34" charset="0"/>
                          <a:cs typeface="Verdana" pitchFamily="34" charset="0"/>
                        </a:rPr>
                        <a:t>nc</a:t>
                      </a:r>
                      <a:r>
                        <a:rPr lang="de-DE" dirty="0" smtClean="0">
                          <a:solidFill>
                            <a:schemeClr val="tx1"/>
                          </a:solidFill>
                          <a:latin typeface="Verdana" pitchFamily="34" charset="0"/>
                          <a:ea typeface="Verdana" pitchFamily="34" charset="0"/>
                          <a:cs typeface="Verdana" pitchFamily="34" charset="0"/>
                        </a:rPr>
                        <a:t>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Band)</a:t>
                      </a:r>
                      <a:endParaRPr lang="de-DE" sz="1800" i="1" dirty="0">
                        <a:latin typeface="Verdana" pitchFamily="34" charset="0"/>
                        <a:ea typeface="Verdana" pitchFamily="34" charset="0"/>
                        <a:cs typeface="Verdana" pitchFamily="34" charset="0"/>
                      </a:endParaRPr>
                    </a:p>
                  </a:txBody>
                  <a:tcPr anchor="ct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Umfang</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186 Seiten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920880"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24</a:t>
            </a:fld>
            <a:endParaRPr lang="de-D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Beschreibung des Datenträgers</a:t>
            </a:r>
            <a:endParaRPr lang="de-DE" i="1" dirty="0" smtClean="0"/>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0" indent="0">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122348715"/>
              </p:ext>
            </p:extLst>
          </p:nvPr>
        </p:nvGraphicFramePr>
        <p:xfrm>
          <a:off x="251520" y="1700807"/>
          <a:ext cx="8496945" cy="2299712"/>
        </p:xfrm>
        <a:graphic>
          <a:graphicData uri="http://schemas.openxmlformats.org/drawingml/2006/table">
            <a:tbl>
              <a:tblPr firstRow="1" bandRow="1">
                <a:tableStyleId>{5C22544A-7EE6-4342-B048-85BDC9FD1C3A}</a:tableStyleId>
              </a:tblPr>
              <a:tblGrid>
                <a:gridCol w="784333"/>
                <a:gridCol w="784333"/>
                <a:gridCol w="2941250"/>
                <a:gridCol w="3987029"/>
              </a:tblGrid>
              <a:tr h="50977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n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ohne Hilfsmittel zu benutzen)</a:t>
                      </a:r>
                      <a:endParaRPr lang="de-DE" sz="1800" i="1" dirty="0">
                        <a:latin typeface="Verdana" pitchFamily="34" charset="0"/>
                        <a:ea typeface="Verdana" pitchFamily="34" charset="0"/>
                        <a:cs typeface="Verdana" pitchFamily="34" charset="0"/>
                      </a:endParaRPr>
                    </a:p>
                  </a:txBody>
                  <a:tcPr anchor="ct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dirty="0" err="1" smtClean="0">
                          <a:solidFill>
                            <a:schemeClr val="tx1"/>
                          </a:solidFill>
                          <a:latin typeface="Verdana" pitchFamily="34" charset="0"/>
                          <a:ea typeface="Verdana" pitchFamily="34" charset="0"/>
                          <a:cs typeface="Verdana" pitchFamily="34" charset="0"/>
                        </a:rPr>
                        <a:t>nc</a:t>
                      </a:r>
                      <a:r>
                        <a:rPr lang="de-DE" dirty="0" smtClean="0">
                          <a:solidFill>
                            <a:schemeClr val="tx1"/>
                          </a:solidFill>
                          <a:latin typeface="Verdana" pitchFamily="34" charset="0"/>
                          <a:ea typeface="Verdana" pitchFamily="34" charset="0"/>
                          <a:cs typeface="Verdana" pitchFamily="34" charset="0"/>
                        </a:rPr>
                        <a:t>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Band)</a:t>
                      </a:r>
                      <a:endParaRPr lang="de-DE" sz="1800" i="1" dirty="0">
                        <a:latin typeface="Verdana" pitchFamily="34" charset="0"/>
                        <a:ea typeface="Verdana" pitchFamily="34" charset="0"/>
                        <a:cs typeface="Verdana" pitchFamily="34" charset="0"/>
                      </a:endParaRPr>
                    </a:p>
                  </a:txBody>
                  <a:tcPr anchor="ct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433</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3.4</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Umfang</a:t>
                      </a:r>
                      <a:endParaRPr lang="de-DE" sz="1800" b="0"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Bände</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des Werks und der Expression: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08720"/>
            <a:ext cx="2583132" cy="5328592"/>
          </a:xfrm>
          <a:prstGeom prst="rect">
            <a:avLst/>
          </a:prstGeom>
          <a:ln w="12700">
            <a:solidFill>
              <a:schemeClr val="tx1"/>
            </a:solidFill>
          </a:ln>
        </p:spPr>
      </p:pic>
      <p:sp>
        <p:nvSpPr>
          <p:cNvPr id="13" name="Rechteck 12"/>
          <p:cNvSpPr/>
          <p:nvPr/>
        </p:nvSpPr>
        <p:spPr>
          <a:xfrm>
            <a:off x="1547664" y="1369643"/>
            <a:ext cx="1944216" cy="324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2" name="Textfeld 11"/>
          <p:cNvSpPr txBox="1"/>
          <p:nvPr/>
        </p:nvSpPr>
        <p:spPr>
          <a:xfrm>
            <a:off x="5076056" y="4509120"/>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1" name="Rechteck 20"/>
          <p:cNvSpPr/>
          <p:nvPr/>
        </p:nvSpPr>
        <p:spPr>
          <a:xfrm>
            <a:off x="5148064" y="5032426"/>
            <a:ext cx="2808312" cy="504056"/>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ußzeilenplatzhalter 14"/>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7" name="Foliennummernplatzhalter 16"/>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des Werks und der Expression: einzelne Einheit</a:t>
            </a:r>
            <a:endParaRPr lang="de-DE" dirty="0"/>
          </a:p>
        </p:txBody>
      </p:sp>
      <p:sp>
        <p:nvSpPr>
          <p:cNvPr id="3" name="Textplatzhalter 2"/>
          <p:cNvSpPr>
            <a:spLocks noGrp="1"/>
          </p:cNvSpPr>
          <p:nvPr>
            <p:ph type="body" sz="quarter" idx="13"/>
          </p:nvPr>
        </p:nvSpPr>
        <p:spPr/>
        <p:txBody>
          <a:bodyPr/>
          <a:lstStyle/>
          <a:p>
            <a:pPr marL="0" lvl="0" indent="0">
              <a:buNone/>
              <a:defRPr/>
            </a:pPr>
            <a:r>
              <a:rPr lang="de-DE" dirty="0" smtClean="0"/>
              <a:t>Werktitel, Inhaltstyp, Sprache</a:t>
            </a:r>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342000" indent="-342000">
              <a:defRPr/>
            </a:pPr>
            <a:r>
              <a:rPr lang="de-DE" dirty="0" smtClean="0"/>
              <a:t>Der Werktitel entspricht hier dem Titel der Manifestation. </a:t>
            </a:r>
          </a:p>
          <a:p>
            <a:pPr marL="342000" indent="-342000">
              <a:defRPr/>
            </a:pPr>
            <a:r>
              <a:rPr lang="de-DE" dirty="0" smtClean="0">
                <a:ea typeface="Verdana" pitchFamily="34" charset="0"/>
                <a:cs typeface="Verdana" pitchFamily="34" charset="0"/>
              </a:rPr>
              <a:t>Inhaltstyp und Sprache gehören zur Expressionsebene</a:t>
            </a:r>
            <a:endParaRPr lang="de-DE" dirty="0" smtClean="0"/>
          </a:p>
          <a:p>
            <a:pPr marL="341313" lvl="0" indent="-341313">
              <a:defRPr/>
            </a:pPr>
            <a:r>
              <a:rPr lang="de-DE" dirty="0" smtClean="0"/>
              <a:t>Die Begriffe für den Inhaltstyp sind fest vorgegeben</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15446894"/>
              </p:ext>
            </p:extLst>
          </p:nvPr>
        </p:nvGraphicFramePr>
        <p:xfrm>
          <a:off x="395537" y="1412777"/>
          <a:ext cx="8291263" cy="2309675"/>
        </p:xfrm>
        <a:graphic>
          <a:graphicData uri="http://schemas.openxmlformats.org/drawingml/2006/table">
            <a:tbl>
              <a:tblPr firstRow="1" bandRow="1">
                <a:tableStyleId>{5C22544A-7EE6-4342-B048-85BDC9FD1C3A}</a:tableStyleId>
              </a:tblPr>
              <a:tblGrid>
                <a:gridCol w="1133338"/>
                <a:gridCol w="1133338"/>
                <a:gridCol w="3119921"/>
                <a:gridCol w="2904666"/>
              </a:tblGrid>
              <a:tr h="39214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7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lumMod val="50000"/>
                              <a:lumOff val="50000"/>
                            </a:schemeClr>
                          </a:solidFill>
                          <a:latin typeface="Verdana" pitchFamily="34" charset="0"/>
                          <a:ea typeface="Verdana" pitchFamily="34" charset="0"/>
                          <a:cs typeface="Verdana" pitchFamily="34" charset="0"/>
                        </a:rPr>
                        <a:t>= 331</a:t>
                      </a:r>
                      <a:endParaRPr lang="de-DE" sz="1800" b="1" dirty="0">
                        <a:solidFill>
                          <a:schemeClr val="tx1">
                            <a:lumMod val="50000"/>
                            <a:lumOff val="50000"/>
                          </a:schemeClr>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chemeClr val="tx1">
                              <a:lumMod val="50000"/>
                              <a:lumOff val="50000"/>
                            </a:schemeClr>
                          </a:solidFill>
                          <a:latin typeface="Verdana" pitchFamily="34" charset="0"/>
                          <a:ea typeface="Verdana" pitchFamily="34" charset="0"/>
                          <a:cs typeface="Verdana" pitchFamily="34" charset="0"/>
                        </a:rPr>
                        <a:t>Vor der Zeit</a:t>
                      </a:r>
                      <a:endParaRPr lang="de-DE" sz="1800" dirty="0">
                        <a:solidFill>
                          <a:schemeClr val="tx1">
                            <a:lumMod val="50000"/>
                            <a:lumOff val="50000"/>
                          </a:schemeClr>
                        </a:solidFill>
                        <a:latin typeface="Verdana" pitchFamily="34" charset="0"/>
                        <a:ea typeface="Verdana" pitchFamily="34" charset="0"/>
                        <a:cs typeface="Verdana" pitchFamily="34" charset="0"/>
                      </a:endParaRPr>
                    </a:p>
                  </a:txBody>
                  <a:tcPr anchor="ctr"/>
                </a:tc>
              </a:tr>
              <a:tr h="637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060</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$b</a:t>
                      </a:r>
                      <a:r>
                        <a:rPr lang="de-DE" dirty="0" smtClean="0">
                          <a:solidFill>
                            <a:schemeClr val="tx1"/>
                          </a:solidFill>
                          <a:latin typeface="Verdana" pitchFamily="34" charset="0"/>
                          <a:ea typeface="Verdana" pitchFamily="34" charset="0"/>
                          <a:cs typeface="Verdana" pitchFamily="34" charset="0"/>
                        </a:rPr>
                        <a:t> </a:t>
                      </a:r>
                      <a:r>
                        <a:rPr lang="de-DE" dirty="0" err="1" smtClean="0">
                          <a:solidFill>
                            <a:schemeClr val="tx1"/>
                          </a:solidFill>
                          <a:latin typeface="Verdana" pitchFamily="34" charset="0"/>
                          <a:ea typeface="Verdana" pitchFamily="34" charset="0"/>
                          <a:cs typeface="Verdana" pitchFamily="34" charset="0"/>
                        </a:rPr>
                        <a:t>txt</a:t>
                      </a:r>
                      <a:r>
                        <a:rPr lang="de-DE" dirty="0" smtClean="0">
                          <a:solidFill>
                            <a:schemeClr val="tx1"/>
                          </a:solidFill>
                          <a:latin typeface="Verdana" pitchFamily="34" charset="0"/>
                          <a:ea typeface="Verdana" pitchFamily="34" charset="0"/>
                          <a:cs typeface="Verdana" pitchFamily="34" charset="0"/>
                        </a:rPr>
                        <a:t>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Text)</a:t>
                      </a:r>
                      <a:endParaRPr lang="de-DE" sz="1800" i="1" dirty="0">
                        <a:latin typeface="Verdana" pitchFamily="34" charset="0"/>
                        <a:ea typeface="Verdana" pitchFamily="34" charset="0"/>
                        <a:cs typeface="Verdana" pitchFamily="34" charset="0"/>
                      </a:endParaRPr>
                    </a:p>
                  </a:txBody>
                  <a:tcPr anchor="ctr"/>
                </a:tc>
              </a:tr>
              <a:tr h="637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037b</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 der Expression</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8" name="Fußzeilenplatzhalter 7"/>
          <p:cNvSpPr>
            <a:spLocks noGrp="1"/>
          </p:cNvSpPr>
          <p:nvPr>
            <p:ph type="ftr" sz="quarter" idx="14"/>
          </p:nvPr>
        </p:nvSpPr>
        <p:spPr>
          <a:xfrm>
            <a:off x="467544" y="6376243"/>
            <a:ext cx="7920880"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27</a:t>
            </a:fld>
            <a:endParaRPr lang="de-D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des Werks und der Expression: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9" name="Rechteck 8"/>
          <p:cNvSpPr/>
          <p:nvPr/>
        </p:nvSpPr>
        <p:spPr>
          <a:xfrm>
            <a:off x="951936" y="3831552"/>
            <a:ext cx="1512168" cy="324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ußzeilenplatzhalter 15"/>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7" name="Foliennummernplatzhalter 16"/>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des Werks und der Expression: fortlaufende Ressourcen</a:t>
            </a:r>
            <a:endParaRPr lang="de-DE" dirty="0"/>
          </a:p>
        </p:txBody>
      </p:sp>
      <p:sp>
        <p:nvSpPr>
          <p:cNvPr id="3" name="Textplatzhalter 2"/>
          <p:cNvSpPr>
            <a:spLocks noGrp="1"/>
          </p:cNvSpPr>
          <p:nvPr>
            <p:ph type="body" sz="quarter" idx="13"/>
          </p:nvPr>
        </p:nvSpPr>
        <p:spPr/>
        <p:txBody>
          <a:bodyPr/>
          <a:lstStyle/>
          <a:p>
            <a:pPr lvl="0">
              <a:buNone/>
            </a:pPr>
            <a:r>
              <a:rPr lang="de-DE" dirty="0" smtClean="0"/>
              <a:t>Werktitel, Inhaltstyp, Sprache</a:t>
            </a:r>
          </a:p>
          <a:p>
            <a:endParaRPr lang="de-DE"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lvl="0"/>
            <a:r>
              <a:rPr lang="de-DE" dirty="0" smtClean="0">
                <a:ea typeface="Verdana" pitchFamily="34" charset="0"/>
                <a:cs typeface="Verdana" pitchFamily="34" charset="0"/>
              </a:rPr>
              <a:t>Inhaltstyp und Sprache gehören zur Expressionsebene</a:t>
            </a:r>
          </a:p>
          <a:p>
            <a:r>
              <a:rPr lang="de-DE" dirty="0" smtClean="0">
                <a:ea typeface="Verdana" pitchFamily="34" charset="0"/>
                <a:cs typeface="Verdana" pitchFamily="34" charset="0"/>
              </a:rPr>
              <a:t>Weitere Hinweise zur Erfassung von Werken und Expressionen werden in </a:t>
            </a:r>
            <a:r>
              <a:rPr lang="de-DE" u="sng" dirty="0" smtClean="0">
                <a:ea typeface="Verdana" pitchFamily="34" charset="0"/>
                <a:cs typeface="Verdana" pitchFamily="34" charset="0"/>
              </a:rPr>
              <a:t>Modul 5B vermittelt</a:t>
            </a:r>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650031721"/>
              </p:ext>
            </p:extLst>
          </p:nvPr>
        </p:nvGraphicFramePr>
        <p:xfrm>
          <a:off x="467544" y="1700808"/>
          <a:ext cx="7957391" cy="2081402"/>
        </p:xfrm>
        <a:graphic>
          <a:graphicData uri="http://schemas.openxmlformats.org/drawingml/2006/table">
            <a:tbl>
              <a:tblPr firstRow="1" bandRow="1">
                <a:tableStyleId>{5C22544A-7EE6-4342-B048-85BDC9FD1C3A}</a:tableStyleId>
              </a:tblPr>
              <a:tblGrid>
                <a:gridCol w="1087700"/>
                <a:gridCol w="1087700"/>
                <a:gridCol w="2517881"/>
                <a:gridCol w="3264110"/>
              </a:tblGrid>
              <a:tr h="33087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lumMod val="50000"/>
                              <a:lumOff val="50000"/>
                            </a:schemeClr>
                          </a:solidFill>
                          <a:latin typeface="Verdana" pitchFamily="34" charset="0"/>
                          <a:ea typeface="Verdana" pitchFamily="34" charset="0"/>
                          <a:cs typeface="Verdana" pitchFamily="34" charset="0"/>
                        </a:rPr>
                        <a:t>= 331</a:t>
                      </a:r>
                      <a:endParaRPr lang="de-DE" sz="1800" b="1" dirty="0">
                        <a:solidFill>
                          <a:schemeClr val="tx1">
                            <a:lumMod val="50000"/>
                            <a:lumOff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a:t>
                      </a:r>
                      <a:r>
                        <a:rPr lang="de-DE" sz="1800" b="1" baseline="0" dirty="0" smtClean="0">
                          <a:latin typeface="Verdana" pitchFamily="34" charset="0"/>
                          <a:ea typeface="Verdana" pitchFamily="34" charset="0"/>
                          <a:cs typeface="Verdana" pitchFamily="34" charset="0"/>
                        </a:rPr>
                        <a:t> Titel für das 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solidFill>
                            <a:schemeClr val="tx1">
                              <a:lumMod val="50000"/>
                              <a:lumOff val="50000"/>
                            </a:schemeClr>
                          </a:solidFill>
                          <a:latin typeface="Verdana" pitchFamily="34" charset="0"/>
                          <a:ea typeface="Verdana" pitchFamily="34" charset="0"/>
                          <a:cs typeface="Verdana" pitchFamily="34" charset="0"/>
                        </a:rPr>
                        <a:t>Jahresbericht …</a:t>
                      </a:r>
                      <a:endParaRPr lang="de-DE" sz="1800" dirty="0">
                        <a:solidFill>
                          <a:schemeClr val="tx1">
                            <a:lumMod val="50000"/>
                            <a:lumOff val="50000"/>
                          </a:schemeClr>
                        </a:solidFill>
                        <a:latin typeface="Verdana" pitchFamily="34" charset="0"/>
                        <a:ea typeface="Verdana" pitchFamily="34" charset="0"/>
                        <a:cs typeface="Verdana"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060</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tc>
                <a:tc>
                  <a:txBody>
                    <a:bodyPr/>
                    <a:lstStyle/>
                    <a:p>
                      <a:r>
                        <a:rPr lang="de-DE" dirty="0" smtClean="0">
                          <a:solidFill>
                            <a:srgbClr val="FF0000"/>
                          </a:solidFill>
                          <a:latin typeface="Verdana" pitchFamily="34" charset="0"/>
                          <a:ea typeface="Verdana" pitchFamily="34" charset="0"/>
                          <a:cs typeface="Verdana" pitchFamily="34" charset="0"/>
                        </a:rPr>
                        <a:t>$b</a:t>
                      </a:r>
                      <a:r>
                        <a:rPr lang="de-DE" dirty="0" smtClean="0">
                          <a:solidFill>
                            <a:schemeClr val="tx1"/>
                          </a:solidFill>
                          <a:latin typeface="Verdana" pitchFamily="34" charset="0"/>
                          <a:ea typeface="Verdana" pitchFamily="34" charset="0"/>
                          <a:cs typeface="Verdana" pitchFamily="34" charset="0"/>
                        </a:rPr>
                        <a:t> </a:t>
                      </a:r>
                      <a:r>
                        <a:rPr lang="de-DE" dirty="0" err="1" smtClean="0">
                          <a:solidFill>
                            <a:schemeClr val="tx1"/>
                          </a:solidFill>
                          <a:latin typeface="Verdana" pitchFamily="34" charset="0"/>
                          <a:ea typeface="Verdana" pitchFamily="34" charset="0"/>
                          <a:cs typeface="Verdana" pitchFamily="34" charset="0"/>
                        </a:rPr>
                        <a:t>txt</a:t>
                      </a:r>
                      <a:r>
                        <a:rPr lang="de-DE" dirty="0" smtClean="0">
                          <a:solidFill>
                            <a:schemeClr val="tx1"/>
                          </a:solidFill>
                          <a:latin typeface="Verdana" pitchFamily="34" charset="0"/>
                          <a:ea typeface="Verdana" pitchFamily="34" charset="0"/>
                          <a:cs typeface="Verdana" pitchFamily="34" charset="0"/>
                        </a:rPr>
                        <a:t> </a:t>
                      </a:r>
                      <a:r>
                        <a:rPr lang="de-DE" i="1" dirty="0" smtClean="0">
                          <a:solidFill>
                            <a:schemeClr val="tx1"/>
                          </a:solidFill>
                          <a:latin typeface="Verdana" pitchFamily="34" charset="0"/>
                          <a:ea typeface="Verdana" pitchFamily="34" charset="0"/>
                          <a:cs typeface="Verdana" pitchFamily="34" charset="0"/>
                        </a:rPr>
                        <a:t>(Text</a:t>
                      </a:r>
                      <a:r>
                        <a:rPr lang="de-DE" sz="1800" i="1" dirty="0" smtClean="0">
                          <a:latin typeface="Verdana" pitchFamily="34" charset="0"/>
                          <a:ea typeface="Verdana" pitchFamily="34" charset="0"/>
                          <a:cs typeface="Verdana" pitchFamily="34" charset="0"/>
                        </a:rPr>
                        <a:t>)</a:t>
                      </a:r>
                      <a:endParaRPr lang="de-DE" sz="1800" i="1" dirty="0">
                        <a:latin typeface="Verdana" pitchFamily="34" charset="0"/>
                        <a:ea typeface="Verdana" pitchFamily="34" charset="0"/>
                        <a:cs typeface="Verdana"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037b</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7" name="Fußzeilenplatzhalter 6"/>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29</a:t>
            </a:fld>
            <a:endParaRPr lang="de-D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Wiederholung: FRBR-Ebenen und Primärbeziehungen</a:t>
            </a:r>
            <a:endParaRPr lang="de-DE" dirty="0"/>
          </a:p>
        </p:txBody>
      </p:sp>
      <p:sp>
        <p:nvSpPr>
          <p:cNvPr id="6" name="Textfeld 5"/>
          <p:cNvSpPr txBox="1"/>
          <p:nvPr/>
        </p:nvSpPr>
        <p:spPr>
          <a:xfrm>
            <a:off x="611560" y="1340768"/>
            <a:ext cx="2376264" cy="461665"/>
          </a:xfrm>
          <a:prstGeom prst="rect">
            <a:avLst/>
          </a:prstGeom>
          <a:noFill/>
          <a:ln w="38100">
            <a:solidFill>
              <a:schemeClr val="accent2"/>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Werk</a:t>
            </a:r>
            <a:endParaRPr lang="de-DE" sz="2400" dirty="0">
              <a:latin typeface="Verdana" pitchFamily="34" charset="0"/>
              <a:ea typeface="Verdana" pitchFamily="34" charset="0"/>
              <a:cs typeface="Verdana" pitchFamily="34" charset="0"/>
            </a:endParaRPr>
          </a:p>
        </p:txBody>
      </p:sp>
      <p:sp>
        <p:nvSpPr>
          <p:cNvPr id="7" name="Textfeld 6"/>
          <p:cNvSpPr txBox="1"/>
          <p:nvPr/>
        </p:nvSpPr>
        <p:spPr>
          <a:xfrm>
            <a:off x="611560" y="2540901"/>
            <a:ext cx="2376264" cy="461665"/>
          </a:xfrm>
          <a:prstGeom prst="rect">
            <a:avLst/>
          </a:prstGeom>
          <a:noFill/>
          <a:ln w="38100">
            <a:solidFill>
              <a:schemeClr val="accent4"/>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Expression</a:t>
            </a:r>
            <a:endParaRPr lang="de-DE" sz="2400" dirty="0">
              <a:latin typeface="Verdana" pitchFamily="34" charset="0"/>
              <a:ea typeface="Verdana" pitchFamily="34" charset="0"/>
              <a:cs typeface="Verdana" pitchFamily="34" charset="0"/>
            </a:endParaRPr>
          </a:p>
        </p:txBody>
      </p:sp>
      <p:sp>
        <p:nvSpPr>
          <p:cNvPr id="8" name="Textfeld 7"/>
          <p:cNvSpPr txBox="1"/>
          <p:nvPr/>
        </p:nvSpPr>
        <p:spPr>
          <a:xfrm>
            <a:off x="611560" y="3741034"/>
            <a:ext cx="2376264" cy="461665"/>
          </a:xfrm>
          <a:prstGeom prst="rect">
            <a:avLst/>
          </a:prstGeom>
          <a:noFill/>
          <a:ln w="38100">
            <a:solidFill>
              <a:schemeClr val="accent3"/>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Manifestation</a:t>
            </a:r>
            <a:endParaRPr lang="de-DE" sz="2400" dirty="0">
              <a:latin typeface="Verdana" pitchFamily="34" charset="0"/>
              <a:ea typeface="Verdana" pitchFamily="34" charset="0"/>
              <a:cs typeface="Verdana" pitchFamily="34" charset="0"/>
            </a:endParaRPr>
          </a:p>
        </p:txBody>
      </p:sp>
      <p:sp>
        <p:nvSpPr>
          <p:cNvPr id="9" name="Textfeld 8"/>
          <p:cNvSpPr txBox="1"/>
          <p:nvPr/>
        </p:nvSpPr>
        <p:spPr>
          <a:xfrm>
            <a:off x="611560" y="4941168"/>
            <a:ext cx="2376264" cy="461665"/>
          </a:xfrm>
          <a:prstGeom prst="rect">
            <a:avLst/>
          </a:prstGeom>
          <a:noFill/>
          <a:ln w="38100">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Exemplar</a:t>
            </a:r>
            <a:endParaRPr lang="de-DE" sz="2400" dirty="0">
              <a:latin typeface="Verdana" pitchFamily="34" charset="0"/>
              <a:ea typeface="Verdana" pitchFamily="34" charset="0"/>
              <a:cs typeface="Verdana" pitchFamily="34" charset="0"/>
            </a:endParaRPr>
          </a:p>
        </p:txBody>
      </p:sp>
      <p:sp>
        <p:nvSpPr>
          <p:cNvPr id="10" name="Textfeld 9"/>
          <p:cNvSpPr txBox="1"/>
          <p:nvPr/>
        </p:nvSpPr>
        <p:spPr>
          <a:xfrm>
            <a:off x="1907704" y="1844824"/>
            <a:ext cx="1156086"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realisiert </a:t>
            </a:r>
          </a:p>
          <a:p>
            <a:r>
              <a:rPr lang="de-DE" sz="1600" dirty="0" smtClean="0">
                <a:latin typeface="Verdana" pitchFamily="34" charset="0"/>
                <a:ea typeface="Verdana" pitchFamily="34" charset="0"/>
                <a:cs typeface="Verdana" pitchFamily="34" charset="0"/>
              </a:rPr>
              <a:t>durch</a:t>
            </a:r>
            <a:endParaRPr lang="de-DE" sz="1600" dirty="0">
              <a:latin typeface="Verdana" pitchFamily="34" charset="0"/>
              <a:ea typeface="Verdana" pitchFamily="34" charset="0"/>
              <a:cs typeface="Verdana" pitchFamily="34" charset="0"/>
            </a:endParaRPr>
          </a:p>
        </p:txBody>
      </p:sp>
      <p:sp>
        <p:nvSpPr>
          <p:cNvPr id="11" name="Textfeld 10"/>
          <p:cNvSpPr txBox="1"/>
          <p:nvPr/>
        </p:nvSpPr>
        <p:spPr>
          <a:xfrm>
            <a:off x="1907704" y="3077867"/>
            <a:ext cx="1340239"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verkörpert </a:t>
            </a:r>
          </a:p>
          <a:p>
            <a:r>
              <a:rPr lang="de-DE" sz="1600" dirty="0" smtClean="0">
                <a:latin typeface="Verdana" pitchFamily="34" charset="0"/>
                <a:ea typeface="Verdana" pitchFamily="34" charset="0"/>
                <a:cs typeface="Verdana" pitchFamily="34" charset="0"/>
              </a:rPr>
              <a:t>in</a:t>
            </a:r>
            <a:endParaRPr lang="de-DE" sz="1600" dirty="0">
              <a:latin typeface="Verdana" pitchFamily="34" charset="0"/>
              <a:ea typeface="Verdana" pitchFamily="34" charset="0"/>
              <a:cs typeface="Verdana" pitchFamily="34" charset="0"/>
            </a:endParaRPr>
          </a:p>
        </p:txBody>
      </p:sp>
      <p:sp>
        <p:nvSpPr>
          <p:cNvPr id="12" name="Textfeld 11"/>
          <p:cNvSpPr txBox="1"/>
          <p:nvPr/>
        </p:nvSpPr>
        <p:spPr>
          <a:xfrm>
            <a:off x="1907704" y="4287745"/>
            <a:ext cx="1438214"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beispielhaft </a:t>
            </a:r>
          </a:p>
          <a:p>
            <a:r>
              <a:rPr lang="de-DE" sz="1600" dirty="0" smtClean="0">
                <a:latin typeface="Verdana" pitchFamily="34" charset="0"/>
                <a:ea typeface="Verdana" pitchFamily="34" charset="0"/>
                <a:cs typeface="Verdana" pitchFamily="34" charset="0"/>
              </a:rPr>
              <a:t>in</a:t>
            </a:r>
            <a:endParaRPr lang="de-DE" sz="1600" dirty="0">
              <a:latin typeface="Verdana" pitchFamily="34" charset="0"/>
              <a:ea typeface="Verdana" pitchFamily="34" charset="0"/>
              <a:cs typeface="Verdana" pitchFamily="34" charset="0"/>
            </a:endParaRPr>
          </a:p>
        </p:txBody>
      </p:sp>
      <p:cxnSp>
        <p:nvCxnSpPr>
          <p:cNvPr id="14" name="Gerade Verbindung mit Pfeil 13"/>
          <p:cNvCxnSpPr>
            <a:stCxn id="6" idx="2"/>
            <a:endCxn id="7" idx="0"/>
          </p:cNvCxnSpPr>
          <p:nvPr/>
        </p:nvCxnSpPr>
        <p:spPr>
          <a:xfrm>
            <a:off x="1799692" y="1802433"/>
            <a:ext cx="0" cy="7384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a:stCxn id="7" idx="2"/>
            <a:endCxn id="8" idx="0"/>
          </p:cNvCxnSpPr>
          <p:nvPr/>
        </p:nvCxnSpPr>
        <p:spPr>
          <a:xfrm>
            <a:off x="1799692" y="3002566"/>
            <a:ext cx="0" cy="7384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a:stCxn id="8" idx="2"/>
            <a:endCxn id="9" idx="0"/>
          </p:cNvCxnSpPr>
          <p:nvPr/>
        </p:nvCxnSpPr>
        <p:spPr>
          <a:xfrm>
            <a:off x="1799692" y="4202699"/>
            <a:ext cx="0" cy="73846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3923928" y="1268760"/>
            <a:ext cx="4968552" cy="4893647"/>
          </a:xfrm>
          <a:prstGeom prst="rect">
            <a:avLst/>
          </a:prstGeom>
          <a:noFill/>
        </p:spPr>
        <p:txBody>
          <a:bodyPr wrap="square" rtlCol="0">
            <a:spAutoFit/>
          </a:bodyPr>
          <a:lstStyle/>
          <a:p>
            <a:r>
              <a:rPr lang="de-DE" sz="2400" dirty="0" smtClean="0">
                <a:latin typeface="Verdana" pitchFamily="34" charset="0"/>
                <a:ea typeface="Verdana" pitchFamily="34" charset="0"/>
                <a:cs typeface="Verdana" pitchFamily="34" charset="0"/>
              </a:rPr>
              <a:t>Werk</a:t>
            </a:r>
          </a:p>
          <a:p>
            <a:r>
              <a:rPr lang="de-DE" sz="1600" dirty="0" smtClean="0">
                <a:latin typeface="Verdana" pitchFamily="34" charset="0"/>
                <a:ea typeface="Verdana" pitchFamily="34" charset="0"/>
                <a:cs typeface="Verdana" pitchFamily="34" charset="0"/>
              </a:rPr>
              <a:t>Intellektuelle/künstlerische Schöpfung</a:t>
            </a:r>
          </a:p>
          <a:p>
            <a:endParaRPr lang="de-DE" sz="2000" dirty="0" smtClean="0">
              <a:latin typeface="Verdana" pitchFamily="34" charset="0"/>
              <a:ea typeface="Verdana" pitchFamily="34" charset="0"/>
              <a:cs typeface="Verdana" pitchFamily="34" charset="0"/>
            </a:endParaRPr>
          </a:p>
          <a:p>
            <a:endParaRPr lang="de-DE" sz="20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Expression</a:t>
            </a:r>
            <a:endParaRPr lang="de-DE" sz="20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Intellektuelle/künstlerische Realisierung eines Werks</a:t>
            </a:r>
          </a:p>
          <a:p>
            <a:endParaRPr lang="de-DE" sz="20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Manifestation</a:t>
            </a:r>
            <a:endParaRPr lang="de-DE" sz="20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Physische Verkörperung einer Expression</a:t>
            </a:r>
          </a:p>
          <a:p>
            <a:endParaRPr lang="de-DE" sz="2400" dirty="0" smtClean="0">
              <a:latin typeface="Verdana" pitchFamily="34" charset="0"/>
              <a:ea typeface="Verdana" pitchFamily="34" charset="0"/>
              <a:cs typeface="Verdana" pitchFamily="34" charset="0"/>
            </a:endParaRPr>
          </a:p>
          <a:p>
            <a:endParaRPr lang="de-DE" sz="16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Exemplar</a:t>
            </a:r>
          </a:p>
          <a:p>
            <a:r>
              <a:rPr lang="de-DE" sz="1600" dirty="0" smtClean="0">
                <a:latin typeface="Verdana" pitchFamily="34" charset="0"/>
                <a:ea typeface="Verdana" pitchFamily="34" charset="0"/>
                <a:cs typeface="Verdana" pitchFamily="34" charset="0"/>
              </a:rPr>
              <a:t>Einzelnes Stück einer Manifestation</a:t>
            </a:r>
          </a:p>
          <a:p>
            <a:endParaRPr lang="de-DE" sz="2400" dirty="0" smtClean="0">
              <a:latin typeface="Verdana" pitchFamily="34" charset="0"/>
              <a:ea typeface="Verdana" pitchFamily="34" charset="0"/>
              <a:cs typeface="Verdana" pitchFamily="34" charset="0"/>
            </a:endParaRPr>
          </a:p>
        </p:txBody>
      </p:sp>
      <p:sp>
        <p:nvSpPr>
          <p:cNvPr id="21" name="Fußzeilenplatzhalter 20"/>
          <p:cNvSpPr>
            <a:spLocks noGrp="1"/>
          </p:cNvSpPr>
          <p:nvPr>
            <p:ph type="ftr" sz="quarter" idx="14"/>
          </p:nvPr>
        </p:nvSpPr>
        <p:spPr>
          <a:xfrm>
            <a:off x="467544" y="6381328"/>
            <a:ext cx="7920880" cy="360040"/>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22" name="Foliennummernplatzhalter 21"/>
          <p:cNvSpPr>
            <a:spLocks noGrp="1"/>
          </p:cNvSpPr>
          <p:nvPr>
            <p:ph type="sldNum" sz="quarter" idx="4"/>
          </p:nvPr>
        </p:nvSpPr>
        <p:spPr/>
        <p:txBody>
          <a:bodyPr/>
          <a:lstStyle/>
          <a:p>
            <a:fld id="{8A6690F1-7CA1-4166-A522-500460961984}" type="slidenum">
              <a:rPr lang="de-DE" smtClean="0"/>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feld 11"/>
          <p:cNvSpPr txBox="1"/>
          <p:nvPr/>
        </p:nvSpPr>
        <p:spPr>
          <a:xfrm>
            <a:off x="5076056" y="4509120"/>
            <a:ext cx="3024336" cy="1323439"/>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a:t>
            </a:r>
          </a:p>
          <a:p>
            <a:r>
              <a:rPr lang="de-DE" sz="1600" dirty="0" smtClean="0">
                <a:latin typeface="Verdana" pitchFamily="34" charset="0"/>
                <a:ea typeface="Verdana" pitchFamily="34" charset="0"/>
                <a:cs typeface="Verdana" pitchFamily="34" charset="0"/>
              </a:rPr>
              <a:t>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 name="Titel 1"/>
          <p:cNvSpPr>
            <a:spLocks noGrp="1"/>
          </p:cNvSpPr>
          <p:nvPr>
            <p:ph type="title"/>
          </p:nvPr>
        </p:nvSpPr>
        <p:spPr/>
        <p:txBody>
          <a:bodyPr/>
          <a:lstStyle/>
          <a:p>
            <a:r>
              <a:rPr lang="de-DE" dirty="0" smtClean="0"/>
              <a:t>Beschreibung der Beziehungen: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08720"/>
            <a:ext cx="2583132" cy="5328592"/>
          </a:xfrm>
          <a:prstGeom prst="rect">
            <a:avLst/>
          </a:prstGeom>
          <a:ln w="12700">
            <a:solidFill>
              <a:schemeClr val="tx1"/>
            </a:solidFill>
          </a:ln>
        </p:spPr>
      </p:pic>
      <p:sp>
        <p:nvSpPr>
          <p:cNvPr id="13" name="Rechteck 12"/>
          <p:cNvSpPr/>
          <p:nvPr/>
        </p:nvSpPr>
        <p:spPr>
          <a:xfrm>
            <a:off x="5148064" y="4797152"/>
            <a:ext cx="2880320"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4" name="Fußzeilenplatzhalter 13"/>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Beziehungen: einzelne  Einheit</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341313" indent="-341313"/>
            <a:endParaRPr lang="de-DE" dirty="0" smtClean="0"/>
          </a:p>
          <a:p>
            <a:pPr marL="341313" indent="-341313"/>
            <a:r>
              <a:rPr lang="de-DE" dirty="0" smtClean="0"/>
              <a:t>Beziehung 17.8: durch Verwendung der zusammengesetzten Beschreibung bereits ausgedrückt (muss nicht ausdrücklich erfasst werden)</a:t>
            </a:r>
          </a:p>
        </p:txBody>
      </p:sp>
      <p:graphicFrame>
        <p:nvGraphicFramePr>
          <p:cNvPr id="7" name="Tabelle 6"/>
          <p:cNvGraphicFramePr>
            <a:graphicFrameLocks noGrp="1"/>
          </p:cNvGraphicFramePr>
          <p:nvPr>
            <p:extLst>
              <p:ext uri="{D42A27DB-BD31-4B8C-83A1-F6EECF244321}">
                <p14:modId xmlns:p14="http://schemas.microsoft.com/office/powerpoint/2010/main" val="2786063315"/>
              </p:ext>
            </p:extLst>
          </p:nvPr>
        </p:nvGraphicFramePr>
        <p:xfrm>
          <a:off x="395536" y="1484784"/>
          <a:ext cx="8208912" cy="2872253"/>
        </p:xfrm>
        <a:graphic>
          <a:graphicData uri="http://schemas.openxmlformats.org/drawingml/2006/table">
            <a:tbl>
              <a:tblPr firstRow="1" bandRow="1">
                <a:tableStyleId>{5C22544A-7EE6-4342-B048-85BDC9FD1C3A}</a:tableStyleId>
              </a:tblPr>
              <a:tblGrid>
                <a:gridCol w="1061813"/>
                <a:gridCol w="920238"/>
                <a:gridCol w="3256226"/>
                <a:gridCol w="2970635"/>
              </a:tblGrid>
              <a:tr h="39745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3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lumMod val="50000"/>
                              <a:lumOff val="50000"/>
                            </a:schemeClr>
                          </a:solidFill>
                          <a:latin typeface="Verdana" pitchFamily="34" charset="0"/>
                          <a:ea typeface="Verdana" pitchFamily="34" charset="0"/>
                          <a:cs typeface="Verdana" pitchFamily="34" charset="0"/>
                        </a:rPr>
                        <a:t>= 100</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lumMod val="50000"/>
                              <a:lumOff val="50000"/>
                            </a:schemeClr>
                          </a:solidFill>
                          <a:latin typeface="Verdana" pitchFamily="34" charset="0"/>
                          <a:ea typeface="Verdana" pitchFamily="34" charset="0"/>
                          <a:cs typeface="Verdana" pitchFamily="34" charset="0"/>
                        </a:rPr>
                        <a:t>= 331</a:t>
                      </a:r>
                      <a:endParaRPr lang="de-DE" sz="1800" b="1" dirty="0">
                        <a:solidFill>
                          <a:schemeClr val="tx1">
                            <a:lumMod val="50000"/>
                            <a:lumOff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chemeClr val="tx1">
                              <a:lumMod val="50000"/>
                              <a:lumOff val="50000"/>
                            </a:schemeClr>
                          </a:solidFill>
                          <a:latin typeface="Verdana" pitchFamily="34" charset="0"/>
                          <a:ea typeface="Verdana" pitchFamily="34" charset="0"/>
                          <a:cs typeface="Verdana" pitchFamily="34" charset="0"/>
                        </a:rPr>
                        <a:t>Hein, Christoph,</a:t>
                      </a:r>
                      <a:r>
                        <a:rPr lang="de-DE" sz="1800" baseline="0" dirty="0" smtClean="0">
                          <a:solidFill>
                            <a:schemeClr val="tx1">
                              <a:lumMod val="50000"/>
                              <a:lumOff val="50000"/>
                            </a:schemeClr>
                          </a:solidFill>
                          <a:latin typeface="Verdana" pitchFamily="34" charset="0"/>
                          <a:ea typeface="Verdana" pitchFamily="34" charset="0"/>
                          <a:cs typeface="Verdana" pitchFamily="34" charset="0"/>
                        </a:rPr>
                        <a:t> 1944-. </a:t>
                      </a:r>
                      <a:r>
                        <a:rPr lang="de-DE" sz="1800" dirty="0" smtClean="0">
                          <a:solidFill>
                            <a:schemeClr val="tx1">
                              <a:lumMod val="50000"/>
                              <a:lumOff val="50000"/>
                            </a:schemeClr>
                          </a:solidFill>
                          <a:latin typeface="Verdana" pitchFamily="34" charset="0"/>
                          <a:ea typeface="Verdana" pitchFamily="34" charset="0"/>
                          <a:cs typeface="Verdana" pitchFamily="34" charset="0"/>
                        </a:rPr>
                        <a:t>Vor der Zeit</a:t>
                      </a:r>
                      <a:endParaRPr lang="de-DE" sz="1800" dirty="0">
                        <a:solidFill>
                          <a:schemeClr val="tx1">
                            <a:lumMod val="50000"/>
                            <a:lumOff val="50000"/>
                          </a:schemeClr>
                        </a:solidFill>
                        <a:latin typeface="Verdana" pitchFamily="34" charset="0"/>
                        <a:ea typeface="Verdana" pitchFamily="34" charset="0"/>
                        <a:cs typeface="Verdana" pitchFamily="34" charset="0"/>
                      </a:endParaRPr>
                    </a:p>
                  </a:txBody>
                  <a:tcPr anchor="ctr"/>
                </a:tc>
              </a:tr>
              <a:tr h="645999">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100</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Hein, Christoph</a:t>
                      </a:r>
                      <a:br>
                        <a:rPr lang="de-DE" sz="1800" dirty="0" smtClean="0">
                          <a:latin typeface="Verdana" pitchFamily="34" charset="0"/>
                          <a:ea typeface="Verdana" pitchFamily="34" charset="0"/>
                          <a:cs typeface="Verdana" pitchFamily="34" charset="0"/>
                        </a:rPr>
                      </a:br>
                      <a:r>
                        <a:rPr lang="de-DE" sz="1800" dirty="0" smtClean="0">
                          <a:solidFill>
                            <a:srgbClr val="FF0000"/>
                          </a:solidFill>
                          <a:latin typeface="Verdana" pitchFamily="34" charset="0"/>
                          <a:ea typeface="Verdana" pitchFamily="34" charset="0"/>
                          <a:cs typeface="Verdana" pitchFamily="34" charset="0"/>
                        </a:rPr>
                        <a:t>$d</a:t>
                      </a:r>
                      <a:r>
                        <a:rPr lang="de-DE" sz="1800" baseline="0" dirty="0" smtClean="0">
                          <a:latin typeface="Verdana" pitchFamily="34" charset="0"/>
                          <a:ea typeface="Verdana" pitchFamily="34" charset="0"/>
                          <a:cs typeface="Verdana" pitchFamily="34" charset="0"/>
                        </a:rPr>
                        <a:t> 1944-</a:t>
                      </a:r>
                      <a:br>
                        <a:rPr lang="de-DE" sz="1800" baseline="0" dirty="0" smtClean="0">
                          <a:latin typeface="Verdana" pitchFamily="34" charset="0"/>
                          <a:ea typeface="Verdana" pitchFamily="34" charset="0"/>
                          <a:cs typeface="Verdana" pitchFamily="34" charset="0"/>
                        </a:rPr>
                      </a:br>
                      <a:r>
                        <a:rPr lang="de-DE" sz="1800" baseline="0" dirty="0" smtClean="0">
                          <a:solidFill>
                            <a:srgbClr val="FF0000"/>
                          </a:solidFill>
                          <a:latin typeface="Verdana" pitchFamily="34" charset="0"/>
                          <a:ea typeface="Verdana" pitchFamily="34" charset="0"/>
                          <a:cs typeface="Verdana" pitchFamily="34" charset="0"/>
                        </a:rPr>
                        <a:t>$9 </a:t>
                      </a:r>
                      <a:r>
                        <a:rPr lang="de-DE" sz="1800" i="1" baseline="0" dirty="0" smtClean="0">
                          <a:latin typeface="Verdana" pitchFamily="34" charset="0"/>
                          <a:ea typeface="Verdana" pitchFamily="34" charset="0"/>
                          <a:cs typeface="Verdana" pitchFamily="34" charset="0"/>
                        </a:rPr>
                        <a:t>GND-IDN</a:t>
                      </a:r>
                      <a:endParaRPr lang="de-DE" sz="1800" i="1" dirty="0">
                        <a:latin typeface="Verdana" pitchFamily="34" charset="0"/>
                        <a:ea typeface="Verdana" pitchFamily="34" charset="0"/>
                        <a:cs typeface="Verdana" pitchFamily="34" charset="0"/>
                      </a:endParaRPr>
                    </a:p>
                  </a:txBody>
                  <a:tcPr anchor="ctr"/>
                </a:tc>
              </a:tr>
              <a:tr h="645999">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$4</a:t>
                      </a:r>
                      <a:r>
                        <a:rPr lang="de-DE" dirty="0" smtClean="0">
                          <a:solidFill>
                            <a:schemeClr val="tx1"/>
                          </a:solidFill>
                          <a:latin typeface="Verdana" pitchFamily="34" charset="0"/>
                          <a:ea typeface="Verdana" pitchFamily="34" charset="0"/>
                          <a:cs typeface="Verdana" pitchFamily="34" charset="0"/>
                        </a:rPr>
                        <a:t> </a:t>
                      </a:r>
                      <a:r>
                        <a:rPr lang="de-DE" dirty="0" err="1" smtClean="0">
                          <a:solidFill>
                            <a:schemeClr val="tx1"/>
                          </a:solidFill>
                          <a:latin typeface="Verdana" pitchFamily="34" charset="0"/>
                          <a:ea typeface="Verdana" pitchFamily="34" charset="0"/>
                          <a:cs typeface="Verdana" pitchFamily="34" charset="0"/>
                        </a:rPr>
                        <a:t>aut</a:t>
                      </a:r>
                      <a:r>
                        <a:rPr lang="de-DE" dirty="0" smtClean="0">
                          <a:solidFill>
                            <a:schemeClr val="tx1"/>
                          </a:solidFill>
                          <a:latin typeface="Verdana" pitchFamily="34" charset="0"/>
                          <a:ea typeface="Verdana" pitchFamily="34" charset="0"/>
                          <a:cs typeface="Verdana" pitchFamily="34" charset="0"/>
                        </a:rPr>
                        <a:t>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Verfasser) [Erfassung nicht</a:t>
                      </a:r>
                      <a:r>
                        <a:rPr lang="de-DE" sz="1800" i="1" baseline="0" dirty="0" smtClean="0">
                          <a:latin typeface="Verdana" pitchFamily="34" charset="0"/>
                          <a:ea typeface="Verdana" pitchFamily="34" charset="0"/>
                          <a:cs typeface="Verdana" pitchFamily="34" charset="0"/>
                        </a:rPr>
                        <a:t> nötig]</a:t>
                      </a:r>
                      <a:endParaRPr lang="de-DE" sz="1800" i="1" dirty="0">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31</a:t>
            </a:fld>
            <a:endParaRPr lang="de-DE"/>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Beziehungen: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9" name="Rechteck 8"/>
          <p:cNvSpPr/>
          <p:nvPr/>
        </p:nvSpPr>
        <p:spPr>
          <a:xfrm>
            <a:off x="2513264" y="5425560"/>
            <a:ext cx="1224136" cy="324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ußzeilenplatzhalter 15"/>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7" name="Foliennummernplatzhalter 16"/>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Beschreibung der Beziehungen: fortlaufende Ressource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341313" indent="-341313"/>
            <a:endParaRPr lang="de-DE" dirty="0" smtClean="0"/>
          </a:p>
          <a:p>
            <a:pPr marL="341313" indent="-341313">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592499120"/>
              </p:ext>
            </p:extLst>
          </p:nvPr>
        </p:nvGraphicFramePr>
        <p:xfrm>
          <a:off x="251520" y="1633344"/>
          <a:ext cx="8568951" cy="2854071"/>
        </p:xfrm>
        <a:graphic>
          <a:graphicData uri="http://schemas.openxmlformats.org/drawingml/2006/table">
            <a:tbl>
              <a:tblPr firstRow="1" bandRow="1">
                <a:tableStyleId>{5C22544A-7EE6-4342-B048-85BDC9FD1C3A}</a:tableStyleId>
              </a:tblPr>
              <a:tblGrid>
                <a:gridCol w="1038053"/>
                <a:gridCol w="1038053"/>
                <a:gridCol w="2857616"/>
                <a:gridCol w="3635229"/>
              </a:tblGrid>
              <a:tr h="64655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655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bg1">
                              <a:lumMod val="50000"/>
                            </a:schemeClr>
                          </a:solidFill>
                          <a:latin typeface="Verdana" pitchFamily="34" charset="0"/>
                          <a:ea typeface="Verdana" pitchFamily="34" charset="0"/>
                          <a:cs typeface="Verdana" pitchFamily="34" charset="0"/>
                        </a:rPr>
                        <a:t>= 200</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bg1">
                              <a:lumMod val="50000"/>
                            </a:schemeClr>
                          </a:solidFill>
                          <a:latin typeface="Verdana" pitchFamily="34" charset="0"/>
                          <a:ea typeface="Verdana" pitchFamily="34" charset="0"/>
                          <a:cs typeface="Verdana" pitchFamily="34" charset="0"/>
                        </a:rPr>
                        <a:t>= 331</a:t>
                      </a:r>
                      <a:endParaRPr lang="de-DE" sz="1800" b="1" dirty="0">
                        <a:solidFill>
                          <a:schemeClr val="bg1">
                            <a:lumMod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solidFill>
                            <a:schemeClr val="tx1">
                              <a:lumMod val="50000"/>
                              <a:lumOff val="50000"/>
                            </a:schemeClr>
                          </a:solidFill>
                          <a:latin typeface="Verdana" pitchFamily="34" charset="0"/>
                          <a:ea typeface="Verdana" pitchFamily="34" charset="0"/>
                          <a:cs typeface="Verdana" pitchFamily="34" charset="0"/>
                        </a:rPr>
                        <a:t>Hamburgische Investitions- und Förderbank. Jahresbericht …</a:t>
                      </a:r>
                      <a:endParaRPr lang="de-DE" sz="1800" dirty="0">
                        <a:solidFill>
                          <a:schemeClr val="tx1">
                            <a:lumMod val="50000"/>
                            <a:lumOff val="50000"/>
                          </a:schemeClr>
                        </a:solidFill>
                        <a:latin typeface="Verdana" pitchFamily="34" charset="0"/>
                        <a:ea typeface="Verdana" pitchFamily="34" charset="0"/>
                        <a:cs typeface="Verdana" pitchFamily="34" charset="0"/>
                      </a:endParaRPr>
                    </a:p>
                  </a:txBody>
                  <a:tcPr/>
                </a:tc>
              </a:tr>
              <a:tr h="646557">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200</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Hamburgische Investitions- und Förderbank</a:t>
                      </a:r>
                      <a:endParaRPr lang="de-DE" sz="1800" dirty="0">
                        <a:latin typeface="Verdana" pitchFamily="34" charset="0"/>
                        <a:ea typeface="Verdana" pitchFamily="34" charset="0"/>
                        <a:cs typeface="Verdana" pitchFamily="34" charset="0"/>
                      </a:endParaRPr>
                    </a:p>
                  </a:txBody>
                  <a:tcPr/>
                </a:tc>
              </a:tr>
              <a:tr h="646557">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tc>
                <a:tc>
                  <a:txBody>
                    <a:bodyPr/>
                    <a:lstStyle/>
                    <a:p>
                      <a:r>
                        <a:rPr lang="de-DE" dirty="0" smtClean="0">
                          <a:solidFill>
                            <a:schemeClr val="tx1">
                              <a:lumMod val="50000"/>
                              <a:lumOff val="50000"/>
                            </a:schemeClr>
                          </a:solidFill>
                          <a:latin typeface="Verdana" pitchFamily="34" charset="0"/>
                          <a:ea typeface="Verdana" pitchFamily="34" charset="0"/>
                          <a:cs typeface="Verdana" pitchFamily="34" charset="0"/>
                        </a:rPr>
                        <a:t>$4 </a:t>
                      </a:r>
                      <a:r>
                        <a:rPr lang="de-DE" dirty="0" err="1" smtClean="0">
                          <a:solidFill>
                            <a:schemeClr val="tx1">
                              <a:lumMod val="50000"/>
                              <a:lumOff val="50000"/>
                            </a:schemeClr>
                          </a:solidFill>
                          <a:latin typeface="Verdana" pitchFamily="34" charset="0"/>
                          <a:ea typeface="Verdana" pitchFamily="34" charset="0"/>
                          <a:cs typeface="Verdana" pitchFamily="34" charset="0"/>
                        </a:rPr>
                        <a:t>aut</a:t>
                      </a:r>
                      <a:r>
                        <a:rPr lang="de-DE" dirty="0" smtClean="0">
                          <a:solidFill>
                            <a:schemeClr val="tx1">
                              <a:lumMod val="50000"/>
                              <a:lumOff val="50000"/>
                            </a:schemeClr>
                          </a:solidFill>
                          <a:latin typeface="Verdana" pitchFamily="34" charset="0"/>
                          <a:ea typeface="Verdana" pitchFamily="34" charset="0"/>
                          <a:cs typeface="Verdana" pitchFamily="34" charset="0"/>
                        </a:rPr>
                        <a:t> </a:t>
                      </a:r>
                      <a:r>
                        <a:rPr lang="de-DE" i="1" dirty="0" smtClean="0">
                          <a:solidFill>
                            <a:schemeClr val="tx1">
                              <a:lumMod val="50000"/>
                              <a:lumOff val="50000"/>
                            </a:schemeClr>
                          </a:solidFill>
                          <a:latin typeface="Verdana" pitchFamily="34" charset="0"/>
                          <a:ea typeface="Verdana" pitchFamily="34" charset="0"/>
                          <a:cs typeface="Verdana" pitchFamily="34" charset="0"/>
                        </a:rPr>
                        <a:t>(</a:t>
                      </a:r>
                      <a:r>
                        <a:rPr lang="de-DE" sz="1800" i="1" dirty="0" smtClean="0">
                          <a:solidFill>
                            <a:schemeClr val="tx1">
                              <a:lumMod val="50000"/>
                              <a:lumOff val="50000"/>
                            </a:schemeClr>
                          </a:solidFill>
                          <a:latin typeface="Verdana" pitchFamily="34" charset="0"/>
                          <a:ea typeface="Verdana" pitchFamily="34" charset="0"/>
                          <a:cs typeface="Verdana" pitchFamily="34" charset="0"/>
                        </a:rPr>
                        <a:t>Verfasser) [Erfassung nicht nötig]</a:t>
                      </a:r>
                      <a:endParaRPr lang="de-DE" sz="1800" i="1" dirty="0">
                        <a:solidFill>
                          <a:schemeClr val="tx1">
                            <a:lumMod val="50000"/>
                            <a:lumOff val="50000"/>
                          </a:schemeClr>
                        </a:solidFill>
                        <a:latin typeface="Verdana" pitchFamily="34" charset="0"/>
                        <a:ea typeface="Verdana" pitchFamily="34" charset="0"/>
                        <a:cs typeface="Verdana" pitchFamily="34" charset="0"/>
                      </a:endParaRPr>
                    </a:p>
                  </a:txBody>
                  <a:tcP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33</a:t>
            </a:fld>
            <a:endParaRPr lang="de-DE"/>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 Vor der Zeit / Christoph Hein</a:t>
            </a:r>
            <a:endParaRPr lang="de-DE" dirty="0"/>
          </a:p>
        </p:txBody>
      </p:sp>
      <p:pic>
        <p:nvPicPr>
          <p:cNvPr id="8" name="Grafik 7" descr="Vor_der_Zeit_Titelseite.jpg"/>
          <p:cNvPicPr>
            <a:picLocks noChangeAspect="1"/>
          </p:cNvPicPr>
          <p:nvPr/>
        </p:nvPicPr>
        <p:blipFill>
          <a:blip r:embed="rId3" cstate="print"/>
          <a:stretch>
            <a:fillRect/>
          </a:stretch>
        </p:blipFill>
        <p:spPr>
          <a:xfrm>
            <a:off x="1187624" y="980728"/>
            <a:ext cx="2583132" cy="5328592"/>
          </a:xfrm>
          <a:prstGeom prst="rect">
            <a:avLst/>
          </a:prstGeom>
          <a:ln w="12700">
            <a:solidFill>
              <a:schemeClr val="tx1"/>
            </a:solidFill>
          </a:ln>
        </p:spPr>
      </p:pic>
      <p:pic>
        <p:nvPicPr>
          <p:cNvPr id="1026" name="Picture 2"/>
          <p:cNvPicPr>
            <a:picLocks noChangeAspect="1" noChangeArrowheads="1"/>
          </p:cNvPicPr>
          <p:nvPr/>
        </p:nvPicPr>
        <p:blipFill>
          <a:blip r:embed="rId4"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0" name="Textfeld 9"/>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48883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3" name="Foliennummernplatzhalter 12"/>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34661379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2779842212"/>
              </p:ext>
            </p:extLst>
          </p:nvPr>
        </p:nvGraphicFramePr>
        <p:xfrm>
          <a:off x="395537" y="1124744"/>
          <a:ext cx="8280919" cy="5025728"/>
        </p:xfrm>
        <a:graphic>
          <a:graphicData uri="http://schemas.openxmlformats.org/drawingml/2006/table">
            <a:tbl>
              <a:tblPr firstRow="1" bandRow="1">
                <a:tableStyleId>{5C22544A-7EE6-4342-B048-85BDC9FD1C3A}</a:tableStyleId>
              </a:tblPr>
              <a:tblGrid>
                <a:gridCol w="936103"/>
                <a:gridCol w="864096"/>
                <a:gridCol w="3384376"/>
                <a:gridCol w="3096344"/>
              </a:tblGrid>
              <a:tr h="365760">
                <a:tc>
                  <a:txBody>
                    <a:bodyPr/>
                    <a:lstStyle/>
                    <a:p>
                      <a:pPr marL="0" algn="l" defTabSz="914400" rtl="0" eaLnBrk="1" latinLnBrk="0" hangingPunct="1"/>
                      <a:r>
                        <a:rPr lang="de-DE" sz="16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Vor der Zeit</a:t>
                      </a:r>
                      <a:endParaRPr lang="de-DE" sz="16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335</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Korrekturen</a:t>
                      </a:r>
                      <a:endParaRPr lang="de-DE" sz="16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359</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Verantwortlichkeitsangabe</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Christoph Hein</a:t>
                      </a:r>
                      <a:endParaRPr lang="de-DE" sz="16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403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Erste Auflage</a:t>
                      </a:r>
                      <a:endParaRPr lang="de-DE" sz="1600" dirty="0">
                        <a:latin typeface="Verdana" pitchFamily="34" charset="0"/>
                        <a:ea typeface="Verdana" pitchFamily="34" charset="0"/>
                        <a:cs typeface="Verdana" pitchFamily="34" charset="0"/>
                      </a:endParaRPr>
                    </a:p>
                  </a:txBody>
                  <a:tcPr anchor="ctr"/>
                </a:tc>
              </a:tr>
              <a:tr h="437716">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419</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Erscheinungsort</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Berlin</a:t>
                      </a:r>
                      <a:endParaRPr lang="de-DE" sz="1600" dirty="0">
                        <a:latin typeface="Verdana" pitchFamily="34" charset="0"/>
                        <a:ea typeface="Verdana" pitchFamily="34" charset="0"/>
                        <a:cs typeface="Verdana" pitchFamily="34" charset="0"/>
                      </a:endParaRPr>
                    </a:p>
                  </a:txBody>
                  <a:tcPr anchor="ctr"/>
                </a:tc>
              </a:tr>
              <a:tr h="43771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2.8.4</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Verlagsname</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$b</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Insel Verlag</a:t>
                      </a:r>
                      <a:endParaRPr lang="de-DE" sz="1600" dirty="0">
                        <a:latin typeface="Verdana" pitchFamily="34" charset="0"/>
                        <a:ea typeface="Verdana" pitchFamily="34" charset="0"/>
                        <a:cs typeface="Verdana" pitchFamily="34" charset="0"/>
                      </a:endParaRPr>
                    </a:p>
                  </a:txBody>
                  <a:tcPr anchor="ctr"/>
                </a:tc>
              </a:tr>
              <a:tr h="43771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2.8.6</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Erscheinungsdatum</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$c</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2013</a:t>
                      </a:r>
                      <a:endParaRPr lang="de-DE" sz="16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425a</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2013</a:t>
                      </a: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051, Pos. 0</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2.13</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Erscheinungsweise</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600" kern="1200" dirty="0" smtClean="0">
                          <a:solidFill>
                            <a:schemeClr val="dk1"/>
                          </a:solidFill>
                          <a:latin typeface="Verdana" pitchFamily="34" charset="0"/>
                          <a:ea typeface="Verdana" pitchFamily="34" charset="0"/>
                          <a:cs typeface="Verdana" pitchFamily="34" charset="0"/>
                        </a:rPr>
                        <a:t>m </a:t>
                      </a:r>
                      <a:r>
                        <a:rPr lang="de-DE" sz="1600" i="1" kern="1200" dirty="0" smtClean="0">
                          <a:solidFill>
                            <a:schemeClr val="dk1"/>
                          </a:solidFill>
                          <a:latin typeface="Verdana" pitchFamily="34" charset="0"/>
                          <a:ea typeface="Verdana" pitchFamily="34" charset="0"/>
                          <a:cs typeface="Verdana" pitchFamily="34" charset="0"/>
                        </a:rPr>
                        <a:t>(einzelne Einheit)</a:t>
                      </a:r>
                      <a:endParaRPr lang="de-DE" sz="1600" i="1" kern="1200" dirty="0">
                        <a:solidFill>
                          <a:schemeClr val="dk1"/>
                        </a:solidFill>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540a</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2.15</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err="1" smtClean="0">
                          <a:solidFill>
                            <a:schemeClr val="dk1"/>
                          </a:solidFill>
                          <a:latin typeface="Verdana" pitchFamily="34" charset="0"/>
                          <a:ea typeface="Verdana" pitchFamily="34" charset="0"/>
                          <a:cs typeface="Verdana" pitchFamily="34" charset="0"/>
                        </a:rPr>
                        <a:t>Identifikator</a:t>
                      </a:r>
                      <a:r>
                        <a:rPr lang="de-DE" sz="1600" b="1" kern="1200" dirty="0" smtClean="0">
                          <a:solidFill>
                            <a:schemeClr val="dk1"/>
                          </a:solidFill>
                          <a:latin typeface="Verdana" pitchFamily="34" charset="0"/>
                          <a:ea typeface="Verdana" pitchFamily="34" charset="0"/>
                          <a:cs typeface="Verdana" pitchFamily="34" charset="0"/>
                        </a:rPr>
                        <a:t> für die Manifestation</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kern="1200" dirty="0" smtClean="0">
                          <a:solidFill>
                            <a:schemeClr val="dk1"/>
                          </a:solidFill>
                          <a:latin typeface="Verdana" pitchFamily="34" charset="0"/>
                          <a:ea typeface="Verdana" pitchFamily="34" charset="0"/>
                          <a:cs typeface="Verdana" pitchFamily="34" charset="0"/>
                        </a:rPr>
                        <a:t>978-3-458-17570-4</a:t>
                      </a:r>
                      <a:endParaRPr lang="de-DE" sz="1600" kern="1200" dirty="0">
                        <a:solidFill>
                          <a:schemeClr val="dk1"/>
                        </a:solidFill>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35</a:t>
            </a:fld>
            <a:endParaRPr lang="de-DE"/>
          </a:p>
        </p:txBody>
      </p:sp>
      <p:sp>
        <p:nvSpPr>
          <p:cNvPr id="8" name="Fußzeilenplatzhalter 7"/>
          <p:cNvSpPr>
            <a:spLocks noGrp="1"/>
          </p:cNvSpPr>
          <p:nvPr>
            <p:ph type="ftr" sz="quarter" idx="14"/>
          </p:nvPr>
        </p:nvSpPr>
        <p:spPr>
          <a:xfrm>
            <a:off x="467544" y="6376243"/>
            <a:ext cx="7632848"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Tree>
    <p:extLst>
      <p:ext uri="{BB962C8B-B14F-4D97-AF65-F5344CB8AC3E}">
        <p14:creationId xmlns:p14="http://schemas.microsoft.com/office/powerpoint/2010/main" val="37336528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513647777"/>
              </p:ext>
            </p:extLst>
          </p:nvPr>
        </p:nvGraphicFramePr>
        <p:xfrm>
          <a:off x="251521" y="908720"/>
          <a:ext cx="8352928" cy="5237480"/>
        </p:xfrm>
        <a:graphic>
          <a:graphicData uri="http://schemas.openxmlformats.org/drawingml/2006/table">
            <a:tbl>
              <a:tblPr firstRow="1" bandRow="1">
                <a:tableStyleId>{5C22544A-7EE6-4342-B048-85BDC9FD1C3A}</a:tableStyleId>
              </a:tblPr>
              <a:tblGrid>
                <a:gridCol w="882830"/>
                <a:gridCol w="713892"/>
                <a:gridCol w="3316271"/>
                <a:gridCol w="3439935"/>
              </a:tblGrid>
              <a:tr h="370840">
                <a:tc>
                  <a:txBody>
                    <a:bodyPr/>
                    <a:lstStyle/>
                    <a:p>
                      <a:pPr marL="0" algn="l" defTabSz="914400" rtl="0" eaLnBrk="1" latinLnBrk="0" hangingPunct="1"/>
                      <a:r>
                        <a:rPr lang="de-DE" sz="16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061</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3.2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Medientyp</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n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ohne Hilfsmittel zu benutzen)</a:t>
                      </a:r>
                      <a:endParaRPr lang="de-DE" sz="1600" i="1"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Datenträgertyp</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nc</a:t>
                      </a:r>
                      <a:r>
                        <a:rPr lang="de-DE" sz="1600" dirty="0" smtClean="0">
                          <a:solidFill>
                            <a:schemeClr val="tx1"/>
                          </a:solidFill>
                          <a:latin typeface="Verdana" pitchFamily="34" charset="0"/>
                          <a:ea typeface="Verdana" pitchFamily="34" charset="0"/>
                          <a:cs typeface="Verdana" pitchFamily="34" charset="0"/>
                        </a:rPr>
                        <a:t>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Band)</a:t>
                      </a:r>
                      <a:endParaRPr lang="de-DE" sz="1600" i="1"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433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3.4</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Umfang</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186 Seiten</a:t>
                      </a:r>
                      <a:endParaRPr lang="de-DE" sz="16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bg1">
                              <a:lumMod val="50000"/>
                            </a:schemeClr>
                          </a:solidFill>
                          <a:latin typeface="Verdana" pitchFamily="34" charset="0"/>
                          <a:ea typeface="Verdana" pitchFamily="34" charset="0"/>
                          <a:cs typeface="Verdana" pitchFamily="34" charset="0"/>
                        </a:rPr>
                        <a:t>= 331</a:t>
                      </a:r>
                      <a:endParaRPr lang="de-DE" sz="1600" b="1" dirty="0">
                        <a:solidFill>
                          <a:schemeClr val="bg1">
                            <a:lumMod val="50000"/>
                          </a:schemeClr>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chemeClr val="bg1">
                              <a:lumMod val="50000"/>
                            </a:schemeClr>
                          </a:solidFill>
                          <a:latin typeface="Verdana" pitchFamily="34" charset="0"/>
                          <a:ea typeface="Verdana" pitchFamily="34" charset="0"/>
                          <a:cs typeface="Verdana" pitchFamily="34" charset="0"/>
                        </a:rPr>
                        <a:t>Vor der Zeit</a:t>
                      </a:r>
                      <a:endParaRPr lang="de-DE" sz="1600" dirty="0">
                        <a:solidFill>
                          <a:schemeClr val="bg1">
                            <a:lumMod val="50000"/>
                          </a:schemeClr>
                        </a:solidFill>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060</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6.9</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Inhaltstyp</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txt</a:t>
                      </a:r>
                      <a:r>
                        <a:rPr lang="de-DE" sz="1600" dirty="0" smtClean="0">
                          <a:solidFill>
                            <a:schemeClr val="tx1"/>
                          </a:solidFill>
                          <a:latin typeface="Verdana" pitchFamily="34" charset="0"/>
                          <a:ea typeface="Verdana" pitchFamily="34" charset="0"/>
                          <a:cs typeface="Verdana" pitchFamily="34" charset="0"/>
                        </a:rPr>
                        <a:t>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Text)</a:t>
                      </a:r>
                      <a:endParaRPr lang="de-DE" sz="1600" i="1"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037b</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6.11</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Sprache der Expression</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ger</a:t>
                      </a:r>
                      <a:endParaRPr lang="de-DE" sz="16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bg1">
                              <a:lumMod val="50000"/>
                            </a:schemeClr>
                          </a:solidFill>
                          <a:latin typeface="Verdana" pitchFamily="34" charset="0"/>
                          <a:ea typeface="Verdana" pitchFamily="34" charset="0"/>
                          <a:cs typeface="Verdana" pitchFamily="34" charset="0"/>
                        </a:rPr>
                        <a:t>= 100</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bg1">
                              <a:lumMod val="50000"/>
                            </a:schemeClr>
                          </a:solidFill>
                          <a:latin typeface="Verdana" pitchFamily="34" charset="0"/>
                          <a:ea typeface="Verdana" pitchFamily="34" charset="0"/>
                          <a:cs typeface="Verdana" pitchFamily="34" charset="0"/>
                        </a:rPr>
                        <a:t>= 331</a:t>
                      </a:r>
                      <a:endParaRPr lang="de-DE" sz="1600" b="1" dirty="0">
                        <a:solidFill>
                          <a:schemeClr val="bg1">
                            <a:lumMod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17.8</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Werk</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chemeClr val="bg1">
                              <a:lumMod val="50000"/>
                            </a:schemeClr>
                          </a:solidFill>
                          <a:latin typeface="Verdana" pitchFamily="34" charset="0"/>
                          <a:ea typeface="Verdana" pitchFamily="34" charset="0"/>
                          <a:cs typeface="Verdana" pitchFamily="34" charset="0"/>
                        </a:rPr>
                        <a:t>Hein, Christoph,</a:t>
                      </a:r>
                      <a:r>
                        <a:rPr lang="de-DE" sz="1600" baseline="0" dirty="0" smtClean="0">
                          <a:solidFill>
                            <a:schemeClr val="bg1">
                              <a:lumMod val="50000"/>
                            </a:schemeClr>
                          </a:solidFill>
                          <a:latin typeface="Verdana" pitchFamily="34" charset="0"/>
                          <a:ea typeface="Verdana" pitchFamily="34" charset="0"/>
                          <a:cs typeface="Verdana" pitchFamily="34" charset="0"/>
                        </a:rPr>
                        <a:t> 1944-. </a:t>
                      </a:r>
                      <a:r>
                        <a:rPr lang="de-DE" sz="1600" dirty="0" smtClean="0">
                          <a:solidFill>
                            <a:schemeClr val="bg1">
                              <a:lumMod val="50000"/>
                            </a:schemeClr>
                          </a:solidFill>
                          <a:latin typeface="Verdana" pitchFamily="34" charset="0"/>
                          <a:ea typeface="Verdana" pitchFamily="34" charset="0"/>
                          <a:cs typeface="Verdana" pitchFamily="34" charset="0"/>
                        </a:rPr>
                        <a:t>Vor der Zeit</a:t>
                      </a:r>
                      <a:endParaRPr lang="de-DE" sz="1600" dirty="0">
                        <a:solidFill>
                          <a:schemeClr val="bg1">
                            <a:lumMod val="50000"/>
                          </a:schemeClr>
                        </a:solidFill>
                        <a:latin typeface="Verdana" pitchFamily="34" charset="0"/>
                        <a:ea typeface="Verdana" pitchFamily="34" charset="0"/>
                        <a:cs typeface="Verdana" pitchFamily="34" charset="0"/>
                      </a:endParaRPr>
                    </a:p>
                  </a:txBody>
                  <a:tcPr anchor="ctr"/>
                </a:tc>
              </a:tr>
              <a:tr h="370840">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100</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Hein, Christoph</a:t>
                      </a:r>
                      <a:br>
                        <a:rPr lang="de-DE" sz="1600" dirty="0" smtClean="0">
                          <a:latin typeface="Verdana" pitchFamily="34" charset="0"/>
                          <a:ea typeface="Verdana" pitchFamily="34" charset="0"/>
                          <a:cs typeface="Verdana" pitchFamily="34" charset="0"/>
                        </a:rPr>
                      </a:br>
                      <a:r>
                        <a:rPr lang="de-DE" sz="1600" dirty="0" smtClean="0">
                          <a:solidFill>
                            <a:srgbClr val="FF0000"/>
                          </a:solidFill>
                          <a:latin typeface="Verdana" pitchFamily="34" charset="0"/>
                          <a:ea typeface="Verdana" pitchFamily="34" charset="0"/>
                          <a:cs typeface="Verdana" pitchFamily="34" charset="0"/>
                        </a:rPr>
                        <a:t>$d</a:t>
                      </a:r>
                      <a:r>
                        <a:rPr lang="de-DE" sz="1600" baseline="0" dirty="0" smtClean="0">
                          <a:latin typeface="Verdana" pitchFamily="34" charset="0"/>
                          <a:ea typeface="Verdana" pitchFamily="34" charset="0"/>
                          <a:cs typeface="Verdana" pitchFamily="34" charset="0"/>
                        </a:rPr>
                        <a:t> 1944-</a:t>
                      </a:r>
                      <a:br>
                        <a:rPr lang="de-DE" sz="1600" baseline="0" dirty="0" smtClean="0">
                          <a:latin typeface="Verdana" pitchFamily="34" charset="0"/>
                          <a:ea typeface="Verdana" pitchFamily="34" charset="0"/>
                          <a:cs typeface="Verdana" pitchFamily="34" charset="0"/>
                        </a:rPr>
                      </a:br>
                      <a:r>
                        <a:rPr lang="de-DE" sz="1600" baseline="0" dirty="0" smtClean="0">
                          <a:solidFill>
                            <a:srgbClr val="FF0000"/>
                          </a:solidFill>
                          <a:latin typeface="Verdana" pitchFamily="34" charset="0"/>
                          <a:ea typeface="Verdana" pitchFamily="34" charset="0"/>
                          <a:cs typeface="Verdana" pitchFamily="34" charset="0"/>
                        </a:rPr>
                        <a:t>$9</a:t>
                      </a:r>
                      <a:r>
                        <a:rPr lang="de-DE" sz="1600" baseline="0" dirty="0" smtClean="0">
                          <a:latin typeface="Verdana" pitchFamily="34" charset="0"/>
                          <a:ea typeface="Verdana" pitchFamily="34" charset="0"/>
                          <a:cs typeface="Verdana" pitchFamily="34" charset="0"/>
                        </a:rPr>
                        <a:t> </a:t>
                      </a:r>
                      <a:r>
                        <a:rPr lang="de-DE" sz="1600" i="1" baseline="0" dirty="0" smtClean="0">
                          <a:latin typeface="Verdana" pitchFamily="34" charset="0"/>
                          <a:ea typeface="Verdana" pitchFamily="34" charset="0"/>
                          <a:cs typeface="Verdana" pitchFamily="34" charset="0"/>
                        </a:rPr>
                        <a:t>GND-IDN</a:t>
                      </a:r>
                      <a:endParaRPr lang="de-DE" sz="1600" i="1" dirty="0">
                        <a:latin typeface="Verdana" pitchFamily="34" charset="0"/>
                        <a:ea typeface="Verdana" pitchFamily="34" charset="0"/>
                        <a:cs typeface="Verdana" pitchFamily="34" charset="0"/>
                      </a:endParaRPr>
                    </a:p>
                  </a:txBody>
                  <a:tcPr anchor="ctr"/>
                </a:tc>
              </a:tr>
              <a:tr h="37084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$4</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aut</a:t>
                      </a:r>
                      <a:r>
                        <a:rPr lang="de-DE" sz="1600" dirty="0" smtClean="0">
                          <a:solidFill>
                            <a:schemeClr val="tx1"/>
                          </a:solidFill>
                          <a:latin typeface="Verdana" pitchFamily="34" charset="0"/>
                          <a:ea typeface="Verdana" pitchFamily="34" charset="0"/>
                          <a:cs typeface="Verdana" pitchFamily="34" charset="0"/>
                        </a:rPr>
                        <a:t>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Verfasser) [Erfassung nicht nötig]</a:t>
                      </a:r>
                      <a:endParaRPr lang="de-DE" sz="1600" i="1"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36</a:t>
            </a:fld>
            <a:endParaRPr lang="de-DE"/>
          </a:p>
        </p:txBody>
      </p:sp>
      <p:sp>
        <p:nvSpPr>
          <p:cNvPr id="8" name="Fußzeilenplatzhalter 7"/>
          <p:cNvSpPr>
            <a:spLocks noGrp="1"/>
          </p:cNvSpPr>
          <p:nvPr>
            <p:ph type="ftr" sz="quarter" idx="14"/>
          </p:nvPr>
        </p:nvSpPr>
        <p:spPr>
          <a:xfrm>
            <a:off x="251520" y="6376243"/>
            <a:ext cx="8136904"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Tree>
    <p:extLst>
      <p:ext uri="{BB962C8B-B14F-4D97-AF65-F5344CB8AC3E}">
        <p14:creationId xmlns:p14="http://schemas.microsoft.com/office/powerpoint/2010/main" val="22227487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Zusammenfassung Bsp. 3.08</a:t>
            </a:r>
            <a:endParaRPr lang="de-DE" sz="2400" b="1" i="1" dirty="0">
              <a:solidFill>
                <a:srgbClr val="FF0000"/>
              </a:solidFill>
            </a:endParaRP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4"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ußzeilenplatzhalter 15"/>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7" name="Foliennummernplatzhalter 16"/>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35235800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24642734"/>
              </p:ext>
            </p:extLst>
          </p:nvPr>
        </p:nvGraphicFramePr>
        <p:xfrm>
          <a:off x="323528" y="806109"/>
          <a:ext cx="8352928" cy="5448387"/>
        </p:xfrm>
        <a:graphic>
          <a:graphicData uri="http://schemas.openxmlformats.org/drawingml/2006/table">
            <a:tbl>
              <a:tblPr firstRow="1" bandRow="1">
                <a:tableStyleId>{5C22544A-7EE6-4342-B048-85BDC9FD1C3A}</a:tableStyleId>
              </a:tblPr>
              <a:tblGrid>
                <a:gridCol w="864096"/>
                <a:gridCol w="792088"/>
                <a:gridCol w="2952327"/>
                <a:gridCol w="3744417"/>
              </a:tblGrid>
              <a:tr h="374964">
                <a:tc>
                  <a:txBody>
                    <a:bodyPr/>
                    <a:lstStyle/>
                    <a:p>
                      <a:pPr marL="0" algn="l" defTabSz="914400" rtl="0" eaLnBrk="1" latinLnBrk="0" hangingPunct="1"/>
                      <a:r>
                        <a:rPr lang="de-DE" sz="16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4964">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331</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baseline="0" dirty="0" smtClean="0">
                          <a:solidFill>
                            <a:schemeClr val="tx1"/>
                          </a:solidFill>
                          <a:latin typeface="Verdana" pitchFamily="34" charset="0"/>
                          <a:ea typeface="Verdana" pitchFamily="34" charset="0"/>
                          <a:cs typeface="Verdana" pitchFamily="34" charset="0"/>
                        </a:rPr>
                        <a:t>2.3.2</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Haupttitel</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a:lnSpc>
                          <a:spcPts val="1680"/>
                        </a:lnSpc>
                      </a:pPr>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Jahresbericht …</a:t>
                      </a:r>
                      <a:endParaRPr lang="de-DE" sz="1600" dirty="0">
                        <a:solidFill>
                          <a:schemeClr val="tx1"/>
                        </a:solidFill>
                        <a:latin typeface="Verdana" pitchFamily="34" charset="0"/>
                        <a:ea typeface="Verdana" pitchFamily="34" charset="0"/>
                        <a:cs typeface="Verdana" pitchFamily="34" charset="0"/>
                      </a:endParaRPr>
                    </a:p>
                  </a:txBody>
                  <a:tcPr/>
                </a:tc>
              </a:tr>
              <a:tr h="374964">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335</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2.3.4</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Titelzusatz</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a:lnSpc>
                          <a:spcPts val="1680"/>
                        </a:lnSpc>
                      </a:pPr>
                      <a:r>
                        <a:rPr lang="de-DE" sz="1600" dirty="0" smtClean="0">
                          <a:solidFill>
                            <a:srgbClr val="FF0000"/>
                          </a:solidFill>
                          <a:latin typeface="Verdana" pitchFamily="34" charset="0"/>
                          <a:ea typeface="Verdana" pitchFamily="34" charset="0"/>
                          <a:cs typeface="Verdana" pitchFamily="34" charset="0"/>
                        </a:rPr>
                        <a:t>$a </a:t>
                      </a:r>
                      <a:r>
                        <a:rPr lang="de-DE" sz="1600" dirty="0" smtClean="0">
                          <a:solidFill>
                            <a:schemeClr val="tx1"/>
                          </a:solidFill>
                          <a:latin typeface="Verdana" pitchFamily="34" charset="0"/>
                          <a:ea typeface="Verdana" pitchFamily="34" charset="0"/>
                          <a:cs typeface="Verdana" pitchFamily="34" charset="0"/>
                        </a:rPr>
                        <a:t>Zahlen,</a:t>
                      </a:r>
                      <a:r>
                        <a:rPr lang="de-DE" sz="1600" baseline="0" dirty="0" smtClean="0">
                          <a:solidFill>
                            <a:schemeClr val="tx1"/>
                          </a:solidFill>
                          <a:latin typeface="Verdana" pitchFamily="34" charset="0"/>
                          <a:ea typeface="Verdana" pitchFamily="34" charset="0"/>
                          <a:cs typeface="Verdana" pitchFamily="34" charset="0"/>
                        </a:rPr>
                        <a:t> Daten, Fakten</a:t>
                      </a:r>
                      <a:endParaRPr lang="de-DE" sz="1600" dirty="0">
                        <a:solidFill>
                          <a:schemeClr val="tx1"/>
                        </a:solidFill>
                        <a:latin typeface="Verdana" pitchFamily="34" charset="0"/>
                        <a:ea typeface="Verdana" pitchFamily="34" charset="0"/>
                        <a:cs typeface="Verdana" pitchFamily="34" charset="0"/>
                      </a:endParaRPr>
                    </a:p>
                  </a:txBody>
                  <a:tcPr/>
                </a:tc>
              </a:tr>
              <a:tr h="663360">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359</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2.4.2</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Verantwortlichkeitsangabe</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a:lnSpc>
                          <a:spcPts val="1680"/>
                        </a:lnSpc>
                      </a:pPr>
                      <a:r>
                        <a:rPr lang="de-DE" sz="1600" dirty="0" smtClean="0">
                          <a:solidFill>
                            <a:srgbClr val="FF0000"/>
                          </a:solidFill>
                          <a:latin typeface="Verdana" pitchFamily="34" charset="0"/>
                          <a:ea typeface="Verdana" pitchFamily="34" charset="0"/>
                          <a:cs typeface="Verdana" pitchFamily="34" charset="0"/>
                        </a:rPr>
                        <a:t>$a </a:t>
                      </a:r>
                      <a:r>
                        <a:rPr lang="de-DE" sz="1600" dirty="0" smtClean="0">
                          <a:solidFill>
                            <a:schemeClr val="tx1"/>
                          </a:solidFill>
                          <a:latin typeface="Verdana" pitchFamily="34" charset="0"/>
                          <a:ea typeface="Verdana" pitchFamily="34" charset="0"/>
                          <a:cs typeface="Verdana" pitchFamily="34" charset="0"/>
                        </a:rPr>
                        <a:t>IFB Hamburg, Hamburgische Investitions- und Förderbank</a:t>
                      </a:r>
                      <a:endParaRPr lang="de-DE" sz="1600" dirty="0">
                        <a:solidFill>
                          <a:schemeClr val="tx1"/>
                        </a:solidFill>
                        <a:latin typeface="Verdana" pitchFamily="34" charset="0"/>
                        <a:ea typeface="Verdana" pitchFamily="34" charset="0"/>
                        <a:cs typeface="Verdana" pitchFamily="34" charset="0"/>
                      </a:endParaRPr>
                    </a:p>
                  </a:txBody>
                  <a:tcPr/>
                </a:tc>
              </a:tr>
              <a:tr h="773942">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405</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2.6.3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Chronologische Bezeichnung (Zählung)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80"/>
                        </a:lnSpc>
                      </a:pPr>
                      <a:r>
                        <a:rPr lang="de-DE" sz="1600" dirty="0" smtClean="0">
                          <a:solidFill>
                            <a:srgbClr val="FF0000"/>
                          </a:solidFill>
                          <a:latin typeface="Verdana" pitchFamily="34" charset="0"/>
                          <a:ea typeface="Verdana" pitchFamily="34" charset="0"/>
                          <a:cs typeface="Verdana" pitchFamily="34" charset="0"/>
                        </a:rPr>
                        <a:t>$a </a:t>
                      </a:r>
                      <a:r>
                        <a:rPr lang="de-DE" sz="1600" dirty="0" smtClean="0">
                          <a:solidFill>
                            <a:schemeClr val="tx1"/>
                          </a:solidFill>
                          <a:latin typeface="Verdana" pitchFamily="34" charset="0"/>
                          <a:ea typeface="Verdana" pitchFamily="34" charset="0"/>
                          <a:cs typeface="Verdana" pitchFamily="34" charset="0"/>
                        </a:rPr>
                        <a:t>2013-</a:t>
                      </a:r>
                      <a:endParaRPr lang="de-DE" sz="1600" dirty="0">
                        <a:solidFill>
                          <a:schemeClr val="tx1"/>
                        </a:solidFill>
                        <a:latin typeface="Verdana" pitchFamily="34" charset="0"/>
                        <a:ea typeface="Verdana" pitchFamily="34" charset="0"/>
                        <a:cs typeface="Verdana" pitchFamily="34" charset="0"/>
                      </a:endParaRPr>
                    </a:p>
                  </a:txBody>
                  <a:tcPr anchor="ctr"/>
                </a:tc>
              </a:tr>
              <a:tr h="374964">
                <a:tc rowSpan="3">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419</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Erscheinungsort</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$a </a:t>
                      </a:r>
                      <a:r>
                        <a:rPr lang="de-DE" sz="1600" dirty="0" smtClean="0">
                          <a:solidFill>
                            <a:schemeClr val="tx1"/>
                          </a:solidFill>
                          <a:latin typeface="Verdana" pitchFamily="34" charset="0"/>
                          <a:ea typeface="Verdana" pitchFamily="34" charset="0"/>
                          <a:cs typeface="Verdana" pitchFamily="34" charset="0"/>
                        </a:rPr>
                        <a:t>Hamburg</a:t>
                      </a:r>
                      <a:endParaRPr lang="de-DE" sz="1600" dirty="0">
                        <a:solidFill>
                          <a:schemeClr val="tx1"/>
                        </a:solidFill>
                      </a:endParaRPr>
                    </a:p>
                  </a:txBody>
                  <a:tcPr anchor="ctr"/>
                </a:tc>
              </a:tr>
              <a:tr h="374964">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2.8.4</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Verlagsname</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$b </a:t>
                      </a:r>
                      <a:r>
                        <a:rPr lang="de-DE" sz="1600" dirty="0" smtClean="0">
                          <a:solidFill>
                            <a:schemeClr val="tx1"/>
                          </a:solidFill>
                          <a:latin typeface="Verdana" pitchFamily="34" charset="0"/>
                          <a:ea typeface="Verdana" pitchFamily="34" charset="0"/>
                          <a:cs typeface="Verdana" pitchFamily="34" charset="0"/>
                        </a:rPr>
                        <a:t>IFB Hamburg</a:t>
                      </a:r>
                      <a:endParaRPr lang="de-DE" sz="1600" dirty="0">
                        <a:solidFill>
                          <a:schemeClr val="tx1"/>
                        </a:solidFill>
                      </a:endParaRPr>
                    </a:p>
                  </a:txBody>
                  <a:tcPr anchor="ctr"/>
                </a:tc>
              </a:tr>
              <a:tr h="374964">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2.8.6</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Erscheinungsdatum</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$c </a:t>
                      </a:r>
                      <a:r>
                        <a:rPr lang="de-DE" sz="1600" dirty="0" smtClean="0">
                          <a:solidFill>
                            <a:schemeClr val="tx1"/>
                          </a:solidFill>
                          <a:latin typeface="Verdana" pitchFamily="34" charset="0"/>
                          <a:ea typeface="Verdana" pitchFamily="34" charset="0"/>
                          <a:cs typeface="Verdana" pitchFamily="34" charset="0"/>
                        </a:rPr>
                        <a:t>Juni 2014-</a:t>
                      </a:r>
                      <a:endParaRPr lang="de-DE" sz="1600" dirty="0">
                        <a:solidFill>
                          <a:schemeClr val="tx1"/>
                        </a:solidFill>
                      </a:endParaRPr>
                    </a:p>
                  </a:txBody>
                  <a:tcPr anchor="ctr"/>
                </a:tc>
              </a:tr>
              <a:tr h="374964">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425b</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$a </a:t>
                      </a:r>
                      <a:r>
                        <a:rPr lang="de-DE" sz="1600" dirty="0" smtClean="0">
                          <a:solidFill>
                            <a:schemeClr val="tx1"/>
                          </a:solidFill>
                          <a:latin typeface="Verdana" pitchFamily="34" charset="0"/>
                          <a:ea typeface="Verdana" pitchFamily="34" charset="0"/>
                          <a:cs typeface="Verdana" pitchFamily="34" charset="0"/>
                        </a:rPr>
                        <a:t>2014</a:t>
                      </a:r>
                    </a:p>
                  </a:txBody>
                  <a:tcPr anchor="ctr"/>
                </a:tc>
              </a:tr>
              <a:tr h="721960">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052, Pos.</a:t>
                      </a:r>
                      <a:r>
                        <a:rPr lang="de-DE" sz="1600" b="1" kern="1200" baseline="0" dirty="0" smtClean="0">
                          <a:solidFill>
                            <a:schemeClr val="dk1"/>
                          </a:solidFill>
                          <a:latin typeface="Verdana" pitchFamily="34" charset="0"/>
                          <a:ea typeface="Verdana" pitchFamily="34" charset="0"/>
                          <a:cs typeface="Verdana" pitchFamily="34" charset="0"/>
                        </a:rPr>
                        <a:t> 0</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2.13</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Erscheinungsweise</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80"/>
                        </a:lnSpc>
                      </a:pPr>
                      <a:r>
                        <a:rPr lang="de-DE" sz="1600" kern="1200" dirty="0" smtClean="0">
                          <a:solidFill>
                            <a:schemeClr val="dk1"/>
                          </a:solidFill>
                          <a:latin typeface="Verdana" pitchFamily="34" charset="0"/>
                          <a:ea typeface="Verdana" pitchFamily="34" charset="0"/>
                          <a:cs typeface="Verdana" pitchFamily="34" charset="0"/>
                        </a:rPr>
                        <a:t>p </a:t>
                      </a:r>
                      <a:r>
                        <a:rPr lang="de-DE" sz="1600" i="1" kern="1200" dirty="0" smtClean="0">
                          <a:solidFill>
                            <a:schemeClr val="dk1"/>
                          </a:solidFill>
                          <a:latin typeface="Verdana" pitchFamily="34" charset="0"/>
                          <a:ea typeface="Verdana" pitchFamily="34" charset="0"/>
                          <a:cs typeface="Verdana" pitchFamily="34" charset="0"/>
                        </a:rPr>
                        <a:t>(Fortlaufende Ressource)</a:t>
                      </a:r>
                      <a:endParaRPr lang="de-DE" sz="1600" i="1" kern="1200" dirty="0">
                        <a:solidFill>
                          <a:schemeClr val="dk1"/>
                        </a:solidFill>
                        <a:latin typeface="Verdana" pitchFamily="34" charset="0"/>
                        <a:ea typeface="Verdana" pitchFamily="34" charset="0"/>
                        <a:cs typeface="Verdana" pitchFamily="34" charset="0"/>
                      </a:endParaRPr>
                    </a:p>
                  </a:txBody>
                  <a:tcPr anchor="ctr"/>
                </a:tc>
              </a:tr>
              <a:tr h="647197">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542a</a:t>
                      </a:r>
                      <a:endParaRPr lang="de-DE" sz="16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2.15</a:t>
                      </a:r>
                      <a:endParaRPr lang="de-DE" sz="16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err="1" smtClean="0">
                          <a:solidFill>
                            <a:schemeClr val="dk1"/>
                          </a:solidFill>
                          <a:latin typeface="Verdana" pitchFamily="34" charset="0"/>
                          <a:ea typeface="Verdana" pitchFamily="34" charset="0"/>
                          <a:cs typeface="Verdana" pitchFamily="34" charset="0"/>
                        </a:rPr>
                        <a:t>Identifikator</a:t>
                      </a:r>
                      <a:r>
                        <a:rPr lang="de-DE" sz="1600" b="1" kern="1200" dirty="0" smtClean="0">
                          <a:solidFill>
                            <a:schemeClr val="dk1"/>
                          </a:solidFill>
                          <a:latin typeface="Verdana" pitchFamily="34" charset="0"/>
                          <a:ea typeface="Verdana" pitchFamily="34" charset="0"/>
                          <a:cs typeface="Verdana" pitchFamily="34" charset="0"/>
                        </a:rPr>
                        <a:t> für die Manifestation</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80"/>
                        </a:lnSpc>
                      </a:pPr>
                      <a:r>
                        <a:rPr lang="de-DE" sz="1600" dirty="0" smtClean="0">
                          <a:solidFill>
                            <a:srgbClr val="FF0000"/>
                          </a:solidFill>
                          <a:latin typeface="Verdana" pitchFamily="34" charset="0"/>
                          <a:ea typeface="Verdana" pitchFamily="34" charset="0"/>
                          <a:cs typeface="Verdana" pitchFamily="34" charset="0"/>
                        </a:rPr>
                        <a:t>$a</a:t>
                      </a:r>
                      <a:r>
                        <a:rPr lang="de-DE" sz="1600" kern="1200" dirty="0" smtClean="0">
                          <a:solidFill>
                            <a:schemeClr val="tx1"/>
                          </a:solidFill>
                          <a:latin typeface="Verdana" pitchFamily="34" charset="0"/>
                          <a:ea typeface="Verdana" pitchFamily="34" charset="0"/>
                          <a:cs typeface="Verdana" pitchFamily="34" charset="0"/>
                        </a:rPr>
                        <a:t> 1234-5678</a:t>
                      </a:r>
                      <a:endParaRPr lang="de-DE" sz="1600" kern="1200" dirty="0">
                        <a:solidFill>
                          <a:schemeClr val="tx1"/>
                        </a:solidFill>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38</a:t>
            </a:fld>
            <a:endParaRPr lang="de-DE"/>
          </a:p>
        </p:txBody>
      </p:sp>
      <p:sp>
        <p:nvSpPr>
          <p:cNvPr id="8" name="Fußzeilenplatzhalter 7"/>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Tree>
    <p:extLst>
      <p:ext uri="{BB962C8B-B14F-4D97-AF65-F5344CB8AC3E}">
        <p14:creationId xmlns:p14="http://schemas.microsoft.com/office/powerpoint/2010/main" val="41418504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7364616"/>
              </p:ext>
            </p:extLst>
          </p:nvPr>
        </p:nvGraphicFramePr>
        <p:xfrm>
          <a:off x="251520" y="980728"/>
          <a:ext cx="8856983" cy="4993640"/>
        </p:xfrm>
        <a:graphic>
          <a:graphicData uri="http://schemas.openxmlformats.org/drawingml/2006/table">
            <a:tbl>
              <a:tblPr firstRow="1" bandRow="1">
                <a:tableStyleId>{5C22544A-7EE6-4342-B048-85BDC9FD1C3A}</a:tableStyleId>
              </a:tblPr>
              <a:tblGrid>
                <a:gridCol w="1008112"/>
                <a:gridCol w="864096"/>
                <a:gridCol w="3337258"/>
                <a:gridCol w="3647517"/>
              </a:tblGrid>
              <a:tr h="370840">
                <a:tc>
                  <a:txBody>
                    <a:bodyPr/>
                    <a:lstStyle/>
                    <a:p>
                      <a:pPr marL="0" algn="l" defTabSz="914400" rtl="0" eaLnBrk="1" latinLnBrk="0" hangingPunct="1"/>
                      <a:r>
                        <a:rPr lang="de-DE" sz="16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061</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Medientyp</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n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ohne Hilfsmittel zu benutzen)</a:t>
                      </a:r>
                      <a:endParaRPr lang="de-DE" sz="1600" i="1"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Datenträgertyp</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nc</a:t>
                      </a:r>
                      <a:r>
                        <a:rPr lang="de-DE" sz="1600" dirty="0" smtClean="0">
                          <a:solidFill>
                            <a:schemeClr val="tx1"/>
                          </a:solidFill>
                          <a:latin typeface="Verdana" pitchFamily="34" charset="0"/>
                          <a:ea typeface="Verdana" pitchFamily="34" charset="0"/>
                          <a:cs typeface="Verdana" pitchFamily="34" charset="0"/>
                        </a:rPr>
                        <a:t>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Band)</a:t>
                      </a:r>
                      <a:endParaRPr lang="de-DE" sz="1600" i="1"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433</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3.4</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Umfang</a:t>
                      </a:r>
                      <a:endParaRPr lang="de-DE" sz="1600" b="0"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Bände</a:t>
                      </a:r>
                      <a:endParaRPr lang="de-DE" sz="16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bg1">
                              <a:lumMod val="50000"/>
                            </a:schemeClr>
                          </a:solidFill>
                          <a:latin typeface="Verdana" pitchFamily="34" charset="0"/>
                          <a:ea typeface="Verdana" pitchFamily="34" charset="0"/>
                          <a:cs typeface="Verdana" pitchFamily="34" charset="0"/>
                        </a:rPr>
                        <a:t>= 331</a:t>
                      </a:r>
                      <a:endParaRPr lang="de-DE" sz="1600" b="1" dirty="0">
                        <a:solidFill>
                          <a:schemeClr val="bg1">
                            <a:lumMod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Bevorzugter</a:t>
                      </a:r>
                      <a:r>
                        <a:rPr lang="de-DE" sz="1600" b="1" baseline="0" dirty="0" smtClean="0">
                          <a:latin typeface="Verdana" pitchFamily="34" charset="0"/>
                          <a:ea typeface="Verdana" pitchFamily="34" charset="0"/>
                          <a:cs typeface="Verdana" pitchFamily="34" charset="0"/>
                        </a:rPr>
                        <a:t> Titel für das Werk</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solidFill>
                            <a:schemeClr val="bg1">
                              <a:lumMod val="50000"/>
                            </a:schemeClr>
                          </a:solidFill>
                          <a:latin typeface="Verdana" pitchFamily="34" charset="0"/>
                          <a:ea typeface="Verdana" pitchFamily="34" charset="0"/>
                          <a:cs typeface="Verdana" pitchFamily="34" charset="0"/>
                        </a:rPr>
                        <a:t>Jahresbericht …</a:t>
                      </a:r>
                      <a:endParaRPr lang="de-DE" sz="1600" dirty="0">
                        <a:solidFill>
                          <a:schemeClr val="bg1">
                            <a:lumMod val="50000"/>
                          </a:schemeClr>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060</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6.9</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Inhaltstyp</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txt</a:t>
                      </a:r>
                      <a:r>
                        <a:rPr lang="de-DE" sz="1600" dirty="0" smtClean="0">
                          <a:solidFill>
                            <a:schemeClr val="tx1"/>
                          </a:solidFill>
                          <a:latin typeface="Verdana" pitchFamily="34" charset="0"/>
                          <a:ea typeface="Verdana" pitchFamily="34" charset="0"/>
                          <a:cs typeface="Verdana" pitchFamily="34" charset="0"/>
                        </a:rPr>
                        <a:t>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Text)</a:t>
                      </a:r>
                      <a:endParaRPr lang="de-DE" sz="1600" i="1"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037b</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6.11</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Sprache</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ger</a:t>
                      </a:r>
                      <a:endParaRPr lang="de-DE" sz="16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bg1">
                              <a:lumMod val="50000"/>
                            </a:schemeClr>
                          </a:solidFill>
                          <a:latin typeface="Verdana" pitchFamily="34" charset="0"/>
                          <a:ea typeface="Verdana" pitchFamily="34" charset="0"/>
                          <a:cs typeface="Verdana" pitchFamily="34" charset="0"/>
                        </a:rPr>
                        <a:t>= 200</a:t>
                      </a:r>
                      <a:br>
                        <a:rPr lang="de-DE" sz="1600" b="1" dirty="0" smtClean="0">
                          <a:solidFill>
                            <a:schemeClr val="bg1">
                              <a:lumMod val="50000"/>
                            </a:schemeClr>
                          </a:solidFill>
                          <a:latin typeface="Verdana" pitchFamily="34" charset="0"/>
                          <a:ea typeface="Verdana" pitchFamily="34" charset="0"/>
                          <a:cs typeface="Verdana" pitchFamily="34" charset="0"/>
                        </a:rPr>
                      </a:br>
                      <a:r>
                        <a:rPr lang="de-DE" sz="1600" b="1" dirty="0" smtClean="0">
                          <a:solidFill>
                            <a:schemeClr val="bg1">
                              <a:lumMod val="50000"/>
                            </a:schemeClr>
                          </a:solidFill>
                          <a:latin typeface="Verdana" pitchFamily="34" charset="0"/>
                          <a:ea typeface="Verdana" pitchFamily="34" charset="0"/>
                          <a:cs typeface="Verdana" pitchFamily="34" charset="0"/>
                        </a:rPr>
                        <a:t>= 331</a:t>
                      </a:r>
                      <a:endParaRPr lang="de-DE" sz="1600" b="1" dirty="0">
                        <a:solidFill>
                          <a:schemeClr val="bg1">
                            <a:lumMod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17.8</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Werk</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solidFill>
                            <a:schemeClr val="bg1">
                              <a:lumMod val="50000"/>
                            </a:schemeClr>
                          </a:solidFill>
                          <a:latin typeface="Verdana" pitchFamily="34" charset="0"/>
                          <a:ea typeface="Verdana" pitchFamily="34" charset="0"/>
                          <a:cs typeface="Verdana" pitchFamily="34" charset="0"/>
                        </a:rPr>
                        <a:t>Hamburgische Investitions- und Förderbank. Jahresbericht …</a:t>
                      </a:r>
                      <a:endParaRPr lang="de-DE" sz="1600" dirty="0">
                        <a:solidFill>
                          <a:schemeClr val="bg1">
                            <a:lumMod val="50000"/>
                          </a:schemeClr>
                        </a:solidFill>
                        <a:latin typeface="Verdana" pitchFamily="34" charset="0"/>
                        <a:ea typeface="Verdana" pitchFamily="34" charset="0"/>
                        <a:cs typeface="Verdana" pitchFamily="34" charset="0"/>
                      </a:endParaRPr>
                    </a:p>
                  </a:txBody>
                  <a:tcPr/>
                </a:tc>
              </a:tr>
              <a:tr h="370840">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200</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Hamburgische Investitions- und Förderbank</a:t>
                      </a:r>
                      <a:endParaRPr lang="de-DE" sz="1600" dirty="0">
                        <a:latin typeface="Verdana" pitchFamily="34" charset="0"/>
                        <a:ea typeface="Verdana" pitchFamily="34" charset="0"/>
                        <a:cs typeface="Verdana" pitchFamily="34" charset="0"/>
                      </a:endParaRPr>
                    </a:p>
                  </a:txBody>
                  <a:tcPr/>
                </a:tc>
              </a:tr>
              <a:tr h="37084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tc>
                <a:tc>
                  <a:txBody>
                    <a:bodyPr/>
                    <a:lstStyle/>
                    <a:p>
                      <a:r>
                        <a:rPr lang="de-DE" sz="1600" dirty="0" smtClean="0">
                          <a:solidFill>
                            <a:schemeClr val="tx1">
                              <a:lumMod val="50000"/>
                              <a:lumOff val="50000"/>
                            </a:schemeClr>
                          </a:solidFill>
                          <a:latin typeface="Verdana" pitchFamily="34" charset="0"/>
                          <a:ea typeface="Verdana" pitchFamily="34" charset="0"/>
                          <a:cs typeface="Verdana" pitchFamily="34" charset="0"/>
                        </a:rPr>
                        <a:t>$4 </a:t>
                      </a:r>
                      <a:r>
                        <a:rPr lang="de-DE" sz="1600" dirty="0" err="1" smtClean="0">
                          <a:solidFill>
                            <a:schemeClr val="tx1">
                              <a:lumMod val="50000"/>
                              <a:lumOff val="50000"/>
                            </a:schemeClr>
                          </a:solidFill>
                          <a:latin typeface="Verdana" pitchFamily="34" charset="0"/>
                          <a:ea typeface="Verdana" pitchFamily="34" charset="0"/>
                          <a:cs typeface="Verdana" pitchFamily="34" charset="0"/>
                        </a:rPr>
                        <a:t>aut</a:t>
                      </a:r>
                      <a:r>
                        <a:rPr lang="de-DE" sz="1600" dirty="0" smtClean="0">
                          <a:solidFill>
                            <a:schemeClr val="tx1">
                              <a:lumMod val="50000"/>
                              <a:lumOff val="50000"/>
                            </a:schemeClr>
                          </a:solidFill>
                          <a:latin typeface="Verdana" pitchFamily="34" charset="0"/>
                          <a:ea typeface="Verdana" pitchFamily="34" charset="0"/>
                          <a:cs typeface="Verdana" pitchFamily="34" charset="0"/>
                        </a:rPr>
                        <a:t> </a:t>
                      </a:r>
                      <a:r>
                        <a:rPr lang="de-DE" sz="1600" i="1" dirty="0" smtClean="0">
                          <a:solidFill>
                            <a:schemeClr val="tx1">
                              <a:lumMod val="50000"/>
                              <a:lumOff val="50000"/>
                            </a:schemeClr>
                          </a:solidFill>
                          <a:latin typeface="Verdana" pitchFamily="34" charset="0"/>
                          <a:ea typeface="Verdana" pitchFamily="34" charset="0"/>
                          <a:cs typeface="Verdana" pitchFamily="34" charset="0"/>
                        </a:rPr>
                        <a:t>(Verfasser) [Erfassung nicht nötig]</a:t>
                      </a:r>
                      <a:endParaRPr lang="de-DE" sz="1600" i="1" dirty="0">
                        <a:solidFill>
                          <a:schemeClr val="tx1">
                            <a:lumMod val="50000"/>
                            <a:lumOff val="50000"/>
                          </a:schemeClr>
                        </a:solidFill>
                        <a:latin typeface="Verdana" pitchFamily="34" charset="0"/>
                        <a:ea typeface="Verdana" pitchFamily="34" charset="0"/>
                        <a:cs typeface="Verdana" pitchFamily="34" charset="0"/>
                      </a:endParaRPr>
                    </a:p>
                  </a:txBody>
                  <a:tcP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39</a:t>
            </a:fld>
            <a:endParaRPr lang="de-DE"/>
          </a:p>
        </p:txBody>
      </p:sp>
      <p:sp>
        <p:nvSpPr>
          <p:cNvPr id="8" name="Fußzeilenplatzhalter 7"/>
          <p:cNvSpPr>
            <a:spLocks noGrp="1"/>
          </p:cNvSpPr>
          <p:nvPr>
            <p:ph type="ftr" sz="quarter" idx="14"/>
          </p:nvPr>
        </p:nvSpPr>
        <p:spPr>
          <a:xfrm>
            <a:off x="467544" y="6376243"/>
            <a:ext cx="7920880"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Tree>
    <p:extLst>
      <p:ext uri="{BB962C8B-B14F-4D97-AF65-F5344CB8AC3E}">
        <p14:creationId xmlns:p14="http://schemas.microsoft.com/office/powerpoint/2010/main" val="2272792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Zusammengesetzte Beschreibung</a:t>
            </a:r>
            <a:endParaRPr lang="de-DE" dirty="0"/>
          </a:p>
        </p:txBody>
      </p:sp>
      <p:sp>
        <p:nvSpPr>
          <p:cNvPr id="7" name="Textfeld 6"/>
          <p:cNvSpPr txBox="1"/>
          <p:nvPr/>
        </p:nvSpPr>
        <p:spPr>
          <a:xfrm>
            <a:off x="647564" y="2648178"/>
            <a:ext cx="2808312" cy="1569660"/>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Bibliographische Beschreibung:</a:t>
            </a:r>
          </a:p>
          <a:p>
            <a:r>
              <a:rPr lang="de-DE" sz="1600" dirty="0" smtClean="0">
                <a:latin typeface="Verdana" pitchFamily="34" charset="0"/>
                <a:ea typeface="Verdana" pitchFamily="34" charset="0"/>
                <a:cs typeface="Verdana" pitchFamily="34" charset="0"/>
              </a:rPr>
              <a:t>Merkmale</a:t>
            </a:r>
          </a:p>
          <a:p>
            <a:pPr>
              <a:buFont typeface="Arial" pitchFamily="34" charset="0"/>
              <a:buChar char="•"/>
            </a:pPr>
            <a:r>
              <a:rPr lang="de-DE" sz="1600" dirty="0" smtClean="0">
                <a:latin typeface="Verdana" pitchFamily="34" charset="0"/>
                <a:ea typeface="Verdana" pitchFamily="34" charset="0"/>
                <a:cs typeface="Verdana" pitchFamily="34" charset="0"/>
              </a:rPr>
              <a:t> der Manifestation</a:t>
            </a:r>
          </a:p>
          <a:p>
            <a:pPr>
              <a:buFont typeface="Arial" pitchFamily="34" charset="0"/>
              <a:buChar char="•"/>
            </a:pPr>
            <a:r>
              <a:rPr lang="de-DE" sz="1600" dirty="0" smtClean="0">
                <a:latin typeface="Verdana" pitchFamily="34" charset="0"/>
                <a:ea typeface="Verdana" pitchFamily="34" charset="0"/>
                <a:cs typeface="Verdana" pitchFamily="34" charset="0"/>
              </a:rPr>
              <a:t> der Expression</a:t>
            </a:r>
          </a:p>
          <a:p>
            <a:pPr>
              <a:buFont typeface="Arial" pitchFamily="34" charset="0"/>
              <a:buChar char="•"/>
            </a:pPr>
            <a:r>
              <a:rPr lang="de-DE" sz="1600" dirty="0" smtClean="0">
                <a:latin typeface="Verdana" pitchFamily="34" charset="0"/>
                <a:ea typeface="Verdana" pitchFamily="34" charset="0"/>
                <a:cs typeface="Verdana" pitchFamily="34" charset="0"/>
              </a:rPr>
              <a:t> des Werks</a:t>
            </a:r>
            <a:endParaRPr lang="de-DE" sz="1600" dirty="0">
              <a:latin typeface="Verdana" pitchFamily="34" charset="0"/>
              <a:ea typeface="Verdana" pitchFamily="34" charset="0"/>
              <a:cs typeface="Verdana" pitchFamily="34" charset="0"/>
            </a:endParaRPr>
          </a:p>
        </p:txBody>
      </p:sp>
      <p:sp>
        <p:nvSpPr>
          <p:cNvPr id="8" name="Textfeld 7"/>
          <p:cNvSpPr txBox="1"/>
          <p:nvPr/>
        </p:nvSpPr>
        <p:spPr>
          <a:xfrm>
            <a:off x="6696236" y="1746987"/>
            <a:ext cx="97210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Person</a:t>
            </a:r>
            <a:endParaRPr lang="de-DE" sz="1600" dirty="0">
              <a:latin typeface="Verdana" pitchFamily="34" charset="0"/>
              <a:ea typeface="Verdana" pitchFamily="34" charset="0"/>
              <a:cs typeface="Verdana" pitchFamily="34" charset="0"/>
            </a:endParaRPr>
          </a:p>
        </p:txBody>
      </p:sp>
      <p:sp>
        <p:nvSpPr>
          <p:cNvPr id="9" name="Textfeld 8"/>
          <p:cNvSpPr txBox="1"/>
          <p:nvPr/>
        </p:nvSpPr>
        <p:spPr>
          <a:xfrm>
            <a:off x="6696236" y="2975373"/>
            <a:ext cx="151216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Körperschaft</a:t>
            </a:r>
            <a:endParaRPr lang="de-DE" sz="1600" dirty="0">
              <a:latin typeface="Verdana" pitchFamily="34" charset="0"/>
              <a:ea typeface="Verdana" pitchFamily="34" charset="0"/>
              <a:cs typeface="Verdana" pitchFamily="34" charset="0"/>
            </a:endParaRPr>
          </a:p>
        </p:txBody>
      </p:sp>
      <p:sp>
        <p:nvSpPr>
          <p:cNvPr id="10" name="Textfeld 9"/>
          <p:cNvSpPr txBox="1"/>
          <p:nvPr/>
        </p:nvSpPr>
        <p:spPr>
          <a:xfrm>
            <a:off x="3563888" y="2492896"/>
            <a:ext cx="1332148" cy="584775"/>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Beziehung zum Werk</a:t>
            </a:r>
            <a:endParaRPr lang="de-DE" sz="1600" dirty="0">
              <a:latin typeface="Verdana" pitchFamily="34" charset="0"/>
              <a:ea typeface="Verdana" pitchFamily="34" charset="0"/>
              <a:cs typeface="Verdana" pitchFamily="34" charset="0"/>
            </a:endParaRPr>
          </a:p>
        </p:txBody>
      </p:sp>
      <p:sp>
        <p:nvSpPr>
          <p:cNvPr id="11" name="Textfeld 10"/>
          <p:cNvSpPr txBox="1"/>
          <p:nvPr/>
        </p:nvSpPr>
        <p:spPr>
          <a:xfrm>
            <a:off x="6696236" y="4193077"/>
            <a:ext cx="97210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Person</a:t>
            </a:r>
            <a:endParaRPr lang="de-DE" sz="1600" dirty="0">
              <a:latin typeface="Verdana" pitchFamily="34" charset="0"/>
              <a:ea typeface="Verdana" pitchFamily="34" charset="0"/>
              <a:cs typeface="Verdana" pitchFamily="34" charset="0"/>
            </a:endParaRPr>
          </a:p>
        </p:txBody>
      </p:sp>
      <p:sp>
        <p:nvSpPr>
          <p:cNvPr id="12" name="Textfeld 11"/>
          <p:cNvSpPr txBox="1"/>
          <p:nvPr/>
        </p:nvSpPr>
        <p:spPr>
          <a:xfrm>
            <a:off x="6696236" y="4965527"/>
            <a:ext cx="151216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Körperschaft</a:t>
            </a:r>
            <a:endParaRPr lang="de-DE" sz="1600" dirty="0">
              <a:latin typeface="Verdana" pitchFamily="34" charset="0"/>
              <a:ea typeface="Verdana" pitchFamily="34" charset="0"/>
              <a:cs typeface="Verdana" pitchFamily="34" charset="0"/>
            </a:endParaRPr>
          </a:p>
        </p:txBody>
      </p:sp>
      <p:sp>
        <p:nvSpPr>
          <p:cNvPr id="13" name="Textfeld 12"/>
          <p:cNvSpPr txBox="1"/>
          <p:nvPr/>
        </p:nvSpPr>
        <p:spPr>
          <a:xfrm>
            <a:off x="3491880" y="3717032"/>
            <a:ext cx="1944216" cy="584775"/>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Beziehung zur Expression</a:t>
            </a:r>
            <a:endParaRPr lang="de-DE" sz="1600" dirty="0">
              <a:latin typeface="Verdana" pitchFamily="34" charset="0"/>
              <a:ea typeface="Verdana" pitchFamily="34" charset="0"/>
              <a:cs typeface="Verdana" pitchFamily="34" charset="0"/>
            </a:endParaRPr>
          </a:p>
        </p:txBody>
      </p:sp>
      <p:sp>
        <p:nvSpPr>
          <p:cNvPr id="14" name="Rechteck 13"/>
          <p:cNvSpPr/>
          <p:nvPr/>
        </p:nvSpPr>
        <p:spPr>
          <a:xfrm>
            <a:off x="323528" y="1484784"/>
            <a:ext cx="8424936" cy="424847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5" name="Gewinkelte Verbindung 14"/>
          <p:cNvCxnSpPr>
            <a:endCxn id="8" idx="1"/>
          </p:cNvCxnSpPr>
          <p:nvPr/>
        </p:nvCxnSpPr>
        <p:spPr>
          <a:xfrm flipV="1">
            <a:off x="3455876" y="1916264"/>
            <a:ext cx="3240360" cy="1246881"/>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a:endCxn id="9" idx="1"/>
          </p:cNvCxnSpPr>
          <p:nvPr/>
        </p:nvCxnSpPr>
        <p:spPr>
          <a:xfrm>
            <a:off x="5076056" y="3140968"/>
            <a:ext cx="1620180" cy="36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Gewinkelte Verbindung 16"/>
          <p:cNvCxnSpPr>
            <a:endCxn id="11" idx="1"/>
          </p:cNvCxnSpPr>
          <p:nvPr/>
        </p:nvCxnSpPr>
        <p:spPr>
          <a:xfrm>
            <a:off x="3455876" y="3678111"/>
            <a:ext cx="3240360" cy="684243"/>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Gewinkelte Verbindung 17"/>
          <p:cNvCxnSpPr>
            <a:endCxn id="12" idx="1"/>
          </p:cNvCxnSpPr>
          <p:nvPr/>
        </p:nvCxnSpPr>
        <p:spPr>
          <a:xfrm>
            <a:off x="5076056" y="4293096"/>
            <a:ext cx="1620180" cy="841708"/>
          </a:xfrm>
          <a:prstGeom prst="bentConnector3">
            <a:avLst>
              <a:gd name="adj1" fmla="val 237"/>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Fußzeilenplatzhalter 18"/>
          <p:cNvSpPr>
            <a:spLocks noGrp="1"/>
          </p:cNvSpPr>
          <p:nvPr>
            <p:ph type="ftr" sz="quarter" idx="14"/>
          </p:nvPr>
        </p:nvSpPr>
        <p:spPr>
          <a:xfrm>
            <a:off x="467544" y="6376243"/>
            <a:ext cx="7992888"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20" name="Foliennummernplatzhalter 19"/>
          <p:cNvSpPr>
            <a:spLocks noGrp="1"/>
          </p:cNvSpPr>
          <p:nvPr>
            <p:ph type="sldNum" sz="quarter" idx="4"/>
          </p:nvPr>
        </p:nvSpPr>
        <p:spPr/>
        <p:txBody>
          <a:bodyPr/>
          <a:lstStyle/>
          <a:p>
            <a:fld id="{8A6690F1-7CA1-4166-A522-500460961984}" type="slidenum">
              <a:rPr lang="de-DE" smtClean="0"/>
              <a:pPr/>
              <a:t>4</a:t>
            </a:fld>
            <a:endParaRPr lang="de-D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Zusammengesetzte Beschreibung</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Primärbeziehungen (Beziehungen zwischen Werk, Expression und Manifestation) werden durch die zusammengesetzte Beschreibung hergestellt</a:t>
            </a:r>
          </a:p>
          <a:p>
            <a:endParaRPr lang="de-DE" dirty="0" smtClean="0"/>
          </a:p>
          <a:p>
            <a:r>
              <a:rPr lang="de-DE" dirty="0" smtClean="0"/>
              <a:t>Beziehungen zu Personen, Körperschaften, Familien werden durch Links/Ident-Nr. zu Normdaten hergestellt</a:t>
            </a:r>
            <a:endParaRPr lang="de-DE" dirty="0"/>
          </a:p>
        </p:txBody>
      </p:sp>
      <p:sp>
        <p:nvSpPr>
          <p:cNvPr id="6" name="Fußzeilenplatzhalter 5"/>
          <p:cNvSpPr>
            <a:spLocks noGrp="1"/>
          </p:cNvSpPr>
          <p:nvPr>
            <p:ph type="ftr" sz="quarter" idx="14"/>
          </p:nvPr>
        </p:nvSpPr>
        <p:spPr>
          <a:xfrm>
            <a:off x="467544" y="6376243"/>
            <a:ext cx="7848872"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a:t>
            </a:fld>
            <a:endParaRPr lang="de-DE"/>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Beispiele für eine erste RDA-Aufnahme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a:xfrm>
            <a:off x="467544" y="6376243"/>
            <a:ext cx="7992888"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einzelne Einheit: 3.01 Vor der Zeit / Christoph Hein</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0728"/>
            <a:ext cx="2583132" cy="5328592"/>
          </a:xfrm>
          <a:prstGeom prst="rect">
            <a:avLst/>
          </a:prstGeom>
          <a:ln w="12700">
            <a:solidFill>
              <a:schemeClr val="tx1"/>
            </a:solidFill>
          </a:ln>
        </p:spPr>
      </p:pic>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0" name="Textfeld 9"/>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952928"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3" name="Foliennummernplatzhalter 12"/>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Beispiel fortlaufende Ressource: 3.08 Jahresbericht / IFB Hamburg</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Textfeld 7"/>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Informationsquellen</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dirty="0" smtClean="0"/>
              <a:t>Im Fall unseres Buches/unserer Zeitschrift gilt nach RDA 2.2.2.2: </a:t>
            </a:r>
          </a:p>
          <a:p>
            <a:pPr marL="857250" lvl="1" indent="-457200">
              <a:buFont typeface="+mj-lt"/>
              <a:buAutoNum type="arabicPeriod"/>
            </a:pPr>
            <a:endParaRPr lang="de-DE" sz="2400" dirty="0" smtClean="0"/>
          </a:p>
          <a:p>
            <a:pPr marL="857250" lvl="1" indent="-457200">
              <a:buFont typeface="+mj-lt"/>
              <a:buAutoNum type="arabicPeriod"/>
            </a:pPr>
            <a:r>
              <a:rPr lang="de-DE" sz="2400" dirty="0" smtClean="0"/>
              <a:t>Bevorzugte Informationsquelle ist die Titelseite</a:t>
            </a:r>
          </a:p>
          <a:p>
            <a:pPr marL="857250" lvl="1" indent="-457200">
              <a:buFont typeface="+mj-lt"/>
              <a:buAutoNum type="arabicPeriod"/>
            </a:pPr>
            <a:endParaRPr lang="de-DE" sz="2400" dirty="0" smtClean="0"/>
          </a:p>
          <a:p>
            <a:pPr marL="857250" lvl="1" indent="-457200">
              <a:buFont typeface="+mj-lt"/>
              <a:buAutoNum type="arabicPeriod"/>
            </a:pPr>
            <a:r>
              <a:rPr lang="de-DE" sz="2400" dirty="0" smtClean="0"/>
              <a:t>Existiert keine Titelseite, dann wird in dieser Reihenfolge konsultiert:</a:t>
            </a:r>
          </a:p>
          <a:p>
            <a:pPr marL="1314450" lvl="2" indent="-514350">
              <a:buFont typeface="+mj-lt"/>
              <a:buAutoNum type="romanLcPeriod"/>
            </a:pPr>
            <a:r>
              <a:rPr lang="de-DE" sz="2000" dirty="0" smtClean="0"/>
              <a:t>Buchdeckel oder ein Schutzumschlag</a:t>
            </a:r>
          </a:p>
          <a:p>
            <a:pPr marL="1314450" lvl="2" indent="-514350">
              <a:buFont typeface="+mj-lt"/>
              <a:buAutoNum type="romanLcPeriod"/>
            </a:pPr>
            <a:r>
              <a:rPr lang="de-DE" sz="2000" dirty="0" smtClean="0"/>
              <a:t>eine Beschriftung</a:t>
            </a:r>
          </a:p>
          <a:p>
            <a:pPr marL="1314450" lvl="2" indent="-514350">
              <a:buFont typeface="+mj-lt"/>
              <a:buAutoNum type="romanLcPeriod"/>
            </a:pPr>
            <a:r>
              <a:rPr lang="de-DE" sz="2000" dirty="0" smtClean="0"/>
              <a:t>ein Impressum</a:t>
            </a:r>
          </a:p>
          <a:p>
            <a:pPr marL="1314450" lvl="2" indent="-514350">
              <a:buFont typeface="+mj-lt"/>
              <a:buAutoNum type="romanLcPeriod"/>
            </a:pPr>
            <a:r>
              <a:rPr lang="de-DE" sz="2000" dirty="0" smtClean="0"/>
              <a:t>ein </a:t>
            </a:r>
            <a:r>
              <a:rPr lang="de-DE" sz="2000" dirty="0" err="1" smtClean="0"/>
              <a:t>Kolophon</a:t>
            </a:r>
            <a:endParaRPr lang="de-DE" sz="2000" dirty="0" smtClean="0"/>
          </a:p>
        </p:txBody>
      </p:sp>
      <p:sp>
        <p:nvSpPr>
          <p:cNvPr id="8" name="Fußzeilenplatzhalter 7"/>
          <p:cNvSpPr>
            <a:spLocks noGrp="1"/>
          </p:cNvSpPr>
          <p:nvPr>
            <p:ph type="ftr" sz="quarter" idx="14"/>
          </p:nvPr>
        </p:nvSpPr>
        <p:spPr>
          <a:xfrm>
            <a:off x="467544" y="6376243"/>
            <a:ext cx="7920880" cy="365125"/>
          </a:xfrm>
        </p:spPr>
        <p:txBody>
          <a:bodyPr/>
          <a:lstStyle/>
          <a:p>
            <a:r>
              <a:rPr lang="de-DE" sz="800" dirty="0" smtClean="0"/>
              <a:t>AG RDA Schulungsunterlagen – Modul 3.01: Zusammengesetzte Beschreibung | </a:t>
            </a:r>
            <a:r>
              <a:rPr lang="de-DE" sz="800" dirty="0" err="1" smtClean="0"/>
              <a:t>Aleph</a:t>
            </a:r>
            <a:r>
              <a:rPr lang="de-DE" sz="800" dirty="0" smtClean="0"/>
              <a:t> | Stand: 31.08.2015 | CC BY-NC-SA</a:t>
            </a:r>
            <a:endParaRPr lang="de-DE" sz="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9</a:t>
            </a:fld>
            <a:endParaRPr lang="de-D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latin typeface="Verdana" pitchFamily="34" charset="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2318</Words>
  <Application>Microsoft Office PowerPoint</Application>
  <PresentationFormat>Bildschirmpräsentation (4:3)</PresentationFormat>
  <Paragraphs>686</Paragraphs>
  <Slides>39</Slides>
  <Notes>13</Notes>
  <HiddenSlides>0</HiddenSlides>
  <MMClips>0</MMClips>
  <ScaleCrop>false</ScaleCrop>
  <HeadingPairs>
    <vt:vector size="4" baseType="variant">
      <vt:variant>
        <vt:lpstr>Design</vt:lpstr>
      </vt:variant>
      <vt:variant>
        <vt:i4>1</vt:i4>
      </vt:variant>
      <vt:variant>
        <vt:lpstr>Folientitel</vt:lpstr>
      </vt:variant>
      <vt:variant>
        <vt:i4>39</vt:i4>
      </vt:variant>
    </vt:vector>
  </HeadingPairs>
  <TitlesOfParts>
    <vt:vector size="40" baseType="lpstr">
      <vt:lpstr>Larissa</vt:lpstr>
      <vt:lpstr>Schulungsunterlagen der AG RDA</vt:lpstr>
      <vt:lpstr>Zusammengesetzte Beschreibung und erste Titelaufnahme nach RDA für eine einzelne Einheit und eine fortlaufende Ressource</vt:lpstr>
      <vt:lpstr>Wiederholung: FRBR-Ebenen und Primärbeziehungen</vt:lpstr>
      <vt:lpstr>Zusammengesetzte Beschreibung</vt:lpstr>
      <vt:lpstr>Zusammengesetzte Beschreibung</vt:lpstr>
      <vt:lpstr>Beispiele für eine erste RDA-Aufnahme</vt:lpstr>
      <vt:lpstr>Beispiel einzelne Einheit: 3.01 Vor der Zeit / Christoph Hein</vt:lpstr>
      <vt:lpstr>Beispiel fortlaufende Ressource: 3.08 Jahresbericht / IFB Hamburg</vt:lpstr>
      <vt:lpstr>Beschreibung der Manifestation: Informationsquellen</vt:lpstr>
      <vt:lpstr>Beschreibung der Manifestation: einzelne Einheit</vt:lpstr>
      <vt:lpstr>Beschreibung der Manifestation: einzelne Einheit</vt:lpstr>
      <vt:lpstr>Beschreibung der Manifestation: fortlaufende Ressource</vt:lpstr>
      <vt:lpstr>Beschreibung der Manifestation: fortlaufende Ressource</vt:lpstr>
      <vt:lpstr>Beschreibung der Manifestation: einzelne Einheit</vt:lpstr>
      <vt:lpstr>Beschreibung der Manifestation: einzelne Einheit</vt:lpstr>
      <vt:lpstr>Beschreibung der Manifestation: fortlaufende Ressource</vt:lpstr>
      <vt:lpstr>Beschreibung der Manifestation: fortlaufende Ressource</vt:lpstr>
      <vt:lpstr>Beschreibung der Manifestation: fortlaufende Ressourcen</vt:lpstr>
      <vt:lpstr>Beschreibung der Manifestation: einzelne Einheit</vt:lpstr>
      <vt:lpstr>Beschreibung der Manifestation: einzelne Einheit</vt:lpstr>
      <vt:lpstr>Beschreibung der Manifestation: fortlaufende Ressource</vt:lpstr>
      <vt:lpstr>Beschreibung der Manifestation: fortlaufende Ressource</vt:lpstr>
      <vt:lpstr>Beschreibung der Manifestation: einzelne Einheit</vt:lpstr>
      <vt:lpstr>Beschreibung der Manifestation: einzelne Einheit </vt:lpstr>
      <vt:lpstr>Beschreibung der Manifestation: fortlaufende Ressource</vt:lpstr>
      <vt:lpstr>Beschreibung des Werks und der Expression: einzelne Einheit</vt:lpstr>
      <vt:lpstr>Beschreibung des Werks und der Expression: einzelne Einheit</vt:lpstr>
      <vt:lpstr>Beschreibung des Werks und der Expression: fortlaufende Ressource</vt:lpstr>
      <vt:lpstr>Beschreibung des Werks und der Expression: fortlaufende Ressourcen</vt:lpstr>
      <vt:lpstr>Beschreibung der Beziehungen: einzelne Einheit</vt:lpstr>
      <vt:lpstr>Beschreibung der Beziehungen: einzelne  Einheit</vt:lpstr>
      <vt:lpstr>Beschreibung der Beziehungen: fortlaufende Ressource</vt:lpstr>
      <vt:lpstr>Beschreibung der Beziehungen: fortlaufende Ressource</vt:lpstr>
      <vt:lpstr>Zusammenfassung Bsp. 3.01 Vor der Zeit / Christoph Hein</vt:lpstr>
      <vt:lpstr>Zusammenfassung Bsp. 3.01</vt:lpstr>
      <vt:lpstr>Zusammenfassung Bsp. 3.01</vt:lpstr>
      <vt:lpstr>Zusammenfassung Bsp. 3.08</vt:lpstr>
      <vt:lpstr>Zusammenfassung Bsp. 3.08</vt:lpstr>
      <vt:lpstr>Zusammenfassung Bsp. 3.08</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418</cp:revision>
  <cp:lastPrinted>2015-05-27T13:21:26Z</cp:lastPrinted>
  <dcterms:created xsi:type="dcterms:W3CDTF">2014-02-18T07:01:40Z</dcterms:created>
  <dcterms:modified xsi:type="dcterms:W3CDTF">2015-09-24T08:32:51Z</dcterms:modified>
</cp:coreProperties>
</file>