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351" r:id="rId2"/>
    <p:sldId id="288" r:id="rId3"/>
    <p:sldId id="292" r:id="rId4"/>
    <p:sldId id="350" r:id="rId5"/>
    <p:sldId id="328" r:id="rId6"/>
    <p:sldId id="331" r:id="rId7"/>
    <p:sldId id="330" r:id="rId8"/>
    <p:sldId id="289" r:id="rId9"/>
    <p:sldId id="332" r:id="rId10"/>
    <p:sldId id="312" r:id="rId11"/>
    <p:sldId id="344" r:id="rId12"/>
    <p:sldId id="334" r:id="rId13"/>
    <p:sldId id="314" r:id="rId14"/>
    <p:sldId id="345" r:id="rId15"/>
    <p:sldId id="336" r:id="rId16"/>
    <p:sldId id="315" r:id="rId17"/>
    <p:sldId id="346" r:id="rId18"/>
    <p:sldId id="316" r:id="rId19"/>
    <p:sldId id="347" r:id="rId20"/>
    <p:sldId id="340" r:id="rId21"/>
    <p:sldId id="339" r:id="rId22"/>
    <p:sldId id="348" r:id="rId23"/>
    <p:sldId id="341" r:id="rId24"/>
    <p:sldId id="319" r:id="rId25"/>
    <p:sldId id="349" r:id="rId26"/>
  </p:sldIdLst>
  <p:sldSz cx="9144000" cy="6858000" type="screen4x3"/>
  <p:notesSz cx="6669088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adisch" initials="l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9" autoAdjust="0"/>
    <p:restoredTop sz="92189" autoAdjust="0"/>
  </p:normalViewPr>
  <p:slideViewPr>
    <p:cSldViewPr>
      <p:cViewPr>
        <p:scale>
          <a:sx n="100" d="100"/>
          <a:sy n="100" d="100"/>
        </p:scale>
        <p:origin x="-1398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15.03.2016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15.03.2016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3.01: Zusammengesetzte Beschreibung | PICA DNB/ZDB |  Stand: 29.02.2016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3.01: Zusammengesetzte Beschreibung | PICA DNB/ZDB |  Stand: 29.02.2016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71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Beschreibung der Manifestation: fortlaufende Ressource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Titel- und Verantwortlichkeitsangabe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7030834"/>
              </p:ext>
            </p:extLst>
          </p:nvPr>
        </p:nvGraphicFramePr>
        <p:xfrm>
          <a:off x="251520" y="2564904"/>
          <a:ext cx="8352927" cy="1881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1"/>
                <a:gridCol w="936104"/>
                <a:gridCol w="2334670"/>
                <a:gridCol w="4074042"/>
              </a:tblGrid>
              <a:tr h="36576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b="1" kern="120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37716"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4000</a:t>
                      </a:r>
                      <a:endParaRPr lang="de-DE" sz="1800" b="1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800" b="1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800" b="1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Jahresbericht … : Zahlen,</a:t>
                      </a:r>
                      <a:r>
                        <a:rPr lang="de-DE" sz="1800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Daten, Fakten / 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IFB Hamburg, Hamburgische Investitions- und Förderbank</a:t>
                      </a:r>
                      <a:endParaRPr lang="de-DE" sz="1800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37716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2.3.4</a:t>
                      </a:r>
                      <a:endParaRPr lang="de-DE" sz="1800" b="1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Titelzusatz</a:t>
                      </a:r>
                      <a:endParaRPr lang="de-DE" sz="1800" b="1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800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37716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2.4.2</a:t>
                      </a:r>
                      <a:endParaRPr lang="de-DE" sz="1800" b="1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Verantwortlich-</a:t>
                      </a:r>
                      <a:r>
                        <a:rPr lang="de-DE" sz="1800" b="1" dirty="0" err="1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keitsangabe</a:t>
                      </a:r>
                      <a:endParaRPr lang="de-DE" sz="1800" b="1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800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Fußzeilenplatzhalter 7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3.01: Zusammengesetzte Beschreibung | PICA DNB/ZDB |  Stand: 29.02.2016 | CC BY-NC-SA</a:t>
            </a:r>
            <a:endParaRPr lang="de-DE" sz="800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467544" y="4797152"/>
            <a:ext cx="69847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Hinweis: Die Abgrenzung </a:t>
            </a:r>
            <a:r>
              <a:rPr lang="de-DE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zwischen Haupttitel und Titelzusatz </a:t>
            </a:r>
            <a:r>
              <a:rPr lang="de-DE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 in der Anwendungsregel </a:t>
            </a:r>
            <a:r>
              <a:rPr lang="de-DE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D-A-CH 2.3.4.3</a:t>
            </a:r>
            <a:r>
              <a:rPr lang="de-DE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geregelt. </a:t>
            </a:r>
            <a:endParaRPr lang="de-DE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81971" y="260648"/>
            <a:ext cx="8640960" cy="6192688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0500</a:t>
            </a:r>
          </a:p>
          <a:p>
            <a:pPr marL="0" indent="0">
              <a:buNone/>
            </a:pPr>
            <a:r>
              <a:rPr lang="de-DE" dirty="0" smtClean="0"/>
              <a:t>0501</a:t>
            </a:r>
          </a:p>
          <a:p>
            <a:pPr marL="0" indent="0">
              <a:buNone/>
            </a:pPr>
            <a:r>
              <a:rPr lang="de-DE" dirty="0" smtClean="0"/>
              <a:t>0502</a:t>
            </a:r>
          </a:p>
          <a:p>
            <a:pPr marL="0" indent="0">
              <a:buNone/>
            </a:pPr>
            <a:r>
              <a:rPr lang="de-DE" dirty="0" smtClean="0"/>
              <a:t>0503</a:t>
            </a:r>
          </a:p>
          <a:p>
            <a:pPr marL="0" indent="0">
              <a:buNone/>
            </a:pPr>
            <a:r>
              <a:rPr lang="de-DE" dirty="0" smtClean="0"/>
              <a:t>1100</a:t>
            </a:r>
          </a:p>
          <a:p>
            <a:pPr marL="0" indent="0">
              <a:buNone/>
            </a:pPr>
            <a:r>
              <a:rPr lang="de-DE" dirty="0" smtClean="0"/>
              <a:t>1500</a:t>
            </a:r>
          </a:p>
          <a:p>
            <a:pPr marL="0" indent="0">
              <a:buNone/>
            </a:pPr>
            <a:r>
              <a:rPr lang="de-DE" dirty="0"/>
              <a:t>1505 </a:t>
            </a:r>
            <a:r>
              <a:rPr lang="de-DE" dirty="0">
                <a:solidFill>
                  <a:srgbClr val="FF0000"/>
                </a:solidFill>
              </a:rPr>
              <a:t>$</a:t>
            </a:r>
            <a:r>
              <a:rPr lang="de-DE" dirty="0" err="1">
                <a:solidFill>
                  <a:srgbClr val="FF0000"/>
                </a:solidFill>
              </a:rPr>
              <a:t>e</a:t>
            </a:r>
            <a:r>
              <a:rPr lang="de-DE" dirty="0" err="1"/>
              <a:t>rda</a:t>
            </a:r>
            <a:endParaRPr lang="de-DE" dirty="0"/>
          </a:p>
          <a:p>
            <a:pPr marL="0" indent="0">
              <a:buNone/>
            </a:pPr>
            <a:r>
              <a:rPr lang="de-DE" dirty="0" smtClean="0"/>
              <a:t>2010</a:t>
            </a:r>
          </a:p>
          <a:p>
            <a:pPr marL="0" indent="0">
              <a:buNone/>
            </a:pPr>
            <a:r>
              <a:rPr lang="de-DE" dirty="0" smtClean="0"/>
              <a:t>3100</a:t>
            </a:r>
          </a:p>
          <a:p>
            <a:pPr marL="0" indent="0">
              <a:buNone/>
            </a:pPr>
            <a:r>
              <a:rPr lang="de-DE" dirty="0" smtClean="0">
                <a:solidFill>
                  <a:srgbClr val="00B050"/>
                </a:solidFill>
              </a:rPr>
              <a:t>4000 </a:t>
            </a:r>
            <a:r>
              <a:rPr lang="de-DE" dirty="0" smtClean="0"/>
              <a:t>Jahresbericht … : Zahlen, Daten, Fakten / IFB Hamburg, Hamburgische Investitions- und Förderbank</a:t>
            </a:r>
          </a:p>
          <a:p>
            <a:pPr marL="0" indent="0">
              <a:buNone/>
            </a:pPr>
            <a:r>
              <a:rPr lang="de-DE" dirty="0" smtClean="0"/>
              <a:t>4025</a:t>
            </a:r>
          </a:p>
          <a:p>
            <a:pPr marL="0" indent="0">
              <a:buNone/>
            </a:pPr>
            <a:r>
              <a:rPr lang="de-DE" dirty="0" smtClean="0"/>
              <a:t>4030</a:t>
            </a:r>
          </a:p>
          <a:p>
            <a:pPr marL="0" indent="0">
              <a:buNone/>
            </a:pPr>
            <a:r>
              <a:rPr lang="de-DE" dirty="0" smtClean="0"/>
              <a:t>4060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064896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3.01: Zusammengesetzte Beschreibung | PICA DNB/ZDB |  Stand: 29.02.2016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77476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652934"/>
          </a:xfrm>
        </p:spPr>
        <p:txBody>
          <a:bodyPr/>
          <a:lstStyle/>
          <a:p>
            <a:r>
              <a:rPr lang="de-DE" dirty="0" smtClean="0"/>
              <a:t>Beschreibung der Manifestation: fortlaufende Ressource</a:t>
            </a:r>
            <a:endParaRPr lang="de-DE" sz="2400" b="1" i="1" dirty="0">
              <a:solidFill>
                <a:srgbClr val="FF0000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21684"/>
            <a:ext cx="3149131" cy="437946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0" t="64823" r="33789" b="3688"/>
          <a:stretch/>
        </p:blipFill>
        <p:spPr>
          <a:xfrm>
            <a:off x="4860031" y="3556902"/>
            <a:ext cx="3066379" cy="224424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3" name="Textfeld 12"/>
          <p:cNvSpPr txBox="1"/>
          <p:nvPr/>
        </p:nvSpPr>
        <p:spPr>
          <a:xfrm>
            <a:off x="4860032" y="2780928"/>
            <a:ext cx="2687402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Rückseite der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3.01: Zusammengesetzte Beschreibung | PICA DNB/ZDB |  Stand: 29.02.2016 | CC BY-NC-SA</a:t>
            </a:r>
            <a:endParaRPr lang="de-DE" sz="800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2454272" y="3903560"/>
            <a:ext cx="432048" cy="216024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2555776" y="5445224"/>
            <a:ext cx="648072" cy="2880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/>
        </p:nvSpPr>
        <p:spPr>
          <a:xfrm>
            <a:off x="5229904" y="5507400"/>
            <a:ext cx="432048" cy="216024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/>
          <p:cNvSpPr/>
          <p:nvPr/>
        </p:nvSpPr>
        <p:spPr>
          <a:xfrm>
            <a:off x="6218352" y="4404432"/>
            <a:ext cx="432048" cy="166864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/>
          <a:lstStyle/>
          <a:p>
            <a:r>
              <a:rPr lang="de-DE" dirty="0" smtClean="0"/>
              <a:t>Beschreibung der Manifestation: fortlaufende Ressourcen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80728"/>
            <a:ext cx="8640960" cy="5184576"/>
          </a:xfrm>
        </p:spPr>
        <p:txBody>
          <a:bodyPr/>
          <a:lstStyle/>
          <a:p>
            <a:pPr>
              <a:buNone/>
            </a:pPr>
            <a:r>
              <a:rPr lang="de-DE" sz="2000" dirty="0" smtClean="0"/>
              <a:t>Zählung + Veröffentlichungsangabe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endParaRPr lang="de-DE" dirty="0" smtClean="0"/>
          </a:p>
          <a:p>
            <a:endParaRPr lang="de-DE" sz="2000" dirty="0" smtClean="0"/>
          </a:p>
          <a:p>
            <a:r>
              <a:rPr lang="de-DE" sz="2000" dirty="0" smtClean="0"/>
              <a:t>Zählung/Veröffentlichungsangabe: erfassen Sie die Angaben, wie sie in der Informationsquelle vorkommen</a:t>
            </a:r>
          </a:p>
          <a:p>
            <a:pPr lvl="0"/>
            <a:r>
              <a:rPr lang="de-DE" sz="2000" dirty="0" smtClean="0"/>
              <a:t>Erscheinungsdatum: Anfangsdatum oder Anfangs- und Enddatum </a:t>
            </a:r>
          </a:p>
          <a:p>
            <a:pPr lvl="0"/>
            <a:r>
              <a:rPr lang="de-DE" sz="2000" dirty="0" smtClean="0"/>
              <a:t>Weicht die Vorlageform (Juni 2014) von der Sortierform (2014) ab, wird die Vorlageform im $n zusätzlich erfasst</a:t>
            </a:r>
          </a:p>
          <a:p>
            <a:pPr lvl="0"/>
            <a:endParaRPr lang="de-DE" sz="2000" dirty="0" smtClean="0"/>
          </a:p>
          <a:p>
            <a:pPr lvl="0"/>
            <a:endParaRPr lang="de-DE" sz="2000" dirty="0" smtClean="0"/>
          </a:p>
          <a:p>
            <a:endParaRPr lang="de-DE" dirty="0" smtClean="0"/>
          </a:p>
          <a:p>
            <a:pPr>
              <a:buNone/>
            </a:pPr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2413407"/>
              </p:ext>
            </p:extLst>
          </p:nvPr>
        </p:nvGraphicFramePr>
        <p:xfrm>
          <a:off x="467544" y="1556792"/>
          <a:ext cx="7848872" cy="25419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1268061"/>
                <a:gridCol w="3139549"/>
                <a:gridCol w="2433150"/>
              </a:tblGrid>
              <a:tr h="432048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312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4025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2.6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2013-</a:t>
                      </a:r>
                      <a:endParaRPr lang="de-DE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  <a:tr h="432886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4030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2.8.2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Erscheinungsort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Hamburg : 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Hamburgische Investitions- und Förderbank</a:t>
                      </a: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88280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2.8.4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Verlagsname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8991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1100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2.8.6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Erscheinungsdatum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2014</a:t>
                      </a: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$n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Juni 2014-</a:t>
                      </a: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Fußzeilenplatzhalter 7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3.01: Zusammengesetzte Beschreibung | PICA DNB/ZDB |  Stand: 29.02.2016 | CC BY-NC-SA</a:t>
            </a:r>
            <a:endParaRPr lang="de-DE" sz="800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81971" y="260648"/>
            <a:ext cx="8640960" cy="6336704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0500</a:t>
            </a:r>
          </a:p>
          <a:p>
            <a:pPr marL="0" indent="0">
              <a:buNone/>
            </a:pPr>
            <a:r>
              <a:rPr lang="de-DE" dirty="0" smtClean="0"/>
              <a:t>0501</a:t>
            </a:r>
          </a:p>
          <a:p>
            <a:pPr marL="0" indent="0">
              <a:buNone/>
            </a:pPr>
            <a:r>
              <a:rPr lang="de-DE" dirty="0" smtClean="0"/>
              <a:t>0502</a:t>
            </a:r>
          </a:p>
          <a:p>
            <a:pPr marL="0" indent="0">
              <a:buNone/>
            </a:pPr>
            <a:r>
              <a:rPr lang="de-DE" dirty="0" smtClean="0"/>
              <a:t>0503</a:t>
            </a:r>
          </a:p>
          <a:p>
            <a:pPr marL="0" indent="0">
              <a:buNone/>
            </a:pPr>
            <a:r>
              <a:rPr lang="de-DE" dirty="0" smtClean="0">
                <a:solidFill>
                  <a:srgbClr val="00B050"/>
                </a:solidFill>
              </a:rPr>
              <a:t>1100</a:t>
            </a:r>
            <a:r>
              <a:rPr lang="de-DE" dirty="0" smtClean="0"/>
              <a:t> 2014</a:t>
            </a:r>
            <a:r>
              <a:rPr lang="de-DE" dirty="0" smtClean="0">
                <a:solidFill>
                  <a:srgbClr val="FF0000"/>
                </a:solidFill>
              </a:rPr>
              <a:t>$n</a:t>
            </a:r>
            <a:r>
              <a:rPr lang="de-DE" dirty="0" smtClean="0"/>
              <a:t>Juni 2014-</a:t>
            </a:r>
          </a:p>
          <a:p>
            <a:pPr marL="0" indent="0">
              <a:buNone/>
            </a:pPr>
            <a:r>
              <a:rPr lang="de-DE" dirty="0" smtClean="0"/>
              <a:t>1500</a:t>
            </a:r>
          </a:p>
          <a:p>
            <a:pPr marL="0" indent="0">
              <a:buNone/>
            </a:pPr>
            <a:r>
              <a:rPr lang="de-DE" dirty="0"/>
              <a:t>1505 </a:t>
            </a:r>
            <a:r>
              <a:rPr lang="de-DE" dirty="0">
                <a:solidFill>
                  <a:srgbClr val="FF0000"/>
                </a:solidFill>
              </a:rPr>
              <a:t>$</a:t>
            </a:r>
            <a:r>
              <a:rPr lang="de-DE" dirty="0" err="1">
                <a:solidFill>
                  <a:srgbClr val="FF0000"/>
                </a:solidFill>
              </a:rPr>
              <a:t>e</a:t>
            </a:r>
            <a:r>
              <a:rPr lang="de-DE" dirty="0" err="1"/>
              <a:t>rda</a:t>
            </a:r>
            <a:endParaRPr lang="de-DE" dirty="0"/>
          </a:p>
          <a:p>
            <a:pPr marL="0" indent="0">
              <a:buNone/>
            </a:pPr>
            <a:r>
              <a:rPr lang="de-DE" dirty="0" smtClean="0"/>
              <a:t>2010</a:t>
            </a:r>
          </a:p>
          <a:p>
            <a:pPr marL="0" indent="0">
              <a:buNone/>
            </a:pPr>
            <a:r>
              <a:rPr lang="de-DE" dirty="0" smtClean="0"/>
              <a:t>3100</a:t>
            </a:r>
          </a:p>
          <a:p>
            <a:pPr marL="0" indent="0">
              <a:buNone/>
            </a:pPr>
            <a:r>
              <a:rPr lang="de-DE" dirty="0" smtClean="0"/>
              <a:t>4000 Jahresbericht … : Zahlen, Daten, Fakten / IFB Hamburg, Hamburgische Investitions- und Förderbank</a:t>
            </a:r>
          </a:p>
          <a:p>
            <a:pPr marL="0" indent="0">
              <a:buNone/>
            </a:pPr>
            <a:r>
              <a:rPr lang="de-DE" dirty="0" smtClean="0">
                <a:solidFill>
                  <a:srgbClr val="00B050"/>
                </a:solidFill>
              </a:rPr>
              <a:t>4025</a:t>
            </a:r>
            <a:r>
              <a:rPr lang="de-DE" dirty="0" smtClean="0"/>
              <a:t> 2013- </a:t>
            </a:r>
          </a:p>
          <a:p>
            <a:pPr marL="0" indent="0">
              <a:buNone/>
            </a:pPr>
            <a:r>
              <a:rPr lang="de-DE" dirty="0" smtClean="0">
                <a:solidFill>
                  <a:srgbClr val="00B050"/>
                </a:solidFill>
              </a:rPr>
              <a:t>4030</a:t>
            </a:r>
            <a:r>
              <a:rPr lang="de-DE" dirty="0" smtClean="0"/>
              <a:t> Hamburg : </a:t>
            </a:r>
            <a:r>
              <a:rPr lang="de-DE" dirty="0" smtClean="0">
                <a:ea typeface="Verdana" pitchFamily="34" charset="0"/>
                <a:cs typeface="Verdana" pitchFamily="34" charset="0"/>
              </a:rPr>
              <a:t>Hamburgische </a:t>
            </a:r>
            <a:r>
              <a:rPr lang="de-DE" dirty="0">
                <a:ea typeface="Verdana" pitchFamily="34" charset="0"/>
                <a:cs typeface="Verdana" pitchFamily="34" charset="0"/>
              </a:rPr>
              <a:t>Investitions- und Förderbank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064896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3.01: Zusammengesetzte Beschreibung | PICA DNB/ZDB |  Stand: 29.02.2016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45352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652934"/>
          </a:xfrm>
        </p:spPr>
        <p:txBody>
          <a:bodyPr/>
          <a:lstStyle/>
          <a:p>
            <a:r>
              <a:rPr lang="de-DE" dirty="0" smtClean="0"/>
              <a:t>Beschreibung der Manifestation: fortlaufende Ressource</a:t>
            </a:r>
            <a:endParaRPr lang="de-DE" sz="2400" b="1" i="1" dirty="0">
              <a:solidFill>
                <a:srgbClr val="FF0000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21684"/>
            <a:ext cx="3149131" cy="437946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0" t="64823" r="33789" b="3688"/>
          <a:stretch/>
        </p:blipFill>
        <p:spPr>
          <a:xfrm>
            <a:off x="4860031" y="3556902"/>
            <a:ext cx="3066379" cy="224424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3" name="Textfeld 12"/>
          <p:cNvSpPr txBox="1"/>
          <p:nvPr/>
        </p:nvSpPr>
        <p:spPr>
          <a:xfrm>
            <a:off x="4860032" y="2780928"/>
            <a:ext cx="2687402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Rückseite der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3.01: Zusammengesetzte Beschreibung | PICA DNB/ZDB |  Stand: 29.02.2016 | CC BY-NC-SA</a:t>
            </a:r>
            <a:endParaRPr lang="de-DE" sz="800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16" name="Textfeld 15"/>
          <p:cNvSpPr txBox="1"/>
          <p:nvPr/>
        </p:nvSpPr>
        <p:spPr>
          <a:xfrm>
            <a:off x="5213285" y="5411357"/>
            <a:ext cx="108012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 pitchFamily="34" charset="0"/>
                <a:ea typeface="Verdana" pitchFamily="34" charset="0"/>
                <a:cs typeface="Verdana" pitchFamily="34" charset="0"/>
              </a:rPr>
              <a:t>ISSN 1234-5678</a:t>
            </a:r>
            <a:endParaRPr lang="de-DE" sz="600" dirty="0">
              <a:solidFill>
                <a:schemeClr val="tx1">
                  <a:lumMod val="50000"/>
                  <a:lumOff val="50000"/>
                </a:schemeClr>
              </a:solidFill>
              <a:latin typeface="Trebuchet MS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5229697" y="5435599"/>
            <a:ext cx="648072" cy="134184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652934"/>
          </a:xfrm>
        </p:spPr>
        <p:txBody>
          <a:bodyPr/>
          <a:lstStyle/>
          <a:p>
            <a:r>
              <a:rPr lang="de-DE" dirty="0" smtClean="0"/>
              <a:t>Beschreibung der Manifestation: fortlaufende Ressource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112568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Erscheinungsweise und </a:t>
            </a:r>
            <a:r>
              <a:rPr lang="de-DE" dirty="0" err="1" smtClean="0"/>
              <a:t>Identifikator</a:t>
            </a:r>
            <a:r>
              <a:rPr lang="de-DE" dirty="0" smtClean="0"/>
              <a:t> für die Manifestation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342000" indent="-342000"/>
            <a:endParaRPr lang="de-DE" dirty="0" smtClean="0"/>
          </a:p>
          <a:p>
            <a:pPr marL="342000" indent="-342000"/>
            <a:r>
              <a:rPr lang="de-DE" dirty="0" smtClean="0"/>
              <a:t>Erscheinungsweise:</a:t>
            </a:r>
          </a:p>
          <a:p>
            <a:pPr marL="342000" indent="-342000">
              <a:buNone/>
            </a:pPr>
            <a:r>
              <a:rPr lang="de-DE" dirty="0" smtClean="0"/>
              <a:t>	Vgl. auch die Hinweise zur Abgrenzung in Modul 2</a:t>
            </a:r>
            <a:endParaRPr lang="de-DE" dirty="0" smtClean="0">
              <a:solidFill>
                <a:srgbClr val="FF0000"/>
              </a:solidFill>
            </a:endParaRPr>
          </a:p>
          <a:p>
            <a:pPr marL="342000" indent="-342000">
              <a:buNone/>
            </a:pPr>
            <a:endParaRPr lang="de-DE" dirty="0" smtClean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917749"/>
              </p:ext>
            </p:extLst>
          </p:nvPr>
        </p:nvGraphicFramePr>
        <p:xfrm>
          <a:off x="395536" y="2132856"/>
          <a:ext cx="7560841" cy="15887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2124"/>
                <a:gridCol w="874100"/>
                <a:gridCol w="2732608"/>
                <a:gridCol w="2812009"/>
              </a:tblGrid>
              <a:tr h="35862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828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0500</a:t>
                      </a:r>
                      <a:endParaRPr lang="de-DE" sz="1800" b="1" kern="1200" dirty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2.13</a:t>
                      </a:r>
                      <a:endParaRPr lang="de-DE" sz="1800" b="1" kern="1200" dirty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Erscheinungsweise</a:t>
                      </a:r>
                      <a:endParaRPr lang="de-DE" sz="1800" b="1" kern="1200" dirty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Abvz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5828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2005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2010</a:t>
                      </a:r>
                      <a:endParaRPr lang="de-DE" sz="1800" b="0" kern="1200" dirty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2.15</a:t>
                      </a:r>
                      <a:endParaRPr lang="de-DE" sz="1800" b="0" kern="1200" dirty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Identifikator</a:t>
                      </a:r>
                      <a:r>
                        <a:rPr lang="de-DE" sz="1800" b="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für die Manifestation</a:t>
                      </a:r>
                      <a:endParaRPr lang="de-DE" sz="1800" b="0" kern="1200" dirty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1234-5678*</a:t>
                      </a:r>
                      <a:endParaRPr lang="de-DE" sz="1800" kern="1200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Fußzeilenplatzhalter 7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3.01: Zusammengesetzte Beschreibung | PICA DNB/ZDB |  Stand: 29.02.2016 | CC BY-NC-SA</a:t>
            </a:r>
            <a:endParaRPr lang="de-DE" sz="800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81971" y="260648"/>
            <a:ext cx="8640960" cy="6120680"/>
          </a:xfrm>
        </p:spPr>
        <p:txBody>
          <a:bodyPr/>
          <a:lstStyle/>
          <a:p>
            <a:pPr marL="0" indent="0">
              <a:buNone/>
            </a:pPr>
            <a:r>
              <a:rPr lang="de-DE" sz="2000" dirty="0" smtClean="0">
                <a:solidFill>
                  <a:srgbClr val="00B050"/>
                </a:solidFill>
              </a:rPr>
              <a:t>0500</a:t>
            </a:r>
            <a:r>
              <a:rPr lang="de-DE" sz="2000" dirty="0" smtClean="0"/>
              <a:t> </a:t>
            </a:r>
            <a:r>
              <a:rPr lang="de-DE" sz="2000" dirty="0" err="1" smtClean="0"/>
              <a:t>Abxz</a:t>
            </a:r>
            <a:endParaRPr lang="de-DE" sz="2000" dirty="0" smtClean="0"/>
          </a:p>
          <a:p>
            <a:pPr marL="0" indent="0">
              <a:buNone/>
            </a:pPr>
            <a:r>
              <a:rPr lang="de-DE" sz="2000" dirty="0" smtClean="0"/>
              <a:t>0501</a:t>
            </a:r>
          </a:p>
          <a:p>
            <a:pPr marL="0" indent="0">
              <a:buNone/>
            </a:pPr>
            <a:r>
              <a:rPr lang="de-DE" sz="2000" dirty="0" smtClean="0"/>
              <a:t>0502</a:t>
            </a:r>
          </a:p>
          <a:p>
            <a:pPr marL="0" indent="0">
              <a:buNone/>
            </a:pPr>
            <a:r>
              <a:rPr lang="de-DE" sz="2000" dirty="0" smtClean="0"/>
              <a:t>0503</a:t>
            </a:r>
          </a:p>
          <a:p>
            <a:pPr marL="0" indent="0">
              <a:buNone/>
            </a:pPr>
            <a:r>
              <a:rPr lang="de-DE" sz="2000" dirty="0" smtClean="0"/>
              <a:t>1100 2014</a:t>
            </a:r>
            <a:r>
              <a:rPr lang="de-DE" sz="2000" dirty="0" smtClean="0">
                <a:solidFill>
                  <a:srgbClr val="FF0000"/>
                </a:solidFill>
              </a:rPr>
              <a:t>$n</a:t>
            </a:r>
            <a:r>
              <a:rPr lang="de-DE" sz="2000" dirty="0" smtClean="0"/>
              <a:t>Juni 2014-</a:t>
            </a:r>
            <a:endParaRPr lang="de-DE" sz="2000" dirty="0"/>
          </a:p>
          <a:p>
            <a:pPr marL="0" indent="0">
              <a:buNone/>
            </a:pPr>
            <a:r>
              <a:rPr lang="de-DE" sz="2000" dirty="0" smtClean="0"/>
              <a:t>1500</a:t>
            </a:r>
          </a:p>
          <a:p>
            <a:pPr marL="0" indent="0">
              <a:buNone/>
            </a:pPr>
            <a:r>
              <a:rPr lang="de-DE" sz="2000" dirty="0"/>
              <a:t>1505 </a:t>
            </a:r>
            <a:r>
              <a:rPr lang="de-DE" sz="2000" dirty="0">
                <a:solidFill>
                  <a:srgbClr val="FF0000"/>
                </a:solidFill>
              </a:rPr>
              <a:t>$</a:t>
            </a:r>
            <a:r>
              <a:rPr lang="de-DE" sz="2000" dirty="0" err="1">
                <a:solidFill>
                  <a:srgbClr val="FF0000"/>
                </a:solidFill>
              </a:rPr>
              <a:t>e</a:t>
            </a:r>
            <a:r>
              <a:rPr lang="de-DE" sz="2000" dirty="0" err="1"/>
              <a:t>rda</a:t>
            </a:r>
            <a:endParaRPr lang="de-DE" sz="2000" dirty="0"/>
          </a:p>
          <a:p>
            <a:pPr marL="0" indent="0">
              <a:buNone/>
            </a:pPr>
            <a:r>
              <a:rPr lang="de-DE" sz="2000" dirty="0" smtClean="0">
                <a:solidFill>
                  <a:srgbClr val="00B050"/>
                </a:solidFill>
              </a:rPr>
              <a:t>2010</a:t>
            </a:r>
            <a:r>
              <a:rPr lang="de-DE" sz="2000" dirty="0" smtClean="0"/>
              <a:t> 1234-5678*</a:t>
            </a:r>
          </a:p>
          <a:p>
            <a:pPr marL="0" indent="0">
              <a:buNone/>
            </a:pPr>
            <a:r>
              <a:rPr lang="de-DE" sz="2000" dirty="0" smtClean="0"/>
              <a:t>3100</a:t>
            </a:r>
          </a:p>
          <a:p>
            <a:pPr marL="0" indent="0">
              <a:buNone/>
            </a:pPr>
            <a:r>
              <a:rPr lang="de-DE" sz="2000" dirty="0" smtClean="0"/>
              <a:t>4000 Jahresbericht … : Zahlen, Daten, Fakten / IFB Hamburg, Hamburgische Investitions- und Förderbank</a:t>
            </a:r>
          </a:p>
          <a:p>
            <a:pPr marL="0" indent="0">
              <a:buNone/>
            </a:pPr>
            <a:r>
              <a:rPr lang="de-DE" sz="2000" dirty="0" smtClean="0"/>
              <a:t>4025 2013- </a:t>
            </a:r>
          </a:p>
          <a:p>
            <a:pPr marL="0" indent="0">
              <a:buNone/>
            </a:pPr>
            <a:r>
              <a:rPr lang="de-DE" sz="2000" dirty="0" smtClean="0"/>
              <a:t>4030 Hamburg : </a:t>
            </a:r>
            <a:r>
              <a:rPr lang="de-DE" sz="2000" dirty="0" smtClean="0">
                <a:ea typeface="Verdana" pitchFamily="34" charset="0"/>
                <a:cs typeface="Verdana" pitchFamily="34" charset="0"/>
              </a:rPr>
              <a:t>Hamburgische </a:t>
            </a:r>
            <a:r>
              <a:rPr lang="de-DE" sz="2000" dirty="0">
                <a:ea typeface="Verdana" pitchFamily="34" charset="0"/>
                <a:cs typeface="Verdana" pitchFamily="34" charset="0"/>
              </a:rPr>
              <a:t>Investitions- und Förderbank</a:t>
            </a:r>
          </a:p>
          <a:p>
            <a:pPr marL="0" indent="0">
              <a:buNone/>
            </a:pPr>
            <a:r>
              <a:rPr lang="de-DE" sz="2000" dirty="0" smtClean="0"/>
              <a:t>4060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3.01: Zusammengesetzte Beschreibung | PICA DNB/ZDB |  Stand: 29.02.2016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26173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640960" cy="508918"/>
          </a:xfrm>
        </p:spPr>
        <p:txBody>
          <a:bodyPr/>
          <a:lstStyle/>
          <a:p>
            <a:r>
              <a:rPr lang="de-DE" dirty="0" smtClean="0"/>
              <a:t>Beschreibung der Manifestation: fortlaufende Ressource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484784"/>
            <a:ext cx="8640960" cy="4824536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Beschreibung des Datenträgers und des Umfangs</a:t>
            </a:r>
            <a:endParaRPr lang="de-DE" i="1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341313" indent="-341313"/>
            <a:endParaRPr lang="de-DE" dirty="0" smtClean="0"/>
          </a:p>
          <a:p>
            <a:pPr marL="341313" indent="-341313"/>
            <a:endParaRPr lang="de-DE" dirty="0" smtClean="0"/>
          </a:p>
          <a:p>
            <a:pPr marL="0" indent="0">
              <a:buNone/>
            </a:pPr>
            <a:endParaRPr lang="de-DE" dirty="0" smtClean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5612240"/>
              </p:ext>
            </p:extLst>
          </p:nvPr>
        </p:nvGraphicFramePr>
        <p:xfrm>
          <a:off x="395536" y="2276872"/>
          <a:ext cx="8496943" cy="2169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3"/>
                <a:gridCol w="864096"/>
                <a:gridCol w="2251083"/>
                <a:gridCol w="4445661"/>
              </a:tblGrid>
              <a:tr h="50977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097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Medientyp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ohne Hilfsmittel</a:t>
                      </a:r>
                      <a:r>
                        <a:rPr lang="de-DE" sz="18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zu 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benutzen</a:t>
                      </a:r>
                      <a:r>
                        <a:rPr lang="de-DE" sz="180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5097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0503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3.3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Datenträgertyp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</a:t>
                      </a:r>
                      <a:r>
                        <a:rPr lang="de-DE" sz="180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nc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5097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4060</a:t>
                      </a: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3.4</a:t>
                      </a: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Erfassen des Umfangs</a:t>
                      </a: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Bände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Fußzeilenplatzhalter 7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3.01: Zusammengesetzte Beschreibung | PICA DNB/ZDB |  Stand: 29.02.2016 | CC BY-NC-SA</a:t>
            </a:r>
            <a:endParaRPr lang="de-DE" sz="800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467544" y="4797152"/>
            <a:ext cx="7920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Die Erfassung der </a:t>
            </a:r>
            <a:r>
              <a:rPr lang="de-DE" sz="16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Art der Einheit </a:t>
            </a:r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(Bände) und bei abgeschlossenen Veröffentlichungen die Anzahl der Einheit (328 Bände) ist fakultativ (RDA 3.4.1.3 D-A-CH).</a:t>
            </a:r>
          </a:p>
          <a:p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16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ZDB-Empfehlung: </a:t>
            </a:r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Die </a:t>
            </a:r>
            <a:r>
              <a:rPr lang="de-DE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A</a:t>
            </a:r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rt der Einheit sollte bei Online-Ressourcen und bei Ressourcen auf Datenträgern immer erfasst werden.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81971" y="260648"/>
            <a:ext cx="8640960" cy="6048672"/>
          </a:xfrm>
        </p:spPr>
        <p:txBody>
          <a:bodyPr/>
          <a:lstStyle/>
          <a:p>
            <a:pPr marL="0" indent="0">
              <a:buNone/>
            </a:pPr>
            <a:r>
              <a:rPr lang="de-DE" sz="2000" dirty="0" smtClean="0"/>
              <a:t>0500 </a:t>
            </a:r>
            <a:r>
              <a:rPr lang="de-DE" sz="2000" dirty="0" err="1" smtClean="0"/>
              <a:t>Abxz</a:t>
            </a:r>
            <a:endParaRPr lang="de-DE" sz="2000" dirty="0" smtClean="0"/>
          </a:p>
          <a:p>
            <a:pPr marL="0" indent="0">
              <a:buNone/>
            </a:pPr>
            <a:r>
              <a:rPr lang="de-DE" sz="2000" dirty="0" smtClean="0"/>
              <a:t>0501</a:t>
            </a:r>
          </a:p>
          <a:p>
            <a:pPr marL="0" indent="0">
              <a:buNone/>
            </a:pPr>
            <a:r>
              <a:rPr lang="de-DE" sz="2000" dirty="0">
                <a:solidFill>
                  <a:srgbClr val="00B050"/>
                </a:solidFill>
              </a:rPr>
              <a:t>0502</a:t>
            </a:r>
            <a:r>
              <a:rPr lang="de-DE" sz="2000" dirty="0"/>
              <a:t> ohne Hilfsmittel zu </a:t>
            </a:r>
            <a:r>
              <a:rPr lang="de-DE" sz="2000" dirty="0" err="1" smtClean="0"/>
              <a:t>benutzen</a:t>
            </a:r>
            <a:r>
              <a:rPr lang="de-DE" sz="2000" dirty="0" err="1" smtClean="0">
                <a:solidFill>
                  <a:srgbClr val="FF0000"/>
                </a:solidFill>
              </a:rPr>
              <a:t>$b</a:t>
            </a:r>
            <a:r>
              <a:rPr lang="de-DE" sz="2000" dirty="0" err="1" smtClean="0"/>
              <a:t>n</a:t>
            </a:r>
            <a:endParaRPr lang="de-DE" sz="2000" dirty="0" smtClean="0"/>
          </a:p>
          <a:p>
            <a:pPr marL="0" indent="0">
              <a:buNone/>
            </a:pPr>
            <a:r>
              <a:rPr lang="de-DE" sz="2000" dirty="0" smtClean="0">
                <a:solidFill>
                  <a:srgbClr val="00B050"/>
                </a:solidFill>
              </a:rPr>
              <a:t>0503</a:t>
            </a:r>
            <a:r>
              <a:rPr lang="de-DE" sz="2000" dirty="0" smtClean="0"/>
              <a:t> </a:t>
            </a:r>
            <a:r>
              <a:rPr lang="de-DE" sz="2000" dirty="0" err="1" smtClean="0"/>
              <a:t>Band</a:t>
            </a:r>
            <a:r>
              <a:rPr lang="de-DE" sz="2000" dirty="0" err="1" smtClean="0">
                <a:solidFill>
                  <a:srgbClr val="FF0000"/>
                </a:solidFill>
              </a:rPr>
              <a:t>$b</a:t>
            </a:r>
            <a:r>
              <a:rPr lang="de-DE" sz="2000" dirty="0" err="1" smtClean="0"/>
              <a:t>nc</a:t>
            </a:r>
            <a:endParaRPr lang="de-DE" sz="2000" dirty="0"/>
          </a:p>
          <a:p>
            <a:pPr marL="0" indent="0">
              <a:buNone/>
            </a:pPr>
            <a:r>
              <a:rPr lang="de-DE" sz="2000" dirty="0" smtClean="0"/>
              <a:t>1100 2014</a:t>
            </a:r>
            <a:r>
              <a:rPr lang="de-DE" sz="2000" dirty="0" smtClean="0">
                <a:solidFill>
                  <a:srgbClr val="FF0000"/>
                </a:solidFill>
              </a:rPr>
              <a:t>$n</a:t>
            </a:r>
            <a:r>
              <a:rPr lang="de-DE" sz="2000" dirty="0" smtClean="0"/>
              <a:t>Juni 2014-</a:t>
            </a:r>
          </a:p>
          <a:p>
            <a:pPr marL="0" indent="0">
              <a:buNone/>
            </a:pPr>
            <a:r>
              <a:rPr lang="de-DE" sz="2000" dirty="0" smtClean="0"/>
              <a:t>1500</a:t>
            </a:r>
          </a:p>
          <a:p>
            <a:pPr marL="0" indent="0">
              <a:buNone/>
            </a:pPr>
            <a:r>
              <a:rPr lang="de-DE" sz="2000" dirty="0"/>
              <a:t>1505 </a:t>
            </a:r>
            <a:r>
              <a:rPr lang="de-DE" sz="2000" dirty="0">
                <a:solidFill>
                  <a:srgbClr val="FF0000"/>
                </a:solidFill>
              </a:rPr>
              <a:t>$</a:t>
            </a:r>
            <a:r>
              <a:rPr lang="de-DE" sz="2000" dirty="0" err="1">
                <a:solidFill>
                  <a:srgbClr val="FF0000"/>
                </a:solidFill>
              </a:rPr>
              <a:t>e</a:t>
            </a:r>
            <a:r>
              <a:rPr lang="de-DE" sz="2000" dirty="0" err="1"/>
              <a:t>rda</a:t>
            </a:r>
            <a:endParaRPr lang="de-DE" sz="2000" dirty="0"/>
          </a:p>
          <a:p>
            <a:pPr marL="0" indent="0">
              <a:buNone/>
            </a:pPr>
            <a:r>
              <a:rPr lang="de-DE" sz="2000" dirty="0" smtClean="0"/>
              <a:t>2010 1234-5678*</a:t>
            </a:r>
          </a:p>
          <a:p>
            <a:pPr marL="0" indent="0">
              <a:buNone/>
            </a:pPr>
            <a:r>
              <a:rPr lang="de-DE" sz="2000" dirty="0" smtClean="0"/>
              <a:t>3100</a:t>
            </a:r>
          </a:p>
          <a:p>
            <a:pPr marL="0" indent="0">
              <a:buNone/>
            </a:pPr>
            <a:r>
              <a:rPr lang="de-DE" sz="2000" dirty="0" smtClean="0"/>
              <a:t>4000 Jahresbericht … : Zahlen, Daten, Fakten / IFB Hamburg, Hamburgische Investitions- und Förderbank</a:t>
            </a:r>
          </a:p>
          <a:p>
            <a:pPr marL="0" indent="0">
              <a:buNone/>
            </a:pPr>
            <a:r>
              <a:rPr lang="de-DE" sz="2000" dirty="0" smtClean="0"/>
              <a:t>4025 2013- </a:t>
            </a:r>
          </a:p>
          <a:p>
            <a:pPr marL="0" indent="0">
              <a:buNone/>
            </a:pPr>
            <a:r>
              <a:rPr lang="de-DE" sz="2000" dirty="0" smtClean="0"/>
              <a:t>4030 Hamburg : </a:t>
            </a:r>
            <a:r>
              <a:rPr lang="de-DE" sz="2000" dirty="0" smtClean="0">
                <a:ea typeface="Verdana" pitchFamily="34" charset="0"/>
                <a:cs typeface="Verdana" pitchFamily="34" charset="0"/>
              </a:rPr>
              <a:t>Hamburgische </a:t>
            </a:r>
            <a:r>
              <a:rPr lang="de-DE" sz="2000" dirty="0">
                <a:ea typeface="Verdana" pitchFamily="34" charset="0"/>
                <a:cs typeface="Verdana" pitchFamily="34" charset="0"/>
              </a:rPr>
              <a:t>Investitions- und Förderbank</a:t>
            </a:r>
          </a:p>
          <a:p>
            <a:pPr marL="0" indent="0">
              <a:buNone/>
            </a:pPr>
            <a:r>
              <a:rPr lang="de-DE" sz="2000" dirty="0" smtClean="0">
                <a:solidFill>
                  <a:srgbClr val="00B050"/>
                </a:solidFill>
              </a:rPr>
              <a:t>4060</a:t>
            </a:r>
            <a:r>
              <a:rPr lang="de-DE" sz="2000" dirty="0" smtClean="0"/>
              <a:t> Bände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3.01: Zusammengesetzte Beschreibung | PICA DNB/ZDB |  Stand: 29.02.2016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3775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dirty="0" smtClean="0"/>
              <a:t>Zusammengesetzte Beschreibung</a:t>
            </a: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dirty="0" smtClean="0"/>
              <a:t>AG RDA Schulungsunterlagen – Modul </a:t>
            </a:r>
            <a:r>
              <a:rPr lang="de-DE" sz="800" dirty="0" smtClean="0"/>
              <a:t>3.01: </a:t>
            </a:r>
            <a:r>
              <a:rPr lang="de-DE" sz="800" dirty="0" smtClean="0"/>
              <a:t>Zusammengesetzte </a:t>
            </a:r>
            <a:r>
              <a:rPr lang="de-DE" sz="800" dirty="0" smtClean="0"/>
              <a:t>Beschreibung | PICA DNB/ZDB |  </a:t>
            </a:r>
            <a:r>
              <a:rPr lang="de-DE" sz="800" dirty="0" smtClean="0"/>
              <a:t>Stand: 29.02.2016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96950"/>
          </a:xfrm>
        </p:spPr>
        <p:txBody>
          <a:bodyPr/>
          <a:lstStyle/>
          <a:p>
            <a:r>
              <a:rPr lang="de-DE" dirty="0" smtClean="0"/>
              <a:t>Beschreibung des Werks und der Expression: fortlaufende Ressource</a:t>
            </a:r>
            <a:endParaRPr lang="de-DE" sz="2400" b="1" i="1" dirty="0">
              <a:solidFill>
                <a:srgbClr val="FF0000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21684"/>
            <a:ext cx="3149131" cy="437946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0" t="64823" r="33789" b="3688"/>
          <a:stretch/>
        </p:blipFill>
        <p:spPr>
          <a:xfrm>
            <a:off x="4860031" y="3556902"/>
            <a:ext cx="3066379" cy="224424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3" name="Textfeld 12"/>
          <p:cNvSpPr txBox="1"/>
          <p:nvPr/>
        </p:nvSpPr>
        <p:spPr>
          <a:xfrm>
            <a:off x="4860032" y="2780928"/>
            <a:ext cx="2687402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Rückseite der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3.01: Zusammengesetzte Beschreibung | PICA DNB/ZDB |  Stand: 29.02.2016 | CC BY-NC-SA</a:t>
            </a:r>
            <a:endParaRPr lang="de-DE" sz="800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20</a:t>
            </a:fld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951936" y="3831552"/>
            <a:ext cx="1512168" cy="3240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/>
          <a:lstStyle/>
          <a:p>
            <a:r>
              <a:rPr lang="de-DE" dirty="0" smtClean="0"/>
              <a:t>Beschreibung des Werks und der Expression: fortlaufende Ressourcen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80728"/>
            <a:ext cx="8640960" cy="5184576"/>
          </a:xfrm>
        </p:spPr>
        <p:txBody>
          <a:bodyPr/>
          <a:lstStyle/>
          <a:p>
            <a:pPr lvl="0">
              <a:buNone/>
            </a:pPr>
            <a:r>
              <a:rPr lang="de-DE" dirty="0" smtClean="0"/>
              <a:t>Werktitel, Inhaltstyp, Sprache</a:t>
            </a:r>
          </a:p>
          <a:p>
            <a:endParaRPr lang="de-DE" dirty="0" smtClean="0"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u="sng" dirty="0" smtClean="0"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u="sng" dirty="0" smtClean="0"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u="sng" dirty="0" smtClean="0"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u="sng" dirty="0" smtClean="0"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u="sng" dirty="0" smtClean="0">
              <a:ea typeface="Verdana" pitchFamily="34" charset="0"/>
              <a:cs typeface="Verdana" pitchFamily="34" charset="0"/>
            </a:endParaRPr>
          </a:p>
          <a:p>
            <a:r>
              <a:rPr lang="de-DE" sz="2000" dirty="0" smtClean="0">
                <a:ea typeface="Verdana" pitchFamily="34" charset="0"/>
                <a:cs typeface="Verdana" pitchFamily="34" charset="0"/>
              </a:rPr>
              <a:t>Gemäß RDA 6.2.2.8 D-A-CH entspricht der Haupttitel dem </a:t>
            </a:r>
            <a:r>
              <a:rPr lang="de-DE" sz="2000" dirty="0">
                <a:ea typeface="Verdana" pitchFamily="34" charset="0"/>
                <a:cs typeface="Verdana" pitchFamily="34" charset="0"/>
              </a:rPr>
              <a:t>W</a:t>
            </a:r>
            <a:r>
              <a:rPr lang="de-DE" sz="2000" dirty="0" smtClean="0">
                <a:ea typeface="Verdana" pitchFamily="34" charset="0"/>
                <a:cs typeface="Verdana" pitchFamily="34" charset="0"/>
              </a:rPr>
              <a:t>erktitel</a:t>
            </a:r>
          </a:p>
          <a:p>
            <a:r>
              <a:rPr lang="de-DE" sz="2000" dirty="0" smtClean="0">
                <a:ea typeface="Verdana" pitchFamily="34" charset="0"/>
                <a:cs typeface="Verdana" pitchFamily="34" charset="0"/>
              </a:rPr>
              <a:t>Hinweise zur Erfassung von Werken und Expressionen werden in </a:t>
            </a:r>
            <a:r>
              <a:rPr lang="de-DE" sz="2000" u="sng" dirty="0" smtClean="0">
                <a:ea typeface="Verdana" pitchFamily="34" charset="0"/>
                <a:cs typeface="Verdana" pitchFamily="34" charset="0"/>
              </a:rPr>
              <a:t>Modul 5B vermittelt</a:t>
            </a:r>
          </a:p>
          <a:p>
            <a:pPr lvl="0"/>
            <a:r>
              <a:rPr lang="de-DE" sz="2000" dirty="0">
                <a:ea typeface="Verdana" pitchFamily="34" charset="0"/>
                <a:cs typeface="Verdana" pitchFamily="34" charset="0"/>
              </a:rPr>
              <a:t>Inhaltstyp und Sprache gehören zur Expressionsebene</a:t>
            </a:r>
          </a:p>
          <a:p>
            <a:pPr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3.01: Zusammengesetzte Beschreibung | PICA DNB/ZDB |  Stand: 29.02.2016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21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4630342"/>
              </p:ext>
            </p:extLst>
          </p:nvPr>
        </p:nvGraphicFramePr>
        <p:xfrm>
          <a:off x="323528" y="1700808"/>
          <a:ext cx="8568953" cy="20814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9"/>
                <a:gridCol w="1224135"/>
                <a:gridCol w="3024336"/>
                <a:gridCol w="3168353"/>
              </a:tblGrid>
              <a:tr h="33087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3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4000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2.3.2/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6.2.2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Bevorzugter</a:t>
                      </a:r>
                      <a:r>
                        <a:rPr lang="de-DE" sz="1800" b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Titel für das Werk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Jahresbericht …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53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0501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6.9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Inhaltstyp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Text</a:t>
                      </a:r>
                      <a:r>
                        <a:rPr lang="de-DE" sz="180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txt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53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1500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6.11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Sprache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/1ger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81971" y="260648"/>
            <a:ext cx="8640960" cy="6048672"/>
          </a:xfrm>
        </p:spPr>
        <p:txBody>
          <a:bodyPr/>
          <a:lstStyle/>
          <a:p>
            <a:pPr marL="0" indent="0">
              <a:buNone/>
            </a:pPr>
            <a:r>
              <a:rPr lang="de-DE" sz="2000" dirty="0" smtClean="0"/>
              <a:t>0500 </a:t>
            </a:r>
            <a:r>
              <a:rPr lang="de-DE" sz="2000" dirty="0" err="1" smtClean="0"/>
              <a:t>Abxz</a:t>
            </a:r>
            <a:endParaRPr lang="de-DE" sz="2000" dirty="0" smtClean="0"/>
          </a:p>
          <a:p>
            <a:pPr marL="0" indent="0">
              <a:buNone/>
            </a:pPr>
            <a:r>
              <a:rPr lang="de-DE" sz="2000" dirty="0" smtClean="0">
                <a:solidFill>
                  <a:srgbClr val="00B050"/>
                </a:solidFill>
              </a:rPr>
              <a:t>0501</a:t>
            </a:r>
            <a:r>
              <a:rPr lang="de-DE" sz="2000" dirty="0" smtClean="0"/>
              <a:t> </a:t>
            </a:r>
            <a:r>
              <a:rPr lang="de-DE" sz="2000" dirty="0" err="1" smtClean="0"/>
              <a:t>Text</a:t>
            </a:r>
            <a:r>
              <a:rPr lang="de-DE" sz="2000" dirty="0" err="1" smtClean="0">
                <a:solidFill>
                  <a:srgbClr val="FF0000"/>
                </a:solidFill>
              </a:rPr>
              <a:t>$b</a:t>
            </a:r>
            <a:r>
              <a:rPr lang="de-DE" sz="2000" dirty="0" err="1" smtClean="0"/>
              <a:t>txt</a:t>
            </a:r>
            <a:endParaRPr lang="de-DE" sz="2000" dirty="0" smtClean="0"/>
          </a:p>
          <a:p>
            <a:pPr marL="0" indent="0">
              <a:buNone/>
            </a:pPr>
            <a:r>
              <a:rPr lang="de-DE" sz="2000" dirty="0"/>
              <a:t>0502 ohne Hilfsmittel zu </a:t>
            </a:r>
            <a:r>
              <a:rPr lang="de-DE" sz="2000" dirty="0" err="1" smtClean="0"/>
              <a:t>benutzen</a:t>
            </a:r>
            <a:r>
              <a:rPr lang="de-DE" sz="2000" dirty="0" err="1" smtClean="0">
                <a:solidFill>
                  <a:srgbClr val="FF0000"/>
                </a:solidFill>
              </a:rPr>
              <a:t>$b</a:t>
            </a:r>
            <a:r>
              <a:rPr lang="de-DE" sz="2000" dirty="0" err="1" smtClean="0"/>
              <a:t>n</a:t>
            </a:r>
            <a:endParaRPr lang="de-DE" sz="2000" dirty="0"/>
          </a:p>
          <a:p>
            <a:pPr marL="0" indent="0">
              <a:buNone/>
            </a:pPr>
            <a:r>
              <a:rPr lang="de-DE" sz="2000" dirty="0"/>
              <a:t>0503 </a:t>
            </a:r>
            <a:r>
              <a:rPr lang="de-DE" sz="2000" dirty="0" err="1" smtClean="0"/>
              <a:t>Band</a:t>
            </a:r>
            <a:r>
              <a:rPr lang="de-DE" sz="2000" dirty="0" err="1" smtClean="0">
                <a:solidFill>
                  <a:srgbClr val="FF0000"/>
                </a:solidFill>
              </a:rPr>
              <a:t>$b</a:t>
            </a:r>
            <a:r>
              <a:rPr lang="de-DE" sz="2000" dirty="0" err="1" smtClean="0"/>
              <a:t>nc</a:t>
            </a:r>
            <a:endParaRPr lang="de-DE" sz="2000" dirty="0"/>
          </a:p>
          <a:p>
            <a:pPr marL="0" indent="0">
              <a:buNone/>
            </a:pPr>
            <a:r>
              <a:rPr lang="de-DE" sz="2000" dirty="0" smtClean="0"/>
              <a:t>1100 2014</a:t>
            </a:r>
            <a:r>
              <a:rPr lang="de-DE" sz="2000" dirty="0" smtClean="0">
                <a:solidFill>
                  <a:srgbClr val="FF0000"/>
                </a:solidFill>
              </a:rPr>
              <a:t>$n</a:t>
            </a:r>
            <a:r>
              <a:rPr lang="de-DE" sz="2000" dirty="0" smtClean="0"/>
              <a:t>Juni 2014-</a:t>
            </a:r>
          </a:p>
          <a:p>
            <a:pPr marL="0" indent="0">
              <a:buNone/>
            </a:pPr>
            <a:r>
              <a:rPr lang="de-DE" sz="2000" dirty="0" smtClean="0">
                <a:solidFill>
                  <a:srgbClr val="00B050"/>
                </a:solidFill>
              </a:rPr>
              <a:t>1500</a:t>
            </a:r>
            <a:r>
              <a:rPr lang="de-DE" sz="2000" dirty="0" smtClean="0"/>
              <a:t> /1ger</a:t>
            </a:r>
          </a:p>
          <a:p>
            <a:pPr marL="0" indent="0">
              <a:buNone/>
            </a:pPr>
            <a:r>
              <a:rPr lang="de-DE" sz="2000" dirty="0"/>
              <a:t>1505 </a:t>
            </a:r>
            <a:r>
              <a:rPr lang="de-DE" sz="2000" dirty="0">
                <a:solidFill>
                  <a:srgbClr val="FF0000"/>
                </a:solidFill>
              </a:rPr>
              <a:t>$</a:t>
            </a:r>
            <a:r>
              <a:rPr lang="de-DE" sz="2000" dirty="0" err="1">
                <a:solidFill>
                  <a:srgbClr val="FF0000"/>
                </a:solidFill>
              </a:rPr>
              <a:t>e</a:t>
            </a:r>
            <a:r>
              <a:rPr lang="de-DE" sz="2000" dirty="0" err="1"/>
              <a:t>rda</a:t>
            </a:r>
            <a:endParaRPr lang="de-DE" sz="2000" dirty="0"/>
          </a:p>
          <a:p>
            <a:pPr marL="0" indent="0">
              <a:buNone/>
            </a:pPr>
            <a:r>
              <a:rPr lang="de-DE" sz="2000" dirty="0" smtClean="0"/>
              <a:t>2010 1234-5678*</a:t>
            </a:r>
          </a:p>
          <a:p>
            <a:pPr marL="0" indent="0">
              <a:buNone/>
            </a:pPr>
            <a:r>
              <a:rPr lang="de-DE" sz="2000" dirty="0" smtClean="0"/>
              <a:t>3100</a:t>
            </a:r>
          </a:p>
          <a:p>
            <a:pPr marL="0" indent="0">
              <a:buNone/>
            </a:pPr>
            <a:r>
              <a:rPr lang="de-DE" sz="2000" dirty="0" smtClean="0"/>
              <a:t>4000 Jahresbericht … : Zahlen, Daten, Fakten / IFB Hamburg, Hamburgische Investitions- und Förderbank</a:t>
            </a:r>
          </a:p>
          <a:p>
            <a:pPr marL="0" indent="0">
              <a:buNone/>
            </a:pPr>
            <a:r>
              <a:rPr lang="de-DE" sz="2000" dirty="0" smtClean="0"/>
              <a:t>4025 2013- </a:t>
            </a:r>
          </a:p>
          <a:p>
            <a:pPr marL="0" indent="0">
              <a:buNone/>
            </a:pPr>
            <a:r>
              <a:rPr lang="de-DE" sz="2000" dirty="0" smtClean="0"/>
              <a:t>4030 Hamburg : </a:t>
            </a:r>
            <a:r>
              <a:rPr lang="de-DE" sz="2000" dirty="0" smtClean="0">
                <a:ea typeface="Verdana" pitchFamily="34" charset="0"/>
                <a:cs typeface="Verdana" pitchFamily="34" charset="0"/>
              </a:rPr>
              <a:t>Hamburgische </a:t>
            </a:r>
            <a:r>
              <a:rPr lang="de-DE" sz="2000" dirty="0">
                <a:ea typeface="Verdana" pitchFamily="34" charset="0"/>
                <a:cs typeface="Verdana" pitchFamily="34" charset="0"/>
              </a:rPr>
              <a:t>Investitions- und Förderbank</a:t>
            </a:r>
          </a:p>
          <a:p>
            <a:pPr marL="0" indent="0">
              <a:buNone/>
            </a:pPr>
            <a:r>
              <a:rPr lang="de-DE" sz="2000" dirty="0" smtClean="0"/>
              <a:t>4060 Bände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064896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3.01: Zusammengesetzte Beschreibung | PICA DNB/ZDB |  Stand: 29.02.2016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1474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868958"/>
          </a:xfrm>
        </p:spPr>
        <p:txBody>
          <a:bodyPr/>
          <a:lstStyle/>
          <a:p>
            <a:r>
              <a:rPr lang="de-DE" dirty="0" smtClean="0"/>
              <a:t>Beschreibung der Beziehungen: fortlaufende Ressource</a:t>
            </a:r>
            <a:endParaRPr lang="de-DE" sz="2400" b="1" i="1" dirty="0">
              <a:solidFill>
                <a:srgbClr val="FF0000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21684"/>
            <a:ext cx="3149131" cy="437946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0" t="64823" r="33789" b="3688"/>
          <a:stretch/>
        </p:blipFill>
        <p:spPr>
          <a:xfrm>
            <a:off x="4860031" y="3556902"/>
            <a:ext cx="3066379" cy="224424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3" name="Textfeld 12"/>
          <p:cNvSpPr txBox="1"/>
          <p:nvPr/>
        </p:nvSpPr>
        <p:spPr>
          <a:xfrm>
            <a:off x="4860032" y="2780928"/>
            <a:ext cx="2687402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Rückseite der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3.01: Zusammengesetzte Beschreibung | PICA DNB/ZDB |  Stand: 29.02.2016 | CC BY-NC-SA</a:t>
            </a:r>
            <a:endParaRPr lang="de-DE" sz="800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23</a:t>
            </a:fld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2513264" y="5425560"/>
            <a:ext cx="1224136" cy="324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96950"/>
          </a:xfrm>
        </p:spPr>
        <p:txBody>
          <a:bodyPr/>
          <a:lstStyle/>
          <a:p>
            <a:r>
              <a:rPr lang="de-DE" dirty="0" smtClean="0"/>
              <a:t>Beschreibung der Beziehungen: fortlaufende Ressource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341313" indent="-341313"/>
            <a:endParaRPr lang="de-DE" dirty="0" smtClean="0"/>
          </a:p>
          <a:p>
            <a:pPr marL="341313" indent="-341313"/>
            <a:endParaRPr lang="de-DE" dirty="0" smtClean="0"/>
          </a:p>
          <a:p>
            <a:pPr marL="341313" indent="-341313"/>
            <a:endParaRPr lang="de-DE" dirty="0" smtClean="0"/>
          </a:p>
          <a:p>
            <a:pPr marL="341313" indent="-341313">
              <a:buNone/>
            </a:pPr>
            <a:endParaRPr lang="de-DE" dirty="0" smtClean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98055"/>
              </p:ext>
            </p:extLst>
          </p:nvPr>
        </p:nvGraphicFramePr>
        <p:xfrm>
          <a:off x="251520" y="1268760"/>
          <a:ext cx="8496944" cy="22216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9331"/>
                <a:gridCol w="1029331"/>
                <a:gridCol w="2833602"/>
                <a:gridCol w="3604680"/>
              </a:tblGrid>
              <a:tr h="42750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Anzeige/Erfassung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01027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3100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19.2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Geistiger Schöpfer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!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IDN!Hamburgische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Investitions- und Förderbank</a:t>
                      </a:r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Verfasser</a:t>
                      </a:r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$4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aut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646557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Beziehungskennzeich-nung</a:t>
                      </a:r>
                      <a:endParaRPr lang="de-DE" sz="1800" b="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64655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4000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b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</a:b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6.2.2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/ Werktitel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Jahresbericht …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Fußzeilenplatzhalter 7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3.01: Zusammengesetzte Beschreibung | PICA DNB/ZDB |  Stand: 29.02.2016 | CC BY-NC-SA</a:t>
            </a:r>
            <a:endParaRPr lang="de-DE" sz="800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24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395536" y="3933056"/>
            <a:ext cx="763284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Hinweis 1: </a:t>
            </a:r>
            <a:r>
              <a:rPr lang="de-DE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Durch </a:t>
            </a:r>
            <a:r>
              <a:rPr lang="de-DE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Verwendung der zusammengesetzten Beschreibung </a:t>
            </a:r>
            <a:r>
              <a:rPr lang="de-DE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 der normierter Sucheinstieg für das Werk (RDA 17.8) bereits durch die Besetzung der Felder 3100 und </a:t>
            </a:r>
            <a:r>
              <a:rPr lang="de-DE" sz="16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4000 abgedeckt (</a:t>
            </a:r>
            <a:r>
              <a:rPr lang="de-DE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muss nicht ausdrücklich erfasst werden</a:t>
            </a:r>
            <a:r>
              <a:rPr lang="de-DE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!</a:t>
            </a:r>
            <a:endParaRPr lang="de-DE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600" dirty="0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Hinweis 2: </a:t>
            </a:r>
            <a:r>
              <a:rPr lang="de-DE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</a:t>
            </a:r>
            <a:r>
              <a:rPr lang="de-DE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Beziehungskennzeichnung ist kein Standardelement, es wird aber in D-A-CH AWR für 18.5.1.3 empfohlen, die Beziehungskennzeichnung zu erfassen, wenn eine Beziehung angelegt </a:t>
            </a:r>
            <a:r>
              <a:rPr lang="de-DE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wird. Festlegung in der ZDB: Erfassung mit Beziehungskennzeichnung.</a:t>
            </a:r>
            <a:endParaRPr lang="de-DE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81971" y="0"/>
            <a:ext cx="8640960" cy="6858000"/>
          </a:xfrm>
        </p:spPr>
        <p:txBody>
          <a:bodyPr/>
          <a:lstStyle/>
          <a:p>
            <a:pPr marL="0" indent="0">
              <a:buNone/>
            </a:pPr>
            <a:r>
              <a:rPr lang="de-DE" sz="2000" dirty="0" smtClean="0"/>
              <a:t>0500 </a:t>
            </a:r>
            <a:r>
              <a:rPr lang="de-DE" sz="2000" dirty="0" err="1" smtClean="0"/>
              <a:t>Abxz</a:t>
            </a:r>
            <a:endParaRPr lang="de-DE" sz="2000" dirty="0" smtClean="0"/>
          </a:p>
          <a:p>
            <a:pPr marL="0" indent="0">
              <a:buNone/>
            </a:pPr>
            <a:r>
              <a:rPr lang="de-DE" sz="2000" dirty="0" smtClean="0"/>
              <a:t>0501 </a:t>
            </a:r>
            <a:r>
              <a:rPr lang="de-DE" sz="2000" dirty="0" err="1" smtClean="0"/>
              <a:t>Text</a:t>
            </a:r>
            <a:r>
              <a:rPr lang="de-DE" sz="2000" dirty="0" err="1" smtClean="0">
                <a:solidFill>
                  <a:srgbClr val="FF0000"/>
                </a:solidFill>
              </a:rPr>
              <a:t>$b</a:t>
            </a:r>
            <a:r>
              <a:rPr lang="de-DE" sz="2000" dirty="0" err="1" smtClean="0"/>
              <a:t>txt</a:t>
            </a:r>
            <a:endParaRPr lang="de-DE" sz="2000" dirty="0" smtClean="0"/>
          </a:p>
          <a:p>
            <a:pPr marL="0" indent="0">
              <a:buNone/>
            </a:pPr>
            <a:r>
              <a:rPr lang="de-DE" sz="2000" dirty="0"/>
              <a:t>0502 ohne Hilfsmittel zu </a:t>
            </a:r>
            <a:r>
              <a:rPr lang="de-DE" sz="2000" dirty="0" err="1" smtClean="0"/>
              <a:t>benutzen</a:t>
            </a:r>
            <a:r>
              <a:rPr lang="de-DE" sz="2000" dirty="0" err="1" smtClean="0">
                <a:solidFill>
                  <a:srgbClr val="FF0000"/>
                </a:solidFill>
              </a:rPr>
              <a:t>$b</a:t>
            </a:r>
            <a:r>
              <a:rPr lang="de-DE" sz="2000" dirty="0" err="1" smtClean="0"/>
              <a:t>n</a:t>
            </a:r>
            <a:endParaRPr lang="de-DE" sz="2000" dirty="0"/>
          </a:p>
          <a:p>
            <a:pPr marL="0" indent="0">
              <a:buNone/>
            </a:pPr>
            <a:r>
              <a:rPr lang="de-DE" sz="2000" dirty="0"/>
              <a:t>0503 </a:t>
            </a:r>
            <a:r>
              <a:rPr lang="de-DE" sz="2000" dirty="0" err="1" smtClean="0"/>
              <a:t>Band</a:t>
            </a:r>
            <a:r>
              <a:rPr lang="de-DE" sz="2000" dirty="0" err="1" smtClean="0">
                <a:solidFill>
                  <a:srgbClr val="FF0000"/>
                </a:solidFill>
              </a:rPr>
              <a:t>$b</a:t>
            </a:r>
            <a:r>
              <a:rPr lang="de-DE" sz="2000" dirty="0" err="1" smtClean="0"/>
              <a:t>nc</a:t>
            </a:r>
            <a:endParaRPr lang="de-DE" sz="2000" dirty="0"/>
          </a:p>
          <a:p>
            <a:pPr marL="0" indent="0">
              <a:buNone/>
            </a:pPr>
            <a:r>
              <a:rPr lang="de-DE" sz="2000" dirty="0" smtClean="0"/>
              <a:t>1100 2014</a:t>
            </a:r>
            <a:r>
              <a:rPr lang="de-DE" sz="2000" dirty="0" smtClean="0">
                <a:solidFill>
                  <a:srgbClr val="FF0000"/>
                </a:solidFill>
              </a:rPr>
              <a:t>$n</a:t>
            </a:r>
            <a:r>
              <a:rPr lang="de-DE" sz="2000" dirty="0" smtClean="0"/>
              <a:t>Juni 2014-</a:t>
            </a:r>
          </a:p>
          <a:p>
            <a:pPr marL="0" indent="0">
              <a:buNone/>
            </a:pPr>
            <a:r>
              <a:rPr lang="de-DE" sz="2000" dirty="0" smtClean="0"/>
              <a:t>1500 /1ger</a:t>
            </a:r>
          </a:p>
          <a:p>
            <a:pPr marL="0" indent="0">
              <a:buNone/>
            </a:pPr>
            <a:r>
              <a:rPr lang="de-DE" sz="2000" dirty="0"/>
              <a:t>1505 </a:t>
            </a:r>
            <a:r>
              <a:rPr lang="de-DE" sz="2000" dirty="0">
                <a:solidFill>
                  <a:srgbClr val="FF0000"/>
                </a:solidFill>
              </a:rPr>
              <a:t>$</a:t>
            </a:r>
            <a:r>
              <a:rPr lang="de-DE" sz="2000" dirty="0" err="1">
                <a:solidFill>
                  <a:srgbClr val="FF0000"/>
                </a:solidFill>
              </a:rPr>
              <a:t>e</a:t>
            </a:r>
            <a:r>
              <a:rPr lang="de-DE" sz="2000" dirty="0" err="1"/>
              <a:t>rda</a:t>
            </a:r>
            <a:endParaRPr lang="de-DE" sz="2000" dirty="0"/>
          </a:p>
          <a:p>
            <a:pPr marL="0" indent="0">
              <a:buNone/>
            </a:pPr>
            <a:r>
              <a:rPr lang="de-DE" sz="2000" dirty="0" smtClean="0"/>
              <a:t>2010 1234-5678*</a:t>
            </a:r>
          </a:p>
          <a:p>
            <a:pPr marL="0" indent="0">
              <a:buNone/>
            </a:pPr>
            <a:r>
              <a:rPr lang="de-DE" sz="2000" dirty="0" smtClean="0">
                <a:solidFill>
                  <a:srgbClr val="00B050"/>
                </a:solidFill>
              </a:rPr>
              <a:t>3100</a:t>
            </a:r>
            <a:r>
              <a:rPr lang="de-DE" sz="2000" dirty="0" smtClean="0"/>
              <a:t> </a:t>
            </a:r>
            <a:r>
              <a:rPr lang="de-DE" sz="2000" dirty="0" smtClean="0">
                <a:solidFill>
                  <a:srgbClr val="0000FF"/>
                </a:solidFill>
              </a:rPr>
              <a:t>!</a:t>
            </a:r>
            <a:r>
              <a:rPr lang="de-DE" sz="2000" dirty="0" err="1" smtClean="0">
                <a:solidFill>
                  <a:srgbClr val="0000FF"/>
                </a:solidFill>
              </a:rPr>
              <a:t>IDN!</a:t>
            </a:r>
            <a:r>
              <a:rPr lang="de-DE" sz="2000" i="1" dirty="0" err="1" smtClean="0"/>
              <a:t>Hamburgische</a:t>
            </a:r>
            <a:r>
              <a:rPr lang="de-DE" sz="2000" i="1" dirty="0" smtClean="0"/>
              <a:t> Investitions- und Förderbank</a:t>
            </a:r>
            <a:r>
              <a:rPr lang="de-DE" sz="2000" dirty="0" smtClean="0">
                <a:solidFill>
                  <a:srgbClr val="FF0000"/>
                </a:solidFill>
              </a:rPr>
              <a:t>$B</a:t>
            </a:r>
            <a:r>
              <a:rPr lang="de-DE" sz="2000" dirty="0" smtClean="0"/>
              <a:t>Verfasser</a:t>
            </a:r>
            <a:r>
              <a:rPr lang="de-DE" sz="2000" dirty="0" smtClean="0">
                <a:solidFill>
                  <a:srgbClr val="FF0000"/>
                </a:solidFill>
              </a:rPr>
              <a:t>$4</a:t>
            </a:r>
            <a:r>
              <a:rPr lang="de-DE" sz="2000" dirty="0" smtClean="0"/>
              <a:t>aut</a:t>
            </a:r>
          </a:p>
          <a:p>
            <a:pPr marL="0" indent="0">
              <a:buNone/>
            </a:pPr>
            <a:r>
              <a:rPr lang="de-DE" sz="2000" dirty="0" smtClean="0"/>
              <a:t>4000 Jahresbericht … : Zahlen, Daten, Fakten / IFB Hamburg, Hamburgische Investitions- und Förderbank</a:t>
            </a:r>
          </a:p>
          <a:p>
            <a:pPr marL="0" indent="0">
              <a:buNone/>
            </a:pPr>
            <a:r>
              <a:rPr lang="de-DE" sz="2000" dirty="0" smtClean="0"/>
              <a:t>4025 2013- </a:t>
            </a:r>
          </a:p>
          <a:p>
            <a:pPr marL="0" indent="0">
              <a:buNone/>
            </a:pPr>
            <a:r>
              <a:rPr lang="de-DE" sz="2000" dirty="0" smtClean="0"/>
              <a:t>4030 Hamburg : </a:t>
            </a:r>
            <a:r>
              <a:rPr lang="de-DE" sz="2000" dirty="0" smtClean="0">
                <a:ea typeface="Verdana" pitchFamily="34" charset="0"/>
                <a:cs typeface="Verdana" pitchFamily="34" charset="0"/>
              </a:rPr>
              <a:t>Hamburgische </a:t>
            </a:r>
            <a:r>
              <a:rPr lang="de-DE" sz="2000" dirty="0">
                <a:ea typeface="Verdana" pitchFamily="34" charset="0"/>
                <a:cs typeface="Verdana" pitchFamily="34" charset="0"/>
              </a:rPr>
              <a:t>Investitions- und Förderbank</a:t>
            </a:r>
          </a:p>
          <a:p>
            <a:pPr marL="0" indent="0">
              <a:buNone/>
            </a:pPr>
            <a:r>
              <a:rPr lang="de-DE" sz="2000" dirty="0" smtClean="0"/>
              <a:t>4060 Bände</a:t>
            </a:r>
          </a:p>
          <a:p>
            <a:pPr marL="0" indent="0">
              <a:buNone/>
            </a:pPr>
            <a:endParaRPr lang="de-DE" sz="2000" dirty="0" smtClean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3.01: Zusammengesetzte Beschreibung | PICA DNB/ZDB |  Stand: 29.02.2016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8550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Wiederholung: FRBR-Ebenen und Primärbeziehungen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611560" y="1340768"/>
            <a:ext cx="2376264" cy="461665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Werk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11560" y="2540901"/>
            <a:ext cx="2376264" cy="461665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Expression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611560" y="3741034"/>
            <a:ext cx="2376264" cy="461665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Manifestation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611560" y="4941168"/>
            <a:ext cx="2376264" cy="46166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Exemplar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1907704" y="1844824"/>
            <a:ext cx="1156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realisiert </a:t>
            </a:r>
          </a:p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durch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907704" y="3077867"/>
            <a:ext cx="13402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verkörpert </a:t>
            </a:r>
          </a:p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1907704" y="4287745"/>
            <a:ext cx="14382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beispielhaft </a:t>
            </a:r>
          </a:p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14" name="Gerade Verbindung mit Pfeil 13"/>
          <p:cNvCxnSpPr>
            <a:stCxn id="6" idx="2"/>
            <a:endCxn id="7" idx="0"/>
          </p:cNvCxnSpPr>
          <p:nvPr/>
        </p:nvCxnSpPr>
        <p:spPr>
          <a:xfrm>
            <a:off x="1799692" y="1802433"/>
            <a:ext cx="0" cy="73846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>
            <a:stCxn id="7" idx="2"/>
            <a:endCxn id="8" idx="0"/>
          </p:cNvCxnSpPr>
          <p:nvPr/>
        </p:nvCxnSpPr>
        <p:spPr>
          <a:xfrm>
            <a:off x="1799692" y="3002566"/>
            <a:ext cx="0" cy="73846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stCxn id="8" idx="2"/>
            <a:endCxn id="9" idx="0"/>
          </p:cNvCxnSpPr>
          <p:nvPr/>
        </p:nvCxnSpPr>
        <p:spPr>
          <a:xfrm>
            <a:off x="1799692" y="4202699"/>
            <a:ext cx="0" cy="73846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19"/>
          <p:cNvSpPr txBox="1"/>
          <p:nvPr/>
        </p:nvSpPr>
        <p:spPr>
          <a:xfrm>
            <a:off x="3923928" y="1268760"/>
            <a:ext cx="496855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Werk </a:t>
            </a:r>
            <a: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= 4000 oder 3210</a:t>
            </a:r>
          </a:p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Intellektuelle/künstlerische Schöpfung</a:t>
            </a:r>
          </a:p>
          <a:p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Expression </a:t>
            </a:r>
            <a: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= 1500 + 0501</a:t>
            </a:r>
            <a:endParaRPr lang="de-DE" sz="2000" dirty="0" smtClean="0">
              <a:solidFill>
                <a:srgbClr val="7030A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Intellektuelle/künstlerische Realisierung eines Werks</a:t>
            </a:r>
          </a:p>
          <a:p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Manifestation</a:t>
            </a: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Physische Verkörperung einer Expression</a:t>
            </a:r>
          </a:p>
          <a:p>
            <a:r>
              <a:rPr lang="de-DE" sz="2000" dirty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= 0500</a:t>
            </a:r>
            <a: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de-DE" sz="20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4030, 4025, 4212, 4213 …</a:t>
            </a:r>
            <a:endParaRPr lang="de-DE" sz="2400" dirty="0" smtClean="0">
              <a:solidFill>
                <a:srgbClr val="7030A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1600" dirty="0" smtClean="0">
              <a:solidFill>
                <a:srgbClr val="7030A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Exemplar</a:t>
            </a:r>
          </a:p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Einzelnes Stück einer Manifestation</a:t>
            </a:r>
          </a:p>
          <a:p>
            <a:r>
              <a:rPr lang="de-DE" sz="20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= </a:t>
            </a:r>
            <a:r>
              <a:rPr lang="de-DE" sz="2000" dirty="0" err="1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Exemplarsatz</a:t>
            </a:r>
            <a:endParaRPr lang="de-DE" sz="2000" dirty="0" smtClean="0">
              <a:solidFill>
                <a:srgbClr val="7030A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064896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3.01: Zusammengesetzte Beschreibung | PICA DNB/ZDB |  Stand: 29.02.2016 | CC BY-NC-SA</a:t>
            </a:r>
            <a:endParaRPr lang="de-DE" sz="800" dirty="0"/>
          </a:p>
        </p:txBody>
      </p:sp>
      <p:sp>
        <p:nvSpPr>
          <p:cNvPr id="19" name="Foliennummernplatzhalter 1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Zusammengesetzte Beschreibung</a:t>
            </a:r>
            <a:endParaRPr lang="de-DE" dirty="0"/>
          </a:p>
        </p:txBody>
      </p:sp>
      <p:sp>
        <p:nvSpPr>
          <p:cNvPr id="19" name="Foliennummernplatzhalter 1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20" name="Fußzeilenplatzhalter 19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064896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3.01: Zusammengesetzte Beschreibung | PICA DNB/ZDB |  Stand: 29.02.2016 | CC BY-NC-SA</a:t>
            </a:r>
            <a:endParaRPr lang="de-DE" sz="800" dirty="0"/>
          </a:p>
        </p:txBody>
      </p:sp>
      <p:sp>
        <p:nvSpPr>
          <p:cNvPr id="23" name="Textfeld 22"/>
          <p:cNvSpPr txBox="1"/>
          <p:nvPr/>
        </p:nvSpPr>
        <p:spPr>
          <a:xfrm>
            <a:off x="647564" y="2648178"/>
            <a:ext cx="2808312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Bibliographische Beschreibung:</a:t>
            </a:r>
          </a:p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Merkmale</a:t>
            </a:r>
          </a:p>
          <a:p>
            <a:pPr>
              <a:buFont typeface="Arial" pitchFamily="34" charset="0"/>
              <a:buChar char="•"/>
            </a:pPr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der Manifestation</a:t>
            </a:r>
          </a:p>
          <a:p>
            <a:pPr>
              <a:buFont typeface="Arial" pitchFamily="34" charset="0"/>
              <a:buChar char="•"/>
            </a:pPr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der Expression</a:t>
            </a:r>
          </a:p>
          <a:p>
            <a:pPr>
              <a:buFont typeface="Arial" pitchFamily="34" charset="0"/>
              <a:buChar char="•"/>
            </a:pPr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des Werks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6696236" y="1746987"/>
            <a:ext cx="972108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Person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6696236" y="2975373"/>
            <a:ext cx="1512168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Körperschaft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3563888" y="2492896"/>
            <a:ext cx="1332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Beziehung zum Werk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6696236" y="4193077"/>
            <a:ext cx="972108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Person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6696236" y="4965527"/>
            <a:ext cx="1512168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Körperschaft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3491880" y="3717032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Beziehung zur Expression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323528" y="1484784"/>
            <a:ext cx="8424936" cy="403244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1" name="Gewinkelte Verbindung 30"/>
          <p:cNvCxnSpPr/>
          <p:nvPr/>
        </p:nvCxnSpPr>
        <p:spPr>
          <a:xfrm flipV="1">
            <a:off x="3455876" y="1916264"/>
            <a:ext cx="3240360" cy="1246882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31"/>
          <p:cNvCxnSpPr>
            <a:endCxn id="25" idx="1"/>
          </p:cNvCxnSpPr>
          <p:nvPr/>
        </p:nvCxnSpPr>
        <p:spPr>
          <a:xfrm>
            <a:off x="5076056" y="3140968"/>
            <a:ext cx="1620180" cy="36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winkelte Verbindung 32"/>
          <p:cNvCxnSpPr>
            <a:endCxn id="27" idx="1"/>
          </p:cNvCxnSpPr>
          <p:nvPr/>
        </p:nvCxnSpPr>
        <p:spPr>
          <a:xfrm>
            <a:off x="3455876" y="3678111"/>
            <a:ext cx="3240360" cy="684243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winkelte Verbindung 33"/>
          <p:cNvCxnSpPr>
            <a:endCxn id="28" idx="1"/>
          </p:cNvCxnSpPr>
          <p:nvPr/>
        </p:nvCxnSpPr>
        <p:spPr>
          <a:xfrm>
            <a:off x="5076056" y="4293096"/>
            <a:ext cx="1620180" cy="841708"/>
          </a:xfrm>
          <a:prstGeom prst="bentConnector3">
            <a:avLst>
              <a:gd name="adj1" fmla="val 97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feld 34"/>
          <p:cNvSpPr txBox="1"/>
          <p:nvPr/>
        </p:nvSpPr>
        <p:spPr>
          <a:xfrm>
            <a:off x="6696236" y="2348880"/>
            <a:ext cx="972108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Familie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6696236" y="4581128"/>
            <a:ext cx="972108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Familie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37" name="Gerade Verbindung mit Pfeil 36"/>
          <p:cNvCxnSpPr>
            <a:endCxn id="36" idx="1"/>
          </p:cNvCxnSpPr>
          <p:nvPr/>
        </p:nvCxnSpPr>
        <p:spPr>
          <a:xfrm>
            <a:off x="5076056" y="4725144"/>
            <a:ext cx="16201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37"/>
          <p:cNvCxnSpPr/>
          <p:nvPr/>
        </p:nvCxnSpPr>
        <p:spPr>
          <a:xfrm>
            <a:off x="5076056" y="2492896"/>
            <a:ext cx="16201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feld 3"/>
          <p:cNvSpPr txBox="1"/>
          <p:nvPr/>
        </p:nvSpPr>
        <p:spPr>
          <a:xfrm>
            <a:off x="323528" y="5661248"/>
            <a:ext cx="84249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Hinweise: </a:t>
            </a:r>
          </a:p>
          <a:p>
            <a:r>
              <a:rPr lang="de-DE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Beziehungen zu Körperschaften etc. werden durch IDNs zu GND-Normdaten hergestellt</a:t>
            </a:r>
            <a:r>
              <a:rPr lang="de-DE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Beziehungen </a:t>
            </a:r>
            <a:r>
              <a:rPr lang="de-DE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zwischen Titeln </a:t>
            </a:r>
            <a:r>
              <a:rPr lang="de-DE" sz="1600" dirty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 Modul </a:t>
            </a:r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5B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083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Zusammengesetzte Beschreibung -1-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00600"/>
          </a:xfrm>
        </p:spPr>
        <p:txBody>
          <a:bodyPr/>
          <a:lstStyle/>
          <a:p>
            <a:pPr marL="0" indent="0">
              <a:buNone/>
            </a:pPr>
            <a:r>
              <a:rPr lang="de-DE" sz="1800" dirty="0" smtClean="0"/>
              <a:t>Die Primärbeziehung (Beziehungen zwischen Werk/Expression und Manifestation) wird durch die </a:t>
            </a:r>
            <a:r>
              <a:rPr lang="de-DE" sz="1800" u="sng" dirty="0" smtClean="0"/>
              <a:t>zusammengesetzte Beschreibung </a:t>
            </a:r>
            <a:r>
              <a:rPr lang="de-DE" sz="1800" dirty="0" smtClean="0"/>
              <a:t>hergestellt</a:t>
            </a:r>
            <a:r>
              <a:rPr lang="de-DE" sz="2000" dirty="0" smtClean="0"/>
              <a:t>.</a:t>
            </a:r>
          </a:p>
          <a:p>
            <a:pPr marL="0" indent="0">
              <a:buNone/>
            </a:pPr>
            <a:r>
              <a:rPr lang="de-DE" sz="2000" dirty="0" smtClean="0"/>
              <a:t>0500 </a:t>
            </a:r>
            <a:r>
              <a:rPr lang="de-DE" sz="2000" dirty="0" err="1" smtClean="0"/>
              <a:t>Abvz</a:t>
            </a:r>
            <a:endParaRPr lang="de-DE" sz="2000" dirty="0"/>
          </a:p>
          <a:p>
            <a:pPr marL="0" indent="0">
              <a:buNone/>
            </a:pPr>
            <a:r>
              <a:rPr lang="de-DE" sz="2000" dirty="0" smtClean="0">
                <a:solidFill>
                  <a:srgbClr val="0070C0"/>
                </a:solidFill>
              </a:rPr>
              <a:t>0501 </a:t>
            </a:r>
            <a:r>
              <a:rPr lang="de-DE" sz="2000" dirty="0" err="1" smtClean="0">
                <a:solidFill>
                  <a:srgbClr val="0070C0"/>
                </a:solidFill>
              </a:rPr>
              <a:t>Text$btxt</a:t>
            </a:r>
            <a:r>
              <a:rPr lang="de-DE" sz="2000" dirty="0" smtClean="0">
                <a:solidFill>
                  <a:srgbClr val="0070C0"/>
                </a:solidFill>
              </a:rPr>
              <a:t/>
            </a:r>
            <a:br>
              <a:rPr lang="de-DE" sz="2000" dirty="0" smtClean="0">
                <a:solidFill>
                  <a:srgbClr val="0070C0"/>
                </a:solidFill>
              </a:rPr>
            </a:br>
            <a:r>
              <a:rPr lang="de-DE" sz="2000" dirty="0" smtClean="0"/>
              <a:t>0502 ohne Hilfsmittel zu </a:t>
            </a:r>
            <a:r>
              <a:rPr lang="de-DE" sz="2000" dirty="0" err="1" smtClean="0"/>
              <a:t>benutzen$bn</a:t>
            </a: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/>
              <a:t>0503 </a:t>
            </a:r>
            <a:r>
              <a:rPr lang="de-DE" sz="2000" dirty="0" err="1" smtClean="0"/>
              <a:t>Band$bnc</a:t>
            </a:r>
            <a:endParaRPr lang="de-DE" sz="2000" dirty="0" smtClean="0"/>
          </a:p>
          <a:p>
            <a:pPr marL="0" indent="0">
              <a:buNone/>
            </a:pPr>
            <a:r>
              <a:rPr lang="de-DE" sz="2000" dirty="0" smtClean="0"/>
              <a:t>1100 1955</a:t>
            </a:r>
          </a:p>
          <a:p>
            <a:pPr marL="0" indent="0">
              <a:buNone/>
            </a:pPr>
            <a:r>
              <a:rPr lang="de-DE" sz="2000" dirty="0" smtClean="0">
                <a:solidFill>
                  <a:srgbClr val="0070C0"/>
                </a:solidFill>
              </a:rPr>
              <a:t>1500 /1ger</a:t>
            </a: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/>
              <a:t>40</a:t>
            </a:r>
            <a:r>
              <a:rPr lang="de-DE" sz="2000" dirty="0" smtClean="0">
                <a:solidFill>
                  <a:srgbClr val="C00000"/>
                </a:solidFill>
              </a:rPr>
              <a:t>00</a:t>
            </a:r>
            <a:r>
              <a:rPr lang="de-DE" sz="2000" dirty="0" smtClean="0"/>
              <a:t> Landwirtschaftliche Rundschau </a:t>
            </a:r>
            <a:endParaRPr lang="de-DE" sz="2000" dirty="0"/>
          </a:p>
          <a:p>
            <a:pPr marL="0" indent="0">
              <a:buNone/>
            </a:pPr>
            <a:r>
              <a:rPr lang="de-DE" sz="2000" dirty="0" smtClean="0"/>
              <a:t>4025 1955-</a:t>
            </a:r>
            <a:endParaRPr lang="de-DE" sz="2000" dirty="0"/>
          </a:p>
          <a:p>
            <a:pPr marL="0" indent="0">
              <a:buNone/>
            </a:pPr>
            <a:r>
              <a:rPr lang="de-DE" sz="2000" dirty="0"/>
              <a:t>4030 </a:t>
            </a:r>
            <a:r>
              <a:rPr lang="de-DE" sz="2000" dirty="0" smtClean="0"/>
              <a:t>München : Müller Verlag</a:t>
            </a:r>
            <a:endParaRPr lang="de-DE" sz="2000" dirty="0"/>
          </a:p>
          <a:p>
            <a:pPr marL="0" indent="0">
              <a:buNone/>
            </a:pPr>
            <a:r>
              <a:rPr lang="de-DE" sz="2000" dirty="0" smtClean="0">
                <a:solidFill>
                  <a:srgbClr val="C00000"/>
                </a:solidFill>
              </a:rPr>
              <a:t>4244 </a:t>
            </a:r>
            <a:r>
              <a:rPr lang="de-DE" sz="2000" dirty="0" err="1" smtClean="0">
                <a:solidFill>
                  <a:srgbClr val="C00000"/>
                </a:solidFill>
              </a:rPr>
              <a:t>f#Fortsetzung</a:t>
            </a:r>
            <a:r>
              <a:rPr lang="de-DE" sz="2000" dirty="0" smtClean="0">
                <a:solidFill>
                  <a:srgbClr val="C00000"/>
                </a:solidFill>
              </a:rPr>
              <a:t> </a:t>
            </a:r>
            <a:r>
              <a:rPr lang="de-DE" sz="2000" dirty="0" err="1" smtClean="0">
                <a:solidFill>
                  <a:srgbClr val="C00000"/>
                </a:solidFill>
              </a:rPr>
              <a:t>von!IDN!</a:t>
            </a:r>
            <a:r>
              <a:rPr lang="de-DE" sz="2000" i="1" dirty="0" err="1" smtClean="0">
                <a:solidFill>
                  <a:srgbClr val="C00000"/>
                </a:solidFill>
              </a:rPr>
              <a:t>Landwirtschaftliche</a:t>
            </a:r>
            <a:r>
              <a:rPr lang="de-DE" sz="2000" i="1" dirty="0" smtClean="0">
                <a:solidFill>
                  <a:srgbClr val="C00000"/>
                </a:solidFill>
              </a:rPr>
              <a:t> Wochenschau </a:t>
            </a:r>
            <a:endParaRPr lang="de-DE" sz="2000" i="1" dirty="0">
              <a:solidFill>
                <a:srgbClr val="C0000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de-DE" sz="1800" dirty="0" smtClean="0"/>
          </a:p>
          <a:p>
            <a:pPr marL="0" indent="0">
              <a:buNone/>
            </a:pPr>
            <a:r>
              <a:rPr lang="de-DE" sz="1800" dirty="0" smtClean="0">
                <a:solidFill>
                  <a:srgbClr val="C00000"/>
                </a:solidFill>
              </a:rPr>
              <a:t>rot=Werkebene</a:t>
            </a:r>
            <a:r>
              <a:rPr lang="de-DE" sz="1800" dirty="0" smtClean="0"/>
              <a:t>; </a:t>
            </a:r>
            <a:r>
              <a:rPr lang="de-DE" sz="1800" dirty="0" smtClean="0">
                <a:solidFill>
                  <a:srgbClr val="0070C0"/>
                </a:solidFill>
              </a:rPr>
              <a:t>blau=Expressionsebene</a:t>
            </a:r>
            <a:r>
              <a:rPr lang="de-DE" sz="1800" dirty="0" smtClean="0"/>
              <a:t>; schwarz=Manifestationsebene</a:t>
            </a:r>
          </a:p>
          <a:p>
            <a:pPr marL="0" indent="0">
              <a:buNone/>
            </a:pPr>
            <a:r>
              <a:rPr lang="de-DE" sz="1800" dirty="0" smtClean="0"/>
              <a:t>Die </a:t>
            </a:r>
            <a:r>
              <a:rPr lang="de-DE" sz="1800" dirty="0"/>
              <a:t>Beschreibung für die Manifestation enthält Elemente der </a:t>
            </a:r>
            <a:r>
              <a:rPr lang="de-DE" sz="1800" dirty="0">
                <a:solidFill>
                  <a:srgbClr val="C00000"/>
                </a:solidFill>
              </a:rPr>
              <a:t>Werk</a:t>
            </a:r>
            <a:r>
              <a:rPr lang="de-DE" sz="1800" dirty="0"/>
              <a:t>- und </a:t>
            </a:r>
            <a:r>
              <a:rPr lang="de-DE" sz="1800" dirty="0">
                <a:solidFill>
                  <a:srgbClr val="0070C0"/>
                </a:solidFill>
              </a:rPr>
              <a:t>Expressionsebene</a:t>
            </a:r>
            <a:r>
              <a:rPr lang="de-DE" sz="1800" dirty="0"/>
              <a:t> </a:t>
            </a:r>
            <a:r>
              <a:rPr lang="de-DE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!! 4000 entspricht dem Werktitel = schwarz/rot</a:t>
            </a:r>
            <a:endParaRPr lang="de-DE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de-DE" sz="1800" dirty="0"/>
          </a:p>
          <a:p>
            <a:endParaRPr lang="de-DE" dirty="0" smtClean="0"/>
          </a:p>
          <a:p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136904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3.01: Zusammengesetzte Beschreibung | PICA DNB/ZDB |  Stand: 29.02.2016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dirty="0" smtClean="0"/>
              <a:t>Beispiele für eine erste RDA-Aufnahme</a:t>
            </a: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3.01: Zusammengesetzte Beschreibung | PICA DNB/ZDB |  Stand: 29.02.2016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652934"/>
          </a:xfrm>
        </p:spPr>
        <p:txBody>
          <a:bodyPr/>
          <a:lstStyle/>
          <a:p>
            <a:r>
              <a:rPr lang="de-DE" dirty="0" smtClean="0"/>
              <a:t>Beispiel fortlaufende Ressource: 3.08 Jahresbericht / IFB Hamburg</a:t>
            </a:r>
            <a:endParaRPr lang="de-DE" sz="2400" b="1" i="1" dirty="0">
              <a:solidFill>
                <a:srgbClr val="FF0000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21684"/>
            <a:ext cx="3149131" cy="437946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0" t="64823" r="33789" b="3688"/>
          <a:stretch/>
        </p:blipFill>
        <p:spPr>
          <a:xfrm>
            <a:off x="4860031" y="3556902"/>
            <a:ext cx="3066379" cy="224424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3" name="Textfeld 12"/>
          <p:cNvSpPr txBox="1"/>
          <p:nvPr/>
        </p:nvSpPr>
        <p:spPr>
          <a:xfrm>
            <a:off x="4860032" y="2780928"/>
            <a:ext cx="2687402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Rückseite der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3.01: Zusammengesetzte Beschreibung | PICA DNB/ZDB |  Stand: 29.02.2016 | CC BY-NC-SA</a:t>
            </a:r>
            <a:endParaRPr lang="de-DE" sz="800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5213285" y="5411357"/>
            <a:ext cx="108012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 pitchFamily="34" charset="0"/>
                <a:ea typeface="Verdana" pitchFamily="34" charset="0"/>
                <a:cs typeface="Verdana" pitchFamily="34" charset="0"/>
              </a:rPr>
              <a:t>ISSN 1234-5678</a:t>
            </a:r>
            <a:endParaRPr lang="de-DE" sz="600" dirty="0">
              <a:solidFill>
                <a:schemeClr val="tx1">
                  <a:lumMod val="50000"/>
                  <a:lumOff val="50000"/>
                </a:schemeClr>
              </a:solidFill>
              <a:latin typeface="Trebuchet MS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Beschreibung der Manifestation: Informationsquellen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pPr>
              <a:buNone/>
            </a:pPr>
            <a:r>
              <a:rPr lang="de-DE" dirty="0" smtClean="0"/>
              <a:t>Im Fall unserer fortlaufenden Ressource gilt nach RDA 2.2.2.2: </a:t>
            </a:r>
          </a:p>
          <a:p>
            <a:pPr marL="857250" lvl="1" indent="-457200">
              <a:buFont typeface="+mj-lt"/>
              <a:buAutoNum type="arabicPeriod"/>
            </a:pPr>
            <a:endParaRPr lang="de-DE" sz="2400" dirty="0" smtClean="0"/>
          </a:p>
          <a:p>
            <a:pPr marL="857250" lvl="1" indent="-457200">
              <a:buFont typeface="+mj-lt"/>
              <a:buAutoNum type="arabicPeriod"/>
            </a:pPr>
            <a:r>
              <a:rPr lang="de-DE" sz="2400" dirty="0" smtClean="0"/>
              <a:t>Bevorzugte Informationsquelle ist die Titelseite</a:t>
            </a:r>
          </a:p>
          <a:p>
            <a:pPr marL="857250" lvl="1" indent="-457200">
              <a:buFont typeface="+mj-lt"/>
              <a:buAutoNum type="arabicPeriod"/>
            </a:pPr>
            <a:endParaRPr lang="de-DE" sz="2400" dirty="0" smtClean="0"/>
          </a:p>
          <a:p>
            <a:pPr marL="857250" lvl="1" indent="-457200">
              <a:buFont typeface="+mj-lt"/>
              <a:buAutoNum type="arabicPeriod"/>
            </a:pPr>
            <a:r>
              <a:rPr lang="de-DE" sz="2400" dirty="0" smtClean="0"/>
              <a:t>Existiert keine Titelseite, dann wird in dieser Reihenfolge konsultiert:</a:t>
            </a:r>
          </a:p>
          <a:p>
            <a:pPr marL="1314450" lvl="2" indent="-514350">
              <a:buFont typeface="+mj-lt"/>
              <a:buAutoNum type="romanLcPeriod"/>
            </a:pPr>
            <a:r>
              <a:rPr lang="de-DE" sz="2000" dirty="0" smtClean="0"/>
              <a:t>Buchdeckel oder ein Schutzumschlag</a:t>
            </a:r>
          </a:p>
          <a:p>
            <a:pPr marL="1314450" lvl="2" indent="-514350">
              <a:buFont typeface="+mj-lt"/>
              <a:buAutoNum type="romanLcPeriod"/>
            </a:pPr>
            <a:r>
              <a:rPr lang="de-DE" sz="2000" dirty="0" smtClean="0"/>
              <a:t>eine Beschriftung</a:t>
            </a:r>
          </a:p>
          <a:p>
            <a:pPr marL="1314450" lvl="2" indent="-514350">
              <a:buFont typeface="+mj-lt"/>
              <a:buAutoNum type="romanLcPeriod"/>
            </a:pPr>
            <a:r>
              <a:rPr lang="de-DE" sz="2000" dirty="0" smtClean="0"/>
              <a:t>ein Impressum</a:t>
            </a:r>
          </a:p>
          <a:p>
            <a:pPr marL="1314450" lvl="2" indent="-514350">
              <a:buFont typeface="+mj-lt"/>
              <a:buAutoNum type="romanLcPeriod"/>
            </a:pPr>
            <a:r>
              <a:rPr lang="de-DE" sz="2000" dirty="0" smtClean="0"/>
              <a:t>ein </a:t>
            </a:r>
            <a:r>
              <a:rPr lang="de-DE" sz="2000" dirty="0" err="1" smtClean="0"/>
              <a:t>Kolophon</a:t>
            </a:r>
            <a:endParaRPr lang="de-DE" sz="2000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3.01: Zusammengesetzte Beschreibung | PICA DNB/ZDB |  Stand: 29.02.2016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652934"/>
          </a:xfrm>
        </p:spPr>
        <p:txBody>
          <a:bodyPr/>
          <a:lstStyle/>
          <a:p>
            <a:r>
              <a:rPr lang="de-DE" dirty="0" smtClean="0"/>
              <a:t>Beschreibung der Manifestation: fortlaufende Ressource</a:t>
            </a:r>
            <a:endParaRPr lang="de-DE" sz="2400" b="1" i="1" dirty="0">
              <a:solidFill>
                <a:srgbClr val="FF0000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21684"/>
            <a:ext cx="3149131" cy="437946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0" t="64823" r="33789" b="3688"/>
          <a:stretch/>
        </p:blipFill>
        <p:spPr>
          <a:xfrm>
            <a:off x="4860031" y="3556902"/>
            <a:ext cx="3066379" cy="224424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3" name="Textfeld 12"/>
          <p:cNvSpPr txBox="1"/>
          <p:nvPr/>
        </p:nvSpPr>
        <p:spPr>
          <a:xfrm>
            <a:off x="4860032" y="2780928"/>
            <a:ext cx="2687402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Rückseite der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064896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3.01: Zusammengesetzte Beschreibung | PICA DNB/ZDB |  Stand: 29.02.2016 | CC BY-NC-SA</a:t>
            </a:r>
            <a:endParaRPr lang="de-DE" sz="800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755576" y="3789040"/>
            <a:ext cx="2376264" cy="36004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971600" y="4456776"/>
            <a:ext cx="1152128" cy="216024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2555776" y="5445224"/>
            <a:ext cx="1152128" cy="2880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/>
        </p:nvSpPr>
        <p:spPr>
          <a:xfrm>
            <a:off x="5229904" y="5560365"/>
            <a:ext cx="432048" cy="134184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/>
          <p:cNvSpPr/>
          <p:nvPr/>
        </p:nvSpPr>
        <p:spPr>
          <a:xfrm>
            <a:off x="6218352" y="4404432"/>
            <a:ext cx="432048" cy="166864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feld 18"/>
          <p:cNvSpPr txBox="1"/>
          <p:nvPr/>
        </p:nvSpPr>
        <p:spPr>
          <a:xfrm>
            <a:off x="5213285" y="5411357"/>
            <a:ext cx="108012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 pitchFamily="34" charset="0"/>
                <a:ea typeface="Verdana" pitchFamily="34" charset="0"/>
                <a:cs typeface="Verdana" pitchFamily="34" charset="0"/>
              </a:rPr>
              <a:t>ISSN 1234-5678</a:t>
            </a:r>
            <a:endParaRPr lang="de-DE" sz="600" dirty="0">
              <a:solidFill>
                <a:schemeClr val="tx1">
                  <a:lumMod val="50000"/>
                  <a:lumOff val="50000"/>
                </a:schemeClr>
              </a:solidFill>
              <a:latin typeface="Trebuchet MS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5220072" y="5445224"/>
            <a:ext cx="648072" cy="134184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600" dirty="0">
            <a:latin typeface="Verdana" pitchFamily="34" charset="0"/>
            <a:ea typeface="Verdana" pitchFamily="34" charset="0"/>
            <a:cs typeface="Verdana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1433</Words>
  <Application>Microsoft Office PowerPoint</Application>
  <PresentationFormat>Bildschirmpräsentation (4:3)</PresentationFormat>
  <Paragraphs>376</Paragraphs>
  <Slides>25</Slides>
  <Notes>5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26" baseType="lpstr">
      <vt:lpstr>Larissa</vt:lpstr>
      <vt:lpstr>Schulungsunterlagen der AG RDA</vt:lpstr>
      <vt:lpstr>Zusammengesetzte Beschreibung</vt:lpstr>
      <vt:lpstr>Wiederholung: FRBR-Ebenen und Primärbeziehungen</vt:lpstr>
      <vt:lpstr>Zusammengesetzte Beschreibung</vt:lpstr>
      <vt:lpstr>Zusammengesetzte Beschreibung -1-</vt:lpstr>
      <vt:lpstr>Beispiele für eine erste RDA-Aufnahme</vt:lpstr>
      <vt:lpstr>Beispiel fortlaufende Ressource: 3.08 Jahresbericht / IFB Hamburg</vt:lpstr>
      <vt:lpstr>Beschreibung der Manifestation: Informationsquellen</vt:lpstr>
      <vt:lpstr>Beschreibung der Manifestation: fortlaufende Ressource</vt:lpstr>
      <vt:lpstr>Beschreibung der Manifestation: fortlaufende Ressource</vt:lpstr>
      <vt:lpstr>PowerPoint-Präsentation</vt:lpstr>
      <vt:lpstr>Beschreibung der Manifestation: fortlaufende Ressource</vt:lpstr>
      <vt:lpstr>Beschreibung der Manifestation: fortlaufende Ressourcen</vt:lpstr>
      <vt:lpstr>PowerPoint-Präsentation</vt:lpstr>
      <vt:lpstr>Beschreibung der Manifestation: fortlaufende Ressource</vt:lpstr>
      <vt:lpstr>Beschreibung der Manifestation: fortlaufende Ressource</vt:lpstr>
      <vt:lpstr>PowerPoint-Präsentation</vt:lpstr>
      <vt:lpstr>Beschreibung der Manifestation: fortlaufende Ressource</vt:lpstr>
      <vt:lpstr>PowerPoint-Präsentation</vt:lpstr>
      <vt:lpstr>Beschreibung des Werks und der Expression: fortlaufende Ressource</vt:lpstr>
      <vt:lpstr>Beschreibung des Werks und der Expression: fortlaufende Ressourcen</vt:lpstr>
      <vt:lpstr>PowerPoint-Präsentation</vt:lpstr>
      <vt:lpstr>Beschreibung der Beziehungen: fortlaufende Ressource</vt:lpstr>
      <vt:lpstr>Beschreibung der Beziehungen: fortlaufende Ressource</vt:lpstr>
      <vt:lpstr>PowerPoint-Präsentation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Ingeborg Töpler</dc:creator>
  <cp:lastModifiedBy>Goerlich</cp:lastModifiedBy>
  <cp:revision>457</cp:revision>
  <cp:lastPrinted>2015-08-11T06:46:53Z</cp:lastPrinted>
  <dcterms:created xsi:type="dcterms:W3CDTF">2014-02-18T07:01:40Z</dcterms:created>
  <dcterms:modified xsi:type="dcterms:W3CDTF">2016-03-15T11:00:33Z</dcterms:modified>
</cp:coreProperties>
</file>