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316" r:id="rId4"/>
    <p:sldId id="287" r:id="rId5"/>
    <p:sldId id="336" r:id="rId6"/>
    <p:sldId id="319" r:id="rId7"/>
    <p:sldId id="313" r:id="rId8"/>
    <p:sldId id="314" r:id="rId9"/>
    <p:sldId id="315" r:id="rId10"/>
    <p:sldId id="340" r:id="rId11"/>
    <p:sldId id="317" r:id="rId12"/>
    <p:sldId id="318" r:id="rId13"/>
    <p:sldId id="338" r:id="rId14"/>
    <p:sldId id="320" r:id="rId15"/>
    <p:sldId id="321" r:id="rId16"/>
    <p:sldId id="322" r:id="rId17"/>
    <p:sldId id="323" r:id="rId18"/>
    <p:sldId id="324" r:id="rId19"/>
    <p:sldId id="325" r:id="rId20"/>
    <p:sldId id="339" r:id="rId21"/>
    <p:sldId id="326" r:id="rId22"/>
    <p:sldId id="341" r:id="rId23"/>
    <p:sldId id="327" r:id="rId24"/>
    <p:sldId id="328" r:id="rId25"/>
    <p:sldId id="329" r:id="rId26"/>
    <p:sldId id="330" r:id="rId27"/>
    <p:sldId id="331" r:id="rId28"/>
    <p:sldId id="332" r:id="rId29"/>
    <p:sldId id="333" r:id="rId30"/>
    <p:sldId id="334" r:id="rId31"/>
    <p:sldId id="335" r:id="rId32"/>
    <p:sldId id="337"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2500" autoAdjust="0"/>
  </p:normalViewPr>
  <p:slideViewPr>
    <p:cSldViewPr>
      <p:cViewPr varScale="1">
        <p:scale>
          <a:sx n="92" d="100"/>
          <a:sy n="92" d="100"/>
        </p:scale>
        <p:origin x="-1638"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15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735272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Ligaturen Æ und æ sowie Œ und œ und ß werden übertragen, soweit es vom Zeichensatz möglich ist.  Das &amp;-Zeichen (ursprünglich eine Ligatur aus „e“ und „t“) wird ebenfalls unverändert übertragen.</a:t>
            </a:r>
          </a:p>
          <a:p>
            <a:r>
              <a:rPr lang="de-DE" sz="1200" kern="1200" dirty="0" smtClean="0">
                <a:solidFill>
                  <a:schemeClr val="tx1"/>
                </a:solidFill>
                <a:latin typeface="+mn-lt"/>
                <a:ea typeface="+mn-ea"/>
                <a:cs typeface="+mn-cs"/>
              </a:rPr>
              <a:t>Alle anderen Ligaturen werden i.d.R. aufgelöst, d. h. die einzelnen Buchstaben einer Ligatur werden getrennt voneinander erfasst.</a:t>
            </a:r>
          </a:p>
          <a:p>
            <a:endParaRPr lang="de-DE" sz="1200" kern="1200" dirty="0" smtClean="0">
              <a:solidFill>
                <a:schemeClr val="tx1"/>
              </a:solidFill>
              <a:latin typeface="+mn-lt"/>
              <a:ea typeface="+mn-ea"/>
              <a:cs typeface="+mn-cs"/>
            </a:endParaRPr>
          </a:p>
          <a:p>
            <a:r>
              <a:rPr lang="de-DE" sz="1200" kern="1200" smtClean="0">
                <a:solidFill>
                  <a:schemeClr val="tx1"/>
                </a:solidFill>
                <a:latin typeface="+mn-lt"/>
                <a:ea typeface="+mn-ea"/>
                <a:cs typeface="+mn-cs"/>
              </a:rPr>
              <a:t> </a:t>
            </a:r>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Abbreviaturen werden aufgelöst, dabei werden ergänzte Bestandteile in eckige Klammern gesetzt. Enthält die Abbreviatur ein Kürzungszeichen, wird der Grundbuchstabe außerhalb der eckigen Klammer erfasst.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728835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Großschreibung (RDA 1.7.2 D-A-CH, RDA Anhang A)</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Generell gilt für das Erfassen und Übertragen:</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Elemente in RDA Anhang A.2-A.9 nichts anderes vorgeschrieben, wird die Groß- und Kleinschreibung immer nach den Richtlinien der vorliegenden Sprache verwendet. Dabei geht man von der Schreibweise in einem Fließtext aus und nicht in einer Überschrift. Für die deutsche Sprache richtet man sich dabei generell nach der neuesten Auflage des "Duden, Die deutsche Rechtschreibung".</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a:t>
            </a:r>
            <a:r>
              <a:rPr lang="de-CH" b="1" kern="1200" baseline="0" dirty="0" smtClean="0">
                <a:solidFill>
                  <a:schemeClr val="tx1"/>
                </a:solidFill>
                <a:effectLst/>
                <a:latin typeface="+mn-lt"/>
                <a:ea typeface="+mn-ea"/>
                <a:cs typeface="+mn-cs"/>
              </a:rPr>
              <a:t> Folie</a:t>
            </a:r>
          </a:p>
          <a:p>
            <a:endParaRPr lang="de-CH" b="1" kern="1200" baseline="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In Anhang A gelten für andere Sprachen – außer Deutsch und Englisch - zunächst die Richtlinien für die Großschreibung der jeweiligen Sprache in RDA A.33-A.55 zu berücksichtigen. Ist in diesen Kapiteln keine Regelung zur Großschreibung eines Wortes getroffen, wird die Richtlinie zur Großschreibung im Englischen unter RDA A.10-A.30</a:t>
            </a:r>
            <a:r>
              <a:rPr lang="de-CH" kern="1200" baseline="0" dirty="0" smtClean="0">
                <a:solidFill>
                  <a:schemeClr val="tx1"/>
                </a:solidFill>
                <a:latin typeface="+mn-lt"/>
                <a:ea typeface="+mn-ea"/>
                <a:cs typeface="+mn-cs"/>
              </a:rPr>
              <a:t> </a:t>
            </a:r>
            <a:r>
              <a:rPr lang="de-CH" kern="1200" dirty="0" smtClean="0">
                <a:solidFill>
                  <a:schemeClr val="tx1"/>
                </a:solidFill>
                <a:latin typeface="+mn-lt"/>
                <a:ea typeface="+mn-ea"/>
                <a:cs typeface="+mn-cs"/>
              </a:rPr>
              <a:t>angewendet</a:t>
            </a:r>
            <a:endParaRPr lang="de-CH"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r>
              <a:rPr lang="de-DE" sz="1200" kern="1200" smtClean="0">
                <a:solidFill>
                  <a:schemeClr val="tx1"/>
                </a:solidFill>
                <a:effectLst/>
                <a:latin typeface="+mn-lt"/>
                <a:ea typeface="+mn-ea"/>
                <a:cs typeface="+mn-cs"/>
              </a:rPr>
              <a:t>Wenn aber die Festlegung der Großschreibung nach Anhang A zu aufwändig oder nicht möglich ist, darf die Schreibweise der Informationsquelle übernommen werden (RDA 1.7.2 D-A-CH).</a:t>
            </a:r>
            <a:endParaRPr lang="de-CH" sz="1000"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Es gibt Elemente, bei denen das erste Wort immer mit einem Gro</a:t>
            </a:r>
            <a:r>
              <a:rPr lang="de-DE" dirty="0" smtClean="0"/>
              <a:t>ß</a:t>
            </a:r>
            <a:r>
              <a:rPr lang="de-CH" kern="1200" dirty="0" err="1" smtClean="0">
                <a:solidFill>
                  <a:schemeClr val="tx1"/>
                </a:solidFill>
                <a:effectLst/>
                <a:latin typeface="+mn-lt"/>
                <a:ea typeface="+mn-ea"/>
                <a:cs typeface="+mn-cs"/>
              </a:rPr>
              <a:t>buchstaben</a:t>
            </a:r>
            <a:r>
              <a:rPr lang="de-CH" kern="1200" dirty="0" smtClean="0">
                <a:solidFill>
                  <a:schemeClr val="tx1"/>
                </a:solidFill>
                <a:effectLst/>
                <a:latin typeface="+mn-lt"/>
                <a:ea typeface="+mn-ea"/>
                <a:cs typeface="+mn-cs"/>
              </a:rPr>
              <a:t> beginnt: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latin typeface="+mn-lt"/>
                <a:ea typeface="+mn-ea"/>
                <a:cs typeface="+mn-cs"/>
              </a:rPr>
              <a:t>Haupttitel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Paralleltitel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Alternativtitel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Ausgabebezeichnung</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Zählung fortlaufender Ressourcen</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jede Anmerkung</a:t>
            </a:r>
            <a:endParaRPr lang="de-DE" kern="1200" dirty="0" smtClean="0">
              <a:solidFill>
                <a:schemeClr val="tx1"/>
              </a:solidFill>
              <a:latin typeface="+mn-lt"/>
              <a:ea typeface="+mn-ea"/>
              <a:cs typeface="+mn-cs"/>
            </a:endParaRPr>
          </a:p>
          <a:p>
            <a:pPr lvl="0"/>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DE" dirty="0" smtClean="0"/>
              <a:t>Für alle anderen Elemente (z. B. de</a:t>
            </a:r>
            <a:r>
              <a:rPr lang="de-DE" b="0" dirty="0" smtClean="0"/>
              <a:t>n</a:t>
            </a:r>
            <a:r>
              <a:rPr lang="de-DE" dirty="0" smtClean="0"/>
              <a:t> Titelzusatz) gilt auch am Anfang eines Elements die normale Groß-/Kleinschreibung.</a:t>
            </a:r>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839140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Ungewöhnliche Groß-/Kleinschreibung wird übertragen, wie sie in der Informationsquelle erscheint, ein Name wird in seiner allgemein bekannten Form erfasst. </a:t>
            </a:r>
            <a:endParaRPr lang="de-DE" sz="1200" kern="1200" dirty="0" smtClean="0">
              <a:solidFill>
                <a:schemeClr val="tx1"/>
              </a:solidFill>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Zeichensetzung (RDA 1.7.3 D-A-CH, RDA D.1.2)</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Die Zeichensetzung wird in der Regel übertragen, wie sie in der Quelle erscheint.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Anführungszeichen und Klammern umschließen den Textteil ohne Leerzeichen.</a:t>
            </a:r>
          </a:p>
          <a:p>
            <a:pPr lvl="0"/>
            <a:r>
              <a:rPr lang="de-CH" kern="1200" dirty="0" smtClean="0">
                <a:solidFill>
                  <a:schemeClr val="tx1"/>
                </a:solidFill>
                <a:effectLst/>
                <a:latin typeface="+mn-lt"/>
                <a:ea typeface="+mn-ea"/>
                <a:cs typeface="+mn-cs"/>
              </a:rPr>
              <a:t>Typographische Ausprägungen (z.B. Anführungszeichen als » «) werden nicht nachgebildet.</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Eckige Klammern werden durch runde Klammern ersetzt.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3193494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CH" kern="1200" dirty="0" smtClean="0">
                <a:solidFill>
                  <a:schemeClr val="tx1"/>
                </a:solidFill>
                <a:effectLst/>
                <a:latin typeface="+mn-lt"/>
                <a:ea typeface="+mn-ea"/>
                <a:cs typeface="+mn-cs"/>
              </a:rPr>
              <a:t>Einem Satzzeichen folgt in der Regel ein Leerzeichen.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Es gelten folgende Ausnahmen:</a:t>
            </a:r>
          </a:p>
          <a:p>
            <a:pPr>
              <a:buFont typeface="Arial" pitchFamily="34" charset="0"/>
              <a:buChar char="•"/>
            </a:pPr>
            <a:r>
              <a:rPr lang="de-CH" kern="1200" dirty="0" smtClean="0">
                <a:solidFill>
                  <a:schemeClr val="tx1"/>
                </a:solidFill>
                <a:effectLst/>
                <a:latin typeface="+mn-lt"/>
                <a:ea typeface="+mn-ea"/>
                <a:cs typeface="+mn-cs"/>
              </a:rPr>
              <a:t> Es wird kein Leerzeichen erfasst nach Abkürzungen, denen ein weiteres Satzzeichen, eine Klammer oder ein Anführungszeichen folgt.</a:t>
            </a:r>
          </a:p>
          <a:p>
            <a:pPr>
              <a:buFont typeface="Arial" pitchFamily="34" charset="0"/>
              <a:buChar char="•"/>
            </a:pPr>
            <a:r>
              <a:rPr lang="de-CH" kern="1200" dirty="0" smtClean="0">
                <a:solidFill>
                  <a:schemeClr val="tx1"/>
                </a:solidFill>
                <a:effectLst/>
                <a:latin typeface="+mn-lt"/>
                <a:ea typeface="+mn-ea"/>
                <a:cs typeface="+mn-cs"/>
              </a:rPr>
              <a:t> Es wird kein Leerzeichen erfasst, wenn mehrere Abkürzungen aus Einzelbuchstaben aufeinander folgen.</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Bei folgenden Satzzeichen wird weder vorher noch nachher ein Leerzeichen gesetzt:</a:t>
            </a:r>
          </a:p>
          <a:p>
            <a:pPr>
              <a:buFont typeface="Arial" pitchFamily="34" charset="0"/>
              <a:buChar char="•"/>
            </a:pPr>
            <a:r>
              <a:rPr lang="de-CH" kern="1200" dirty="0" smtClean="0">
                <a:solidFill>
                  <a:schemeClr val="tx1"/>
                </a:solidFill>
                <a:effectLst/>
                <a:latin typeface="+mn-lt"/>
                <a:ea typeface="+mn-ea"/>
                <a:cs typeface="+mn-cs"/>
              </a:rPr>
              <a:t>   Apostroph (nach geltender Rechtschreibung der jeweiligen Sprache)</a:t>
            </a:r>
          </a:p>
          <a:p>
            <a:pPr>
              <a:buFont typeface="Arial" pitchFamily="34" charset="0"/>
              <a:buChar char="•"/>
            </a:pPr>
            <a:r>
              <a:rPr lang="de-CH" kern="1200" dirty="0" smtClean="0">
                <a:solidFill>
                  <a:schemeClr val="tx1"/>
                </a:solidFill>
                <a:effectLst/>
                <a:latin typeface="+mn-lt"/>
                <a:ea typeface="+mn-ea"/>
                <a:cs typeface="+mn-cs"/>
              </a:rPr>
              <a:t>   Schrägstrich</a:t>
            </a:r>
          </a:p>
          <a:p>
            <a:pPr>
              <a:buFont typeface="Arial" pitchFamily="34" charset="0"/>
              <a:buChar char="•"/>
            </a:pPr>
            <a:r>
              <a:rPr lang="de-CH" kern="1200" dirty="0" smtClean="0">
                <a:solidFill>
                  <a:schemeClr val="tx1"/>
                </a:solidFill>
                <a:effectLst/>
                <a:latin typeface="+mn-lt"/>
                <a:ea typeface="+mn-ea"/>
                <a:cs typeface="+mn-cs"/>
              </a:rPr>
              <a:t>   Bindestrich</a:t>
            </a:r>
          </a:p>
          <a:p>
            <a:pPr>
              <a:buFont typeface="Arial" pitchFamily="34" charset="0"/>
              <a:buChar char="•"/>
            </a:pPr>
            <a:r>
              <a:rPr lang="de-CH" kern="1200" dirty="0" smtClean="0">
                <a:solidFill>
                  <a:schemeClr val="tx1"/>
                </a:solidFill>
                <a:effectLst/>
                <a:latin typeface="+mn-lt"/>
                <a:ea typeface="+mn-ea"/>
                <a:cs typeface="+mn-cs"/>
              </a:rPr>
              <a:t>   Strich für "bis«</a:t>
            </a:r>
          </a:p>
          <a:p>
            <a:r>
              <a:rPr lang="de-CH" kern="1200" dirty="0" smtClean="0">
                <a:solidFill>
                  <a:schemeClr val="tx1"/>
                </a:solidFill>
                <a:effectLst/>
                <a:latin typeface="+mn-lt"/>
                <a:ea typeface="+mn-ea"/>
                <a:cs typeface="+mn-cs"/>
              </a:rPr>
              <a:t>Bei folgenden Strichen wird aber ein Leerzeichen vorher und nachher gesetzt:</a:t>
            </a:r>
          </a:p>
          <a:p>
            <a:pPr>
              <a:buFont typeface="Arial" pitchFamily="34" charset="0"/>
              <a:buChar char="•"/>
            </a:pPr>
            <a:r>
              <a:rPr lang="de-CH" kern="1200" dirty="0" smtClean="0">
                <a:solidFill>
                  <a:schemeClr val="tx1"/>
                </a:solidFill>
                <a:effectLst/>
                <a:latin typeface="+mn-lt"/>
                <a:ea typeface="+mn-ea"/>
                <a:cs typeface="+mn-cs"/>
              </a:rPr>
              <a:t>  </a:t>
            </a:r>
            <a:r>
              <a:rPr lang="de-CH" dirty="0" smtClean="0"/>
              <a:t>Gedankenstrich</a:t>
            </a:r>
          </a:p>
          <a:p>
            <a:pPr>
              <a:buFont typeface="Arial" pitchFamily="34" charset="0"/>
              <a:buChar char="•"/>
            </a:pPr>
            <a:r>
              <a:rPr lang="de-CH" dirty="0" smtClean="0"/>
              <a:t>  Streckenstrich</a:t>
            </a:r>
          </a:p>
          <a:p>
            <a:pPr>
              <a:buFont typeface="Arial" pitchFamily="34" charset="0"/>
              <a:buChar char="•"/>
            </a:pPr>
            <a:r>
              <a:rPr lang="de-CH" dirty="0" smtClean="0"/>
              <a:t>  Strich für "gegen</a:t>
            </a:r>
          </a:p>
          <a:p>
            <a:r>
              <a:rPr lang="de-CH" kern="1200" dirty="0" smtClean="0">
                <a:solidFill>
                  <a:schemeClr val="tx1"/>
                </a:solidFill>
                <a:effectLst/>
                <a:latin typeface="+mn-lt"/>
                <a:ea typeface="+mn-ea"/>
                <a:cs typeface="+mn-cs"/>
              </a:rPr>
              <a:t>  </a:t>
            </a:r>
          </a:p>
          <a:p>
            <a:r>
              <a:rPr lang="de-CH" kern="1200" dirty="0" smtClean="0">
                <a:solidFill>
                  <a:schemeClr val="tx1"/>
                </a:solidFill>
                <a:effectLst/>
                <a:latin typeface="+mn-lt"/>
                <a:ea typeface="+mn-ea"/>
                <a:cs typeface="+mn-cs"/>
              </a:rPr>
              <a:t>Vor und nach Auslassungspunkten werden Leerzeichen gesetzt, ein weiteres Satzzeichen wird jedoch ohne Leerzeichen angefügt.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Für alle Arten von Strichen (ohne Schrägstrich) wird der auf der Tastatur vorhandene kurze Strich (Bindestrich) verwendet.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713472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Interpunktion darf weggelassen, ergänzt oder geändert werden, wenn die exakte Übernahme zu schlechter Lesbarkeit führt oder missverständlich wäre. So z.B. wenn jedes Wort des Titels in einer separaten Zeile steht und keine Zeichensetzung erfolgt ist, oder die Namen der Verantwortlichen jeweils auf einer separaten Zeile stehen und nicht durch Kommas abgetrennt sind.</a:t>
            </a:r>
          </a:p>
          <a:p>
            <a:endParaRPr lang="de-CH" b="1" kern="1200" dirty="0" smtClean="0">
              <a:solidFill>
                <a:schemeClr val="tx1"/>
              </a:solidFill>
              <a:effectLst/>
              <a:latin typeface="+mn-lt"/>
              <a:ea typeface="+mn-ea"/>
              <a:cs typeface="+mn-cs"/>
            </a:endParaRPr>
          </a:p>
          <a:p>
            <a:endParaRPr lang="de-CH" b="1" kern="120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Die Richtlinie für die Zeichensetzung zur Anzeige </a:t>
            </a:r>
            <a:r>
              <a:rPr lang="de-CH" kern="1200" dirty="0" err="1" smtClean="0">
                <a:solidFill>
                  <a:schemeClr val="tx1"/>
                </a:solidFill>
                <a:latin typeface="+mn-lt"/>
                <a:ea typeface="+mn-ea"/>
                <a:cs typeface="+mn-cs"/>
              </a:rPr>
              <a:t>gemä</a:t>
            </a:r>
            <a:r>
              <a:rPr lang="de-DE" dirty="0" smtClean="0"/>
              <a:t>ß</a:t>
            </a:r>
            <a:r>
              <a:rPr lang="de-CH" kern="1200" dirty="0" smtClean="0">
                <a:solidFill>
                  <a:schemeClr val="tx1"/>
                </a:solidFill>
                <a:latin typeface="+mn-lt"/>
                <a:ea typeface="+mn-ea"/>
                <a:cs typeface="+mn-cs"/>
              </a:rPr>
              <a:t> ISBD sind in RDA Anhang D.1.2 festgehalten</a:t>
            </a:r>
            <a:r>
              <a:rPr lang="de-CH" kern="1200" dirty="0" smtClean="0">
                <a:solidFill>
                  <a:schemeClr val="tx1"/>
                </a:solidFill>
                <a:effectLst/>
                <a:latin typeface="+mn-lt"/>
                <a:ea typeface="+mn-ea"/>
                <a:cs typeface="+mn-cs"/>
              </a:rPr>
              <a:t>.</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 Komposita werden Bindestriche nicht ergänzt. Ist allerdings der Bereich rechercherelevant, sollte das Kompositum als Gesamtheit </a:t>
            </a:r>
            <a:r>
              <a:rPr lang="de-CH" kern="1200" dirty="0" err="1" smtClean="0">
                <a:solidFill>
                  <a:schemeClr val="tx1"/>
                </a:solidFill>
                <a:effectLst/>
                <a:latin typeface="+mn-lt"/>
                <a:ea typeface="+mn-ea"/>
                <a:cs typeface="+mn-cs"/>
              </a:rPr>
              <a:t>suchbar</a:t>
            </a:r>
            <a:r>
              <a:rPr lang="de-CH" kern="1200" dirty="0" smtClean="0">
                <a:solidFill>
                  <a:schemeClr val="tx1"/>
                </a:solidFill>
                <a:effectLst/>
                <a:latin typeface="+mn-lt"/>
                <a:ea typeface="+mn-ea"/>
                <a:cs typeface="+mn-cs"/>
              </a:rPr>
              <a:t> sein.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für</a:t>
            </a:r>
            <a:r>
              <a:rPr lang="de-CH" b="1" kern="1200" baseline="0" dirty="0" smtClean="0">
                <a:solidFill>
                  <a:schemeClr val="tx1"/>
                </a:solidFill>
                <a:effectLst/>
                <a:latin typeface="+mn-lt"/>
                <a:ea typeface="+mn-ea"/>
                <a:cs typeface="+mn-cs"/>
              </a:rPr>
              <a:t> Komposita</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Die Johanniter-Kapelle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992047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Diakritische Zeichen (RDA 1.7.4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Diakritische Zeichen, wie z.B. Akzente, werden übertragen wie sie in der Informationsquelle erscheinen. Sofern entsprechende Sprachkenntnisse vorhanden sind, können fehlende diakritische Zeichen ergänzt werden.</a:t>
            </a:r>
          </a:p>
          <a:p>
            <a:endParaRPr lang="de-CH" b="1" kern="1200" dirty="0" smtClean="0">
              <a:solidFill>
                <a:schemeClr val="tx1"/>
              </a:solidFill>
              <a:effectLst/>
              <a:latin typeface="+mn-lt"/>
              <a:ea typeface="+mn-ea"/>
              <a:cs typeface="+mn-cs"/>
            </a:endParaRPr>
          </a:p>
          <a:p>
            <a:r>
              <a:rPr lang="de-CH" b="1" dirty="0" smtClean="0"/>
              <a:t>Beispiel s. Folie</a:t>
            </a:r>
            <a:endParaRPr lang="de-CH"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413372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Symbole (RDA 1.7.5)</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Soweit es möglich ist, werden Symbole und andere Zeichen vorlagegemäß wiedergegeben. Bei Bedarf können weitere Formen als abweichende Titel erfasst werden.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Vertritt ein Zeichen ein Wort (z.B. §, %, &amp;) steht ein Leerzeichen davor bzw. danach.</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The $100 </a:t>
            </a:r>
            <a:r>
              <a:rPr lang="de-CH" kern="1200" dirty="0" err="1" smtClean="0">
                <a:solidFill>
                  <a:schemeClr val="tx1"/>
                </a:solidFill>
                <a:effectLst/>
                <a:latin typeface="+mn-lt"/>
                <a:ea typeface="+mn-ea"/>
                <a:cs typeface="+mn-cs"/>
              </a:rPr>
              <a:t>startup</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en-US" kern="1200" dirty="0" smtClean="0">
                <a:solidFill>
                  <a:schemeClr val="tx1"/>
                </a:solidFill>
                <a:effectLst/>
                <a:latin typeface="+mn-lt"/>
                <a:ea typeface="+mn-ea"/>
                <a:cs typeface="+mn-cs"/>
              </a:rPr>
              <a:t>The $ 100 startup</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Abweichende Titel: </a:t>
            </a:r>
            <a:r>
              <a:rPr lang="en-US" kern="1200" dirty="0" smtClean="0">
                <a:solidFill>
                  <a:schemeClr val="tx1"/>
                </a:solidFill>
                <a:effectLst/>
                <a:latin typeface="+mn-lt"/>
                <a:ea typeface="+mn-ea"/>
                <a:cs typeface="+mn-cs"/>
              </a:rPr>
              <a:t>The one hundred dollar startup</a:t>
            </a:r>
            <a:br>
              <a:rPr lang="en-US" kern="1200" dirty="0" smtClean="0">
                <a:solidFill>
                  <a:schemeClr val="tx1"/>
                </a:solidFill>
                <a:effectLst/>
                <a:latin typeface="+mn-lt"/>
                <a:ea typeface="+mn-ea"/>
                <a:cs typeface="+mn-cs"/>
              </a:rPr>
            </a:br>
            <a:r>
              <a:rPr lang="en-US" kern="1200" dirty="0" smtClean="0">
                <a:solidFill>
                  <a:schemeClr val="tx1"/>
                </a:solidFill>
                <a:effectLst/>
                <a:latin typeface="+mn-lt"/>
                <a:ea typeface="+mn-ea"/>
                <a:cs typeface="+mn-cs"/>
              </a:rPr>
              <a:t>                                  The hundred dollar startup</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112766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kern="1200" dirty="0" smtClean="0">
                <a:solidFill>
                  <a:schemeClr val="tx1"/>
                </a:solidFill>
                <a:effectLst/>
                <a:latin typeface="+mn-lt"/>
                <a:ea typeface="+mn-ea"/>
                <a:cs typeface="+mn-cs"/>
              </a:rPr>
              <a:t>Kann das Zeichen nicht erfasst werden, ersetzt das gesprochene/geschriebene Äquivalent in eckigen Klammern in der Sprache der Vorlage das Zeichen. Bei unbekannten Sprachen wird ein deutsches Äquivalent verwendet.</a:t>
            </a:r>
          </a:p>
          <a:p>
            <a:endParaRPr lang="de-CH" sz="1000" b="1" kern="1200" dirty="0" smtClean="0">
              <a:solidFill>
                <a:schemeClr val="tx1"/>
              </a:solidFill>
              <a:effectLst/>
              <a:latin typeface="+mn-lt"/>
              <a:ea typeface="+mn-ea"/>
              <a:cs typeface="+mn-cs"/>
            </a:endParaRPr>
          </a:p>
          <a:p>
            <a:r>
              <a:rPr lang="en-US" sz="1000" kern="1200" dirty="0" err="1" smtClean="0">
                <a:solidFill>
                  <a:schemeClr val="tx1"/>
                </a:solidFill>
                <a:effectLst/>
                <a:latin typeface="+mn-lt"/>
                <a:ea typeface="+mn-ea"/>
                <a:cs typeface="+mn-cs"/>
              </a:rPr>
              <a:t>Weitere</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Beispiele</a:t>
            </a:r>
            <a:r>
              <a:rPr lang="en-US" sz="1000" kern="1200" baseline="0" dirty="0" smtClean="0">
                <a:solidFill>
                  <a:schemeClr val="tx1"/>
                </a:solidFill>
                <a:effectLst/>
                <a:latin typeface="+mn-lt"/>
                <a:ea typeface="+mn-ea"/>
                <a:cs typeface="+mn-cs"/>
              </a:rPr>
              <a:t>, die in der </a:t>
            </a:r>
            <a:r>
              <a:rPr lang="en-US" sz="1000" kern="1200" baseline="0" dirty="0" err="1" smtClean="0">
                <a:solidFill>
                  <a:schemeClr val="tx1"/>
                </a:solidFill>
                <a:effectLst/>
                <a:latin typeface="+mn-lt"/>
                <a:ea typeface="+mn-ea"/>
                <a:cs typeface="+mn-cs"/>
              </a:rPr>
              <a:t>Folie</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nicht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berücksichtigt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sind</a:t>
            </a:r>
            <a:r>
              <a:rPr lang="en-US" sz="1000" kern="1200" baseline="0" dirty="0" smtClean="0">
                <a:solidFill>
                  <a:schemeClr val="tx1"/>
                </a:solidFill>
                <a:effectLst/>
                <a:latin typeface="+mn-lt"/>
                <a:ea typeface="+mn-ea"/>
                <a:cs typeface="+mn-cs"/>
              </a:rPr>
              <a:t>:</a:t>
            </a:r>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
            </a:r>
            <a:br>
              <a:rPr lang="en-US" sz="1000"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Besteht ein Titel nur aus einem Zeichen oder Symbol oder aus einem oder mehreren Satzzeichen, sind diese auf jeden Fall durch ein ausgeschriebenes Äquivalent zu ersetzen.</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 Informationsquelle: </a:t>
            </a:r>
            <a:r>
              <a:rPr lang="de-CH" sz="10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CH" sz="1000" b="1" kern="1200" dirty="0" smtClean="0">
                <a:solidFill>
                  <a:schemeClr val="tx1"/>
                </a:solidFill>
                <a:effectLst/>
                <a:latin typeface="+mn-lt"/>
                <a:ea typeface="+mn-ea"/>
                <a:cs typeface="+mn-cs"/>
              </a:rPr>
              <a:t>Erfassung Haupttitel: </a:t>
            </a:r>
            <a:r>
              <a:rPr lang="de-CH" sz="1000" kern="1200" dirty="0" smtClean="0">
                <a:solidFill>
                  <a:schemeClr val="tx1"/>
                </a:solidFill>
                <a:effectLst/>
                <a:latin typeface="+mn-lt"/>
                <a:ea typeface="+mn-ea"/>
                <a:cs typeface="+mn-cs"/>
              </a:rPr>
              <a:t>[Copyright] </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Erfassung abweichender Titel: </a:t>
            </a:r>
            <a:r>
              <a:rPr lang="de-CH" sz="1000" kern="1200" dirty="0" smtClean="0">
                <a:solidFill>
                  <a:schemeClr val="tx1"/>
                </a:solidFill>
                <a:effectLst/>
                <a:latin typeface="+mn-lt"/>
                <a:ea typeface="+mn-ea"/>
                <a:cs typeface="+mn-cs"/>
              </a:rPr>
              <a:t>c</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 </a:t>
            </a:r>
            <a:r>
              <a:rPr lang="de-CH" sz="1000" kern="1200" dirty="0" smtClean="0">
                <a:solidFill>
                  <a:schemeClr val="tx1"/>
                </a:solidFill>
                <a:effectLst/>
                <a:latin typeface="+mn-lt"/>
                <a:ea typeface="+mn-ea"/>
                <a:cs typeface="+mn-cs"/>
              </a:rPr>
              <a:t>Der Titel bestellt nur aus dem Copyright-Symbol</a:t>
            </a:r>
          </a:p>
          <a:p>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Anstelle des Symbols oder Zeichens kann ein anderes existierendes Ersatzzeichen (Buchstabe) verwendet werden, wenn es nicht zu Veränderung oder Verlust der Verständlichkeit führt.</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Informationsquelle: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a:t>
            </a:r>
            <a:r>
              <a:rPr lang="de-DE" sz="1000" kern="1200" dirty="0" smtClean="0">
                <a:solidFill>
                  <a:schemeClr val="tx1"/>
                </a:solidFill>
                <a:effectLst/>
                <a:latin typeface="+mn-lt"/>
                <a:ea typeface="+mn-ea"/>
                <a:cs typeface="+mn-cs"/>
              </a:rPr>
              <a:t>[</a:t>
            </a:r>
            <a:r>
              <a:rPr lang="de-DE" sz="1000" kern="1200" dirty="0" err="1" smtClean="0">
                <a:solidFill>
                  <a:schemeClr val="tx1"/>
                </a:solidFill>
                <a:effectLst/>
                <a:latin typeface="+mn-lt"/>
                <a:ea typeface="+mn-ea"/>
                <a:cs typeface="+mn-cs"/>
              </a:rPr>
              <a:t>ecology</a:t>
            </a:r>
            <a:r>
              <a:rPr lang="de-DE" sz="1000" kern="1200" dirty="0" smtClean="0">
                <a:solidFill>
                  <a:schemeClr val="tx1"/>
                </a:solidFill>
                <a:effectLst/>
                <a:latin typeface="+mn-lt"/>
                <a:ea typeface="+mn-ea"/>
                <a:cs typeface="+mn-cs"/>
              </a:rPr>
              <a:t> Symbol] </a:t>
            </a:r>
            <a:r>
              <a:rPr lang="de-DE" sz="1000" kern="1200" dirty="0" err="1" smtClean="0">
                <a:solidFill>
                  <a:schemeClr val="tx1"/>
                </a:solidFill>
                <a:effectLst/>
                <a:latin typeface="+mn-lt"/>
                <a:ea typeface="+mn-ea"/>
                <a:cs typeface="+mn-cs"/>
              </a:rPr>
              <a:t>pages</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Haupttitel: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-O </a:t>
            </a:r>
            <a:r>
              <a:rPr lang="de-CH" sz="1000" kern="1200" dirty="0" err="1" smtClean="0">
                <a:solidFill>
                  <a:schemeClr val="tx1"/>
                </a:solidFill>
                <a:effectLst/>
                <a:latin typeface="+mn-lt"/>
                <a:ea typeface="+mn-ea"/>
                <a:cs typeface="+mn-cs"/>
              </a:rPr>
              <a:t>pages</a:t>
            </a:r>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abweichende Titel: </a:t>
            </a:r>
            <a:br>
              <a:rPr lang="de-CH" sz="1000" b="1"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Yellow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-e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Yell-ecology</a:t>
            </a:r>
            <a:r>
              <a:rPr lang="de-CH" sz="1000" kern="1200" dirty="0" smtClean="0">
                <a:solidFill>
                  <a:schemeClr val="tx1"/>
                </a:solidFill>
                <a:effectLst/>
                <a:latin typeface="+mn-lt"/>
                <a:ea typeface="+mn-ea"/>
                <a:cs typeface="+mn-cs"/>
              </a:rPr>
              <a:t> </a:t>
            </a:r>
            <a:r>
              <a:rPr lang="de-CH" sz="1000" kern="1200" dirty="0" err="1" smtClean="0">
                <a:solidFill>
                  <a:schemeClr val="tx1"/>
                </a:solidFill>
                <a:effectLst/>
                <a:latin typeface="+mn-lt"/>
                <a:ea typeface="+mn-ea"/>
                <a:cs typeface="+mn-cs"/>
              </a:rPr>
              <a:t>pages</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a:t>
            </a:r>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Im Titel erscheint nach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 das </a:t>
            </a:r>
            <a:r>
              <a:rPr lang="de-CH" sz="1000" kern="1200" dirty="0" err="1" smtClean="0">
                <a:solidFill>
                  <a:schemeClr val="tx1"/>
                </a:solidFill>
                <a:effectLst/>
                <a:latin typeface="+mn-lt"/>
                <a:ea typeface="+mn-ea"/>
                <a:cs typeface="+mn-cs"/>
              </a:rPr>
              <a:t>ecology</a:t>
            </a:r>
            <a:r>
              <a:rPr lang="de-CH" sz="1000" kern="1200" dirty="0" smtClean="0">
                <a:solidFill>
                  <a:schemeClr val="tx1"/>
                </a:solidFill>
                <a:effectLst/>
                <a:latin typeface="+mn-lt"/>
                <a:ea typeface="+mn-ea"/>
                <a:cs typeface="+mn-cs"/>
              </a:rPr>
              <a:t> Symbol</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Wenn hoch- und tiefgestellte Zahlen nicht wiedergegeben werden können, sind diese auf der Grundlinie zu erfassen. Die Schreibweise des Titels wird hierbei in einer Anmerkung festgehalten.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H</a:t>
            </a:r>
            <a:r>
              <a:rPr lang="de-CH" kern="1200" baseline="-25000" dirty="0" smtClean="0">
                <a:solidFill>
                  <a:schemeClr val="tx1"/>
                </a:solidFill>
                <a:effectLst/>
                <a:latin typeface="+mn-lt"/>
                <a:ea typeface="+mn-ea"/>
                <a:cs typeface="+mn-cs"/>
              </a:rPr>
              <a:t>2</a:t>
            </a:r>
            <a:r>
              <a:rPr lang="de-CH" kern="1200" dirty="0" smtClean="0">
                <a:solidFill>
                  <a:schemeClr val="tx1"/>
                </a:solidFill>
                <a:effectLst/>
                <a:latin typeface="+mn-lt"/>
                <a:ea typeface="+mn-ea"/>
                <a:cs typeface="+mn-cs"/>
              </a:rPr>
              <a:t> </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 (H</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OH)</a:t>
            </a: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a:t>
            </a:r>
            <a:r>
              <a:rPr lang="de-CH" kern="1200" dirty="0" smtClean="0">
                <a:solidFill>
                  <a:schemeClr val="tx1"/>
                </a:solidFill>
                <a:effectLst/>
                <a:latin typeface="+mn-lt"/>
                <a:ea typeface="+mn-ea"/>
                <a:cs typeface="+mn-cs"/>
              </a:rPr>
              <a:t> H2 16O (H16OH)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H 2 16 O (H 16 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Anmerkung:</a:t>
            </a:r>
            <a:r>
              <a:rPr lang="de-CH" kern="1200" dirty="0" smtClean="0">
                <a:solidFill>
                  <a:schemeClr val="tx1"/>
                </a:solidFill>
                <a:effectLst/>
                <a:latin typeface="+mn-lt"/>
                <a:ea typeface="+mn-ea"/>
                <a:cs typeface="+mn-cs"/>
              </a:rPr>
              <a:t> Im Titel ist „2“ tiefgestellt, „16“ hochgestellt</a:t>
            </a:r>
          </a:p>
          <a:p>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Viele</a:t>
            </a:r>
            <a:r>
              <a:rPr lang="de-CH" kern="1200" baseline="0" dirty="0" smtClean="0">
                <a:solidFill>
                  <a:schemeClr val="tx1"/>
                </a:solidFill>
                <a:effectLst/>
                <a:latin typeface="+mn-lt"/>
                <a:ea typeface="+mn-ea"/>
                <a:cs typeface="+mn-cs"/>
              </a:rPr>
              <a:t> weitere Beispiele findet man bereits im Skript, aber sehr ausführlich sind die Erläuterungen zu RDA 1.7.5</a:t>
            </a: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endParaRPr lang="de-CH" dirty="0" smtClean="0"/>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t>
            </a:r>
          </a:p>
          <a:p>
            <a:r>
              <a:rPr lang="de-CH" kern="1200" dirty="0" smtClean="0">
                <a:solidFill>
                  <a:schemeClr val="tx1"/>
                </a:solidFill>
                <a:effectLst/>
                <a:latin typeface="+mn-lt"/>
                <a:ea typeface="+mn-ea"/>
                <a:cs typeface="+mn-cs"/>
              </a:rPr>
              <a:t>Symbole für Trademarks werden ignoriert, selbst wenn sie im Zeichensatz vorhanden sind.</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a:p>
            <a:endParaRPr lang="de-CH" b="1" kern="1200" baseline="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de-CH" dirty="0" smtClean="0"/>
              <a:t>Als Trennzeichen verwendete typographische Gestaltungsmittel werden nicht übernommen.</a:t>
            </a:r>
            <a:r>
              <a:rPr lang="de-CH" baseline="0" dirty="0" smtClean="0"/>
              <a:t> (Bei diesem Beispiel wird stattdessen ein Komma ergänzt.)</a:t>
            </a:r>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38776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t>
            </a:r>
          </a:p>
          <a:p>
            <a:r>
              <a:rPr lang="de-CH" sz="1200" kern="1200" dirty="0" smtClean="0">
                <a:solidFill>
                  <a:schemeClr val="tx1"/>
                </a:solidFill>
                <a:effectLst/>
                <a:latin typeface="+mn-lt"/>
                <a:ea typeface="+mn-ea"/>
                <a:cs typeface="+mn-cs"/>
              </a:rPr>
              <a:t>Ein Symbol/Zeichen ausserhalb von einem Titel oder einer Verantwortlichkeitsangabe (z.B. im Verlagsnamen) kann ohne Kenntlichmachung (z.B. durch eckige Klammern oder eine Anmerkung) sinnvoll textuell wiedergegeben werden, wenn es sich nur um ein Designelement handelt.</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076187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4232118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Buchstaben oder Wörter, die mehrfach gelesen werden (RDA 1.7.7, RDA 2.4.3.3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Erscheint ein Buchstabe oder Wort nur einmal, wird es wiederholt, wenn aus der Aufmachung der Informationsquelle deutlich hervorgeht, dass er/es mehrfach gelesen werden soll.</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Die beabsichtigten Lesarten werden getrennt erfasst als Haupttitel und Paralleltitel. </a:t>
            </a:r>
          </a:p>
          <a:p>
            <a:pPr marL="0" marR="0" indent="0" algn="l" defTabSz="914400" rtl="0" eaLnBrk="1" fontAlgn="auto" latinLnBrk="0" hangingPunct="1">
              <a:lnSpc>
                <a:spcPct val="100000"/>
              </a:lnSpc>
              <a:spcBef>
                <a:spcPts val="0"/>
              </a:spcBef>
              <a:spcAft>
                <a:spcPts val="0"/>
              </a:spcAft>
              <a:buClrTx/>
              <a:buSzTx/>
              <a:buFontTx/>
              <a:buNone/>
              <a:tabLst/>
              <a:defRPr/>
            </a:pP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Wenn allerdings nur die einleitende Wendung in der Verantwortlichkeitsangabe in mehreren Sprachen vorliegt, der Name aber nicht wiederholt wird, wird eine einzige mehrsprachige Verantwortlichkeitsangabe verfasst, </a:t>
            </a:r>
            <a:r>
              <a:rPr lang="de-CH" kern="1200" dirty="0" smtClean="0">
                <a:solidFill>
                  <a:schemeClr val="tx1"/>
                </a:solidFill>
                <a:latin typeface="+mn-lt"/>
                <a:ea typeface="+mn-ea"/>
                <a:cs typeface="+mn-cs"/>
              </a:rPr>
              <a:t>wenn der mehrsprachige Charakter erhalten bleiben soll. Alternativ kann die Wendung nur in einer Sprache angegeben werden</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36036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604092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068035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818171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Bein Erfassen von Zahlen gelten spezifische Richtlinien für die folgenden Elemente:</a:t>
            </a:r>
          </a:p>
          <a:p>
            <a:r>
              <a:rPr lang="de-CH" dirty="0" smtClean="0"/>
              <a:t>- Bezeichnung (alphanumerisch oder chronologisch) der ersten/letzten Ausgabe oder des ersten/letzten Teils der Folge</a:t>
            </a:r>
          </a:p>
          <a:p>
            <a:r>
              <a:rPr lang="de-CH" dirty="0" smtClean="0"/>
              <a:t>- Entstehungs-, Erscheinungs-, Vertriebs-, Herstellungs- und Copyrightdatum</a:t>
            </a:r>
          </a:p>
          <a:p>
            <a:r>
              <a:rPr lang="de-CH" dirty="0" smtClean="0"/>
              <a:t>- Zählung innerhalb der Reihe/Unterreihe</a:t>
            </a:r>
          </a:p>
          <a:p>
            <a:r>
              <a:rPr lang="de-CH" dirty="0" smtClean="0"/>
              <a:t>- Jahr der Verleihung des Grades</a:t>
            </a:r>
          </a:p>
          <a:p>
            <a:endParaRPr lang="de-CH" dirty="0" smtClean="0"/>
          </a:p>
          <a:p>
            <a:r>
              <a:rPr lang="de-CH" dirty="0" smtClean="0"/>
              <a:t>Für diese Elemente gelten folgende Richtlinien:</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3149003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Form der Ziffern (RDA 1.8.2 D-A-CH)</a:t>
            </a:r>
          </a:p>
          <a:p>
            <a:endParaRPr lang="de-CH" dirty="0" smtClean="0"/>
          </a:p>
          <a:p>
            <a:r>
              <a:rPr lang="de-CH" dirty="0" smtClean="0"/>
              <a:t>Als Ziffern geschriebene</a:t>
            </a:r>
            <a:r>
              <a:rPr lang="de-CH" baseline="0" dirty="0" smtClean="0"/>
              <a:t> Zahlen </a:t>
            </a:r>
            <a:r>
              <a:rPr lang="de-CH" dirty="0" smtClean="0"/>
              <a:t>werden in Form von arabischen Ziffern erfasst.</a:t>
            </a:r>
          </a:p>
          <a:p>
            <a:endParaRPr lang="de-CH" dirty="0" smtClean="0"/>
          </a:p>
          <a:p>
            <a:r>
              <a:rPr lang="de-CH" b="0" dirty="0" smtClean="0"/>
              <a:t>Zahlen, die als Wörter geschrieben sind (RDA 1.8.3)</a:t>
            </a:r>
          </a:p>
          <a:p>
            <a:endParaRPr lang="de-CH" dirty="0" smtClean="0"/>
          </a:p>
          <a:p>
            <a:r>
              <a:rPr lang="de-CH" dirty="0" smtClean="0"/>
              <a:t>Als Wörter geschriebene Zahlen werden durch arabische Ziffern ersetzt.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360052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7162328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Zusammenfassende Angaben von Zahlen (RDA 1.8.4)</a:t>
            </a:r>
          </a:p>
          <a:p>
            <a:r>
              <a:rPr lang="de-CH" dirty="0" smtClean="0"/>
              <a:t>Bei zusammenfassenden Angaben von Daten und anderen Zahlen werden sowohl die erste als auch die letzte Zahl vollständig erfasst.</a:t>
            </a:r>
          </a:p>
          <a:p>
            <a:endParaRPr lang="de-CH" dirty="0" smtClean="0"/>
          </a:p>
          <a:p>
            <a:r>
              <a:rPr lang="de-CH" b="0" dirty="0" smtClean="0"/>
              <a:t>Ordinalzahlen (RDA 1.8.5)</a:t>
            </a:r>
          </a:p>
          <a:p>
            <a:r>
              <a:rPr lang="de-CH" dirty="0" smtClean="0"/>
              <a:t>Ausgeschriebene</a:t>
            </a:r>
            <a:r>
              <a:rPr lang="de-CH" baseline="0" dirty="0" smtClean="0"/>
              <a:t> Ordinalzahlen (als </a:t>
            </a:r>
            <a:r>
              <a:rPr lang="de-CH" dirty="0" smtClean="0"/>
              <a:t>Ziffern oder Wörter) Ordinalzahlen werden als arabische Ziffern erfasst.</a:t>
            </a:r>
            <a:r>
              <a:rPr lang="de-CH" baseline="0" dirty="0" smtClean="0"/>
              <a:t> Die Schreibweise der Ordinalzahl</a:t>
            </a:r>
            <a:r>
              <a:rPr lang="de-CH" dirty="0" smtClean="0"/>
              <a:t> richtet sich ach der Schreibweise der jeweiligen Sprache.</a:t>
            </a:r>
          </a:p>
          <a:p>
            <a:r>
              <a:rPr lang="de-CH" i="1" dirty="0" smtClean="0"/>
              <a:t>In Word-Dokument zusätzlich enthalten:</a:t>
            </a:r>
          </a:p>
          <a:p>
            <a:r>
              <a:rPr lang="de-CH" dirty="0" smtClean="0"/>
              <a:t>Ist die Schreibweise von Ordinalzahlen in einer Sprache nicht ermittelbar, wird die Form 1., 2., 3. usw. verwendet.</a:t>
            </a:r>
          </a:p>
          <a:p>
            <a:endParaRPr lang="de-CH" dirty="0" smtClean="0"/>
          </a:p>
          <a:p>
            <a:r>
              <a:rPr lang="de-CH" b="0" dirty="0" smtClean="0"/>
              <a:t>Ausnahmeregelung für Alte Drucke (RDA 1.8.1 Alternative D-A-CH / RDA 1.8.2 Alternative 1 D-A-CH)</a:t>
            </a:r>
          </a:p>
          <a:p>
            <a:r>
              <a:rPr lang="de-CH" dirty="0" smtClean="0"/>
              <a:t>Bei Alten Drucken werden Zahlen immer vorlagegemäss übernommen, das heisst die spezifischen Richtlinien gelten nicht.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0623173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CH" sz="1300" b="0" dirty="0" smtClean="0"/>
              <a:t>Datumsangaben (RDA 1.9)</a:t>
            </a:r>
          </a:p>
          <a:p>
            <a:r>
              <a:rPr lang="de-CH" sz="1300" dirty="0" smtClean="0"/>
              <a:t>In der Informationsquelle enthaltene Datumsangaben werden unter Berücksichtigung der Richtlinien von RDA 1.8 erfasst.</a:t>
            </a:r>
          </a:p>
          <a:p>
            <a:r>
              <a:rPr lang="de-CH" sz="1300" dirty="0" smtClean="0"/>
              <a:t>Muss ein Entstehungs-, Erscheinungs-, Vertriebs- oder Herstellungsdatum ermittelt werden, wird dieses in eckigen Klammen erfasst.</a:t>
            </a:r>
          </a:p>
          <a:p>
            <a:r>
              <a:rPr lang="de-CH" sz="1300" dirty="0" smtClean="0"/>
              <a:t>Bezüglich Ermittlung gelten folgende Bestimmungen:</a:t>
            </a:r>
          </a:p>
          <a:p>
            <a:r>
              <a:rPr lang="de-CH" sz="1300" dirty="0" smtClean="0"/>
              <a:t>tatsächliches Jahr bekannt: [2002]</a:t>
            </a:r>
          </a:p>
          <a:p>
            <a:r>
              <a:rPr lang="de-CH" sz="1300" dirty="0" smtClean="0"/>
              <a:t>Datum als eines von zwei aufeinander folgenden Jahren bekannt: [1977 </a:t>
            </a:r>
            <a:r>
              <a:rPr lang="de-CH" sz="1300" b="0" dirty="0" smtClean="0"/>
              <a:t>oder</a:t>
            </a:r>
            <a:r>
              <a:rPr lang="de-CH" sz="1300" dirty="0" smtClean="0"/>
              <a:t> 1978]</a:t>
            </a:r>
          </a:p>
          <a:p>
            <a:r>
              <a:rPr lang="de-CH" sz="1300" dirty="0" smtClean="0"/>
              <a:t>wahrscheinliches Jahr: [1963</a:t>
            </a:r>
            <a:r>
              <a:rPr lang="de-CH" sz="1300" b="0" dirty="0" smtClean="0"/>
              <a:t>?</a:t>
            </a:r>
            <a:r>
              <a:rPr lang="de-CH" sz="1300" dirty="0" smtClean="0"/>
              <a:t>]</a:t>
            </a:r>
          </a:p>
          <a:p>
            <a:r>
              <a:rPr lang="de-CH" sz="1300" dirty="0" smtClean="0"/>
              <a:t>wahrscheinlicher Zeitraum von Jahren: [</a:t>
            </a:r>
            <a:r>
              <a:rPr lang="de-CH" sz="1300" b="0" dirty="0" smtClean="0"/>
              <a:t>zwischen 1950 und 1959?]</a:t>
            </a:r>
          </a:p>
          <a:p>
            <a:endParaRPr lang="de-CH" sz="1300" dirty="0" smtClean="0"/>
          </a:p>
          <a:p>
            <a:r>
              <a:rPr lang="de-CH" sz="1300" i="1" dirty="0" smtClean="0"/>
              <a:t>Zusätzlich in Word-Dokument:</a:t>
            </a:r>
          </a:p>
          <a:p>
            <a:r>
              <a:rPr lang="de-CH" sz="1300" dirty="0" err="1" smtClean="0"/>
              <a:t>frühest</a:t>
            </a:r>
            <a:r>
              <a:rPr lang="de-CH" sz="1300" dirty="0" smtClean="0"/>
              <a:t> mögliches Datum bekannt: [</a:t>
            </a:r>
            <a:r>
              <a:rPr lang="de-CH" sz="1300" b="0" dirty="0" smtClean="0"/>
              <a:t>nicht vor</a:t>
            </a:r>
            <a:r>
              <a:rPr lang="de-CH" sz="1300" dirty="0" smtClean="0"/>
              <a:t> 10. April 1953]</a:t>
            </a:r>
          </a:p>
          <a:p>
            <a:r>
              <a:rPr lang="de-CH" sz="1300" dirty="0" err="1" smtClean="0"/>
              <a:t>spätest</a:t>
            </a:r>
            <a:r>
              <a:rPr lang="de-CH" sz="1300" dirty="0" smtClean="0"/>
              <a:t> mögliches Datum bekannt: [</a:t>
            </a:r>
            <a:r>
              <a:rPr lang="de-CH" sz="1300" b="0" dirty="0" smtClean="0"/>
              <a:t>nicht nach </a:t>
            </a:r>
            <a:r>
              <a:rPr lang="de-CH" sz="1300" dirty="0" smtClean="0"/>
              <a:t>21. August 1492]</a:t>
            </a:r>
          </a:p>
          <a:p>
            <a:r>
              <a:rPr lang="de-CH" sz="1300" dirty="0" err="1" smtClean="0"/>
              <a:t>frühest</a:t>
            </a:r>
            <a:r>
              <a:rPr lang="de-CH" sz="1300" dirty="0" smtClean="0"/>
              <a:t> und </a:t>
            </a:r>
            <a:r>
              <a:rPr lang="de-CH" sz="1300" dirty="0" err="1" smtClean="0"/>
              <a:t>spätest</a:t>
            </a:r>
            <a:r>
              <a:rPr lang="de-CH" sz="1300" dirty="0" smtClean="0"/>
              <a:t> mögliches Datum bekannt: [</a:t>
            </a:r>
            <a:r>
              <a:rPr lang="de-CH" sz="1300" b="0" dirty="0" smtClean="0"/>
              <a:t>zwischen 12. August 1899 und </a:t>
            </a:r>
            <a:r>
              <a:rPr lang="de-CH" sz="1300" dirty="0" smtClean="0"/>
              <a:t>2. März 1900]</a:t>
            </a:r>
          </a:p>
          <a:p>
            <a:endParaRPr lang="de-CH" sz="1300" dirty="0" smtClean="0"/>
          </a:p>
          <a:p>
            <a:r>
              <a:rPr lang="de-CH" sz="1300" i="1" dirty="0" smtClean="0"/>
              <a:t>In Präsentation nicht thematisiert:</a:t>
            </a:r>
          </a:p>
          <a:p>
            <a:r>
              <a:rPr lang="de-CH" sz="1300" b="1" dirty="0" smtClean="0"/>
              <a:t>Anhang H</a:t>
            </a:r>
            <a:r>
              <a:rPr lang="de-CH" sz="1300" dirty="0" smtClean="0"/>
              <a:t> stellt zusätzlichen Bestimmungen für das Erfassen von Datumsangaben nach christlichem Kalender bereit.</a:t>
            </a:r>
          </a:p>
          <a:p>
            <a:r>
              <a:rPr lang="de-CH" sz="1300" dirty="0" smtClean="0"/>
              <a:t>Daten der vorchristlichen Zeitrechnung werden mit der Abkürzung </a:t>
            </a:r>
            <a:r>
              <a:rPr lang="de-CH" sz="1300" b="1" dirty="0" smtClean="0"/>
              <a:t>v. Chr. </a:t>
            </a:r>
            <a:r>
              <a:rPr lang="de-CH" sz="1300" dirty="0" smtClean="0"/>
              <a:t>erfasst.</a:t>
            </a:r>
          </a:p>
          <a:p>
            <a:r>
              <a:rPr lang="de-CH" sz="1300" dirty="0" smtClean="0"/>
              <a:t>Beispiele:</a:t>
            </a:r>
            <a:br>
              <a:rPr lang="de-CH" sz="1300" dirty="0" smtClean="0"/>
            </a:br>
            <a:r>
              <a:rPr lang="de-CH" sz="1300" dirty="0" smtClean="0"/>
              <a:t>100 v. Chr. (Geburtsjahr von Julius Cäsar)</a:t>
            </a:r>
            <a:br>
              <a:rPr lang="de-CH" sz="1300" dirty="0" smtClean="0"/>
            </a:br>
            <a:r>
              <a:rPr lang="de-CH" sz="1300" dirty="0" smtClean="0"/>
              <a:t>wirkte 377 v. Chr.–361 v. Chr. (Wirkungszeitraum in Verbindung mit </a:t>
            </a:r>
            <a:r>
              <a:rPr lang="de-CH" sz="1300" dirty="0" err="1" smtClean="0"/>
              <a:t>Kallistratos</a:t>
            </a:r>
            <a:r>
              <a:rPr lang="de-CH" sz="1300" dirty="0" smtClean="0"/>
              <a:t> von </a:t>
            </a:r>
            <a:r>
              <a:rPr lang="de-CH" sz="1300" dirty="0" err="1" smtClean="0"/>
              <a:t>Aphidnai</a:t>
            </a:r>
            <a:r>
              <a:rPr lang="de-CH" sz="1300" dirty="0" smtClean="0"/>
              <a:t>)</a:t>
            </a:r>
          </a:p>
          <a:p>
            <a:endParaRPr lang="de-CH" sz="1300" dirty="0" smtClean="0"/>
          </a:p>
          <a:p>
            <a:r>
              <a:rPr lang="de-CH" sz="1300" dirty="0" smtClean="0"/>
              <a:t>Die Abkürzung </a:t>
            </a:r>
            <a:r>
              <a:rPr lang="de-CH" sz="1300" b="1" dirty="0" smtClean="0"/>
              <a:t>n. Chr.</a:t>
            </a:r>
            <a:r>
              <a:rPr lang="de-CH" sz="1300" dirty="0" smtClean="0"/>
              <a:t> wird verwendet, wenn sich Daten über beide Zeitperioden erstrecken.</a:t>
            </a:r>
          </a:p>
          <a:p>
            <a:r>
              <a:rPr lang="de-CH" sz="1300" dirty="0" smtClean="0"/>
              <a:t>Beispiel:</a:t>
            </a:r>
            <a:r>
              <a:rPr lang="de-CH" dirty="0" smtClean="0"/>
              <a:t/>
            </a:r>
            <a:br>
              <a:rPr lang="de-CH" dirty="0" smtClean="0"/>
            </a:br>
            <a:r>
              <a:rPr lang="de-CH" dirty="0" smtClean="0"/>
              <a:t>63 v. Chr. </a:t>
            </a:r>
            <a:r>
              <a:rPr lang="de-CH" i="1" dirty="0" smtClean="0"/>
              <a:t>und </a:t>
            </a:r>
            <a:r>
              <a:rPr lang="de-CH" dirty="0" smtClean="0"/>
              <a:t>14 n.Chr. (Geburts- und Todesjahr von Augustus, Kaiser von Rom)</a:t>
            </a:r>
          </a:p>
          <a:p>
            <a:endParaRPr lang="de-CH" dirty="0" smtClean="0"/>
          </a:p>
          <a:p>
            <a:endParaRPr lang="de-CH" i="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3619120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Anmerkungen (RDA 1.10)</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t>Anmerkungen werden in Deutsch erfasst. Namen, Titel oder Zitate (in Anführungszeichen gesetzt) werden in Anmerkungen in der Sprache der Quelle, der sie entnommen sind angegeben (RDA 1.4 Ausnahme). </a:t>
            </a:r>
            <a:r>
              <a:rPr lang="de-CH" sz="1200" kern="1200" dirty="0" smtClean="0">
                <a:solidFill>
                  <a:schemeClr val="tx1"/>
                </a:solidFill>
                <a:latin typeface="+mn-lt"/>
                <a:ea typeface="+mn-ea"/>
                <a:cs typeface="+mn-cs"/>
              </a:rPr>
              <a:t> Sofern das </a:t>
            </a:r>
            <a:r>
              <a:rPr lang="de-DE" sz="1200" kern="1200" dirty="0" smtClean="0">
                <a:solidFill>
                  <a:schemeClr val="tx1"/>
                </a:solidFill>
                <a:latin typeface="+mn-lt"/>
                <a:ea typeface="+mn-ea"/>
                <a:cs typeface="+mn-cs"/>
              </a:rPr>
              <a:t>Zitat nicht der bevorzugten Informationsquelle entnommen wurde, wird noch die Quelle des Zitats hinzugefügt.</a:t>
            </a:r>
          </a:p>
          <a:p>
            <a:endParaRPr lang="de-CH" dirty="0" smtClean="0"/>
          </a:p>
          <a:p>
            <a:r>
              <a:rPr lang="de-CH" dirty="0" smtClean="0"/>
              <a:t>Ist die Quelle in nichtlateinischer Schrift, werden Namen, Titel oder Zitate in transliterierter Form erfasst (RDA 1.4 Alternative D-A-CH zur Ausnahme). </a:t>
            </a:r>
          </a:p>
          <a:p>
            <a:r>
              <a:rPr lang="de-CH" dirty="0" smtClean="0"/>
              <a:t>Für die Großschreibung in Anmerkungen gelten die oben unter RDA 1.7.2 erläuterten Bestimmungen.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286861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200817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kern="1200" dirty="0" smtClean="0">
                <a:solidFill>
                  <a:schemeClr val="tx1"/>
                </a:solidFill>
                <a:latin typeface="+mn-lt"/>
                <a:ea typeface="+mn-ea"/>
                <a:cs typeface="+mn-cs"/>
              </a:rPr>
              <a:t>Liegen die aufgeführten Elemente in nichtlateinischer Schrift vor, so werden diese in der Originalschrift erfasst. Zusätzlich werden die Elemente in transliterierter Form angegeben (RDA 1.4, optionale Ergänzung D-A-CH). </a:t>
            </a:r>
          </a:p>
          <a:p>
            <a:r>
              <a:rPr lang="de-CH" sz="1200" kern="1200" dirty="0" smtClean="0">
                <a:solidFill>
                  <a:schemeClr val="tx1"/>
                </a:solidFill>
                <a:latin typeface="+mn-lt"/>
                <a:ea typeface="+mn-ea"/>
                <a:cs typeface="+mn-cs"/>
              </a:rPr>
              <a:t>Ist die Erfassung der nichtlateinischen Zeichen aber aus technischen Gründen nicht möglich, werden die Elemente nur in der transliterierten Form erfasst (RDA 1.4, Alternative 1 D-A-CH). Die Standards für die Transliteration nichtlateinischer Schriften sind auf den Wiki-Seiten der DNB veröffentlicht: RDA-Informations-Wiki, Link: </a:t>
            </a:r>
            <a:r>
              <a:rPr lang="de-DE" sz="1200" u="sng" kern="1200" dirty="0" smtClean="0">
                <a:solidFill>
                  <a:schemeClr val="tx1"/>
                </a:solidFill>
                <a:latin typeface="+mn-lt"/>
                <a:ea typeface="+mn-ea"/>
                <a:cs typeface="+mn-cs"/>
                <a:hlinkClick r:id="rId3"/>
              </a:rPr>
              <a:t>https://wiki.dnb.de/display/RDAINFO/Regelwerk</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Wenn Daten innerhalb der oben aufgeführten Elemente ergänzt werden müssen, so werden diese in der Sprache der anderen Bestandteile des Elements ergänzt.</a:t>
            </a:r>
          </a:p>
          <a:p>
            <a:endParaRPr lang="de-DE" dirty="0" smtClean="0"/>
          </a:p>
          <a:p>
            <a:r>
              <a:rPr lang="de-DE" i="1" dirty="0" smtClean="0"/>
              <a:t>Zusätzlich</a:t>
            </a:r>
            <a:r>
              <a:rPr lang="de-DE" i="1" baseline="0" dirty="0" smtClean="0"/>
              <a:t> im Word-Dokument enthalten:</a:t>
            </a:r>
          </a:p>
          <a:p>
            <a:r>
              <a:rPr lang="de-CH" sz="1200" kern="1200" dirty="0" smtClean="0">
                <a:solidFill>
                  <a:schemeClr val="tx1"/>
                </a:solidFill>
                <a:latin typeface="+mn-lt"/>
                <a:ea typeface="+mn-ea"/>
                <a:cs typeface="+mn-cs"/>
              </a:rPr>
              <a:t>- Wenn die Information zu einem der oben aufgeführten Elemente ermittelt wird, gilt:</a:t>
            </a:r>
            <a:endParaRPr lang="de-DE" sz="1200" kern="1200" dirty="0" smtClean="0">
              <a:solidFill>
                <a:schemeClr val="tx1"/>
              </a:solidFill>
              <a:latin typeface="+mn-lt"/>
              <a:ea typeface="+mn-ea"/>
              <a:cs typeface="+mn-cs"/>
            </a:endParaRPr>
          </a:p>
          <a:p>
            <a:pPr lvl="0"/>
            <a:r>
              <a:rPr lang="de-CH" sz="1200" kern="1200" dirty="0" smtClean="0">
                <a:solidFill>
                  <a:schemeClr val="tx1"/>
                </a:solidFill>
                <a:latin typeface="+mn-lt"/>
                <a:ea typeface="+mn-ea"/>
                <a:cs typeface="+mn-cs"/>
              </a:rPr>
              <a:t>Elemente aus den Bereichen Entstehungsangabe, Veröffentlichungsangabe, Vertriebsangabe oder Herstellungsangabe (s. 2.7 - 2.10) werden entweder in der Sprache des Landes, in dem der Erzeuger, Verlag, Vertrieb bzw. Hersteller seinen Sitz hat, oder auf Deutsch erfasst (Entscheidung liegt im Ermessen).</a:t>
            </a:r>
          </a:p>
          <a:p>
            <a:pPr lvl="0"/>
            <a:endParaRPr lang="de-DE"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 Alle anderen Elemente werden in der Sprache des Haupttitels erfasst, sofern die Sprachkenntnisse dafür ausreichend sind; ansonsten auf Deutsch. (RDA 1.4 optionale Ergänzung D-A-CH)</a:t>
            </a:r>
            <a:br>
              <a:rPr lang="de-CH" sz="1200" kern="1200" dirty="0" smtClean="0">
                <a:solidFill>
                  <a:schemeClr val="tx1"/>
                </a:solidFill>
                <a:latin typeface="+mn-lt"/>
                <a:ea typeface="+mn-ea"/>
                <a:cs typeface="+mn-cs"/>
              </a:rPr>
            </a:br>
            <a:endParaRPr lang="de-DE" sz="1200" kern="1200" dirty="0" smtClean="0">
              <a:solidFill>
                <a:schemeClr val="tx1"/>
              </a:solidFill>
              <a:latin typeface="+mn-lt"/>
              <a:ea typeface="+mn-ea"/>
              <a:cs typeface="+mn-cs"/>
            </a:endParaRP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Das Ziel beim Übertragen ist nicht eine fotografisch exakte Abbildung der Vorlage, sondern eine nutzerfreundliche, gut lesbare Darstellung. Grundsätzlich nicht übertragen werden Gestaltungsmittel wie Fettsetzung, Unterstreichung, Farbigkeit etc. Ebenfalls nicht übertragen werden Besonderheiten, die häufig auf gestalterischen Gründen beruhen und dem normalen Gebrauch entgegenstehen, sofern in RDA und den D-A-CH nichts anderes vorgeschrieben ist. </a:t>
            </a:r>
            <a:r>
              <a:rPr lang="de-CH" sz="1200"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1.7.1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98769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 ein Element „übertragen“ werden muss, steht bei dem jeweiligen Element in Kapitel 2. </a:t>
            </a:r>
          </a:p>
          <a:p>
            <a:endParaRPr lang="de-DE" dirty="0" smtClean="0"/>
          </a:p>
          <a:p>
            <a:r>
              <a:rPr lang="de-DE" dirty="0" smtClean="0"/>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172652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Regelungen für „Übertragen“ gelten nur für </a:t>
            </a:r>
            <a:r>
              <a:rPr lang="de-DE" dirty="0" err="1" smtClean="0"/>
              <a:t>Eigenkatalogisate</a:t>
            </a:r>
            <a:r>
              <a:rPr lang="de-DE" dirty="0" smtClean="0"/>
              <a:t>. Fremddaten oder maschinell erstellte Metadaten werden unverändert übernommen. (RDA 1.7 Alternative 2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92780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2.06: Erfassen und Übertragen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2.06: Erfassen und Übertragen | Stand: 29.02.2016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Ligaturen/Abbreviaturen (RDA 1.7.1 D-A-CH)</a:t>
            </a:r>
            <a:endParaRPr lang="de-DE" dirty="0"/>
          </a:p>
        </p:txBody>
      </p:sp>
      <p:sp>
        <p:nvSpPr>
          <p:cNvPr id="3" name="Textplatzhalter 2"/>
          <p:cNvSpPr>
            <a:spLocks noGrp="1"/>
          </p:cNvSpPr>
          <p:nvPr>
            <p:ph type="body" sz="quarter" idx="13"/>
          </p:nvPr>
        </p:nvSpPr>
        <p:spPr/>
        <p:txBody>
          <a:bodyPr/>
          <a:lstStyle/>
          <a:p>
            <a:r>
              <a:rPr lang="de-DE" dirty="0" smtClean="0"/>
              <a:t>Die Ligaturen Æ und æ sowie Œ und œ und ß werden übertragen</a:t>
            </a:r>
          </a:p>
          <a:p>
            <a:endParaRPr lang="de-DE" dirty="0" smtClean="0"/>
          </a:p>
          <a:p>
            <a:r>
              <a:rPr lang="de-DE" dirty="0" smtClean="0"/>
              <a:t>Alle anderen Ligaturen werden i.d.R. aufgelöst</a:t>
            </a:r>
          </a:p>
          <a:p>
            <a:pPr>
              <a:buNone/>
            </a:pPr>
            <a:r>
              <a:rPr lang="de-DE" dirty="0" smtClean="0"/>
              <a:t> </a:t>
            </a:r>
          </a:p>
          <a:p>
            <a:r>
              <a:rPr lang="de-DE" dirty="0" smtClean="0"/>
              <a:t>Abbreviaturen werden aufgelöst</a:t>
            </a: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72445761"/>
              </p:ext>
            </p:extLst>
          </p:nvPr>
        </p:nvGraphicFramePr>
        <p:xfrm>
          <a:off x="611560" y="3861048"/>
          <a:ext cx="7848872" cy="125476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 Haupttitel</a:t>
                      </a:r>
                      <a:endParaRPr lang="de-CH" sz="1600" b="0" dirty="0">
                        <a:latin typeface="Verdana" pitchFamily="34" charset="0"/>
                        <a:ea typeface="Verdana" pitchFamily="34" charset="0"/>
                        <a:cs typeface="Verdana" pitchFamily="34" charset="0"/>
                      </a:endParaRPr>
                    </a:p>
                  </a:txBody>
                  <a:tcPr/>
                </a:tc>
              </a:tr>
              <a:tr h="370840">
                <a:tc>
                  <a:txBody>
                    <a:bodyPr/>
                    <a:lstStyle/>
                    <a:p>
                      <a:endParaRPr lang="de-CH" sz="1600" dirty="0">
                        <a:latin typeface="Verdana" pitchFamily="34" charset="0"/>
                        <a:ea typeface="Verdana" pitchFamily="34" charset="0"/>
                        <a:cs typeface="Verdana" pitchFamily="34" charset="0"/>
                      </a:endParaRPr>
                    </a:p>
                  </a:txBody>
                  <a:tcPr/>
                </a:tc>
                <a:tc>
                  <a:txBody>
                    <a:bodyPr/>
                    <a:lstStyle/>
                    <a:p>
                      <a:r>
                        <a:rPr lang="de-DE" sz="1800" kern="1200" dirty="0" err="1" smtClean="0">
                          <a:solidFill>
                            <a:schemeClr val="dk1"/>
                          </a:solidFill>
                          <a:latin typeface="Verdana" pitchFamily="34" charset="0"/>
                          <a:ea typeface="Verdana" pitchFamily="34" charset="0"/>
                          <a:cs typeface="Verdana" pitchFamily="34" charset="0"/>
                        </a:rPr>
                        <a:t>atq</a:t>
                      </a: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ue</a:t>
                      </a:r>
                      <a:r>
                        <a:rPr lang="de-DE" sz="1800" kern="1200" dirty="0" smtClean="0">
                          <a:solidFill>
                            <a:schemeClr val="dk1"/>
                          </a:solidFill>
                          <a:latin typeface="Verdana" pitchFamily="34" charset="0"/>
                          <a:ea typeface="Verdana" pitchFamily="34" charset="0"/>
                          <a:cs typeface="Verdana" pitchFamily="34" charset="0"/>
                        </a:rPr>
                        <a:t>]</a:t>
                      </a:r>
                    </a:p>
                    <a:p>
                      <a:endParaRPr lang="de-DE" sz="1800" kern="1200" dirty="0" smtClean="0">
                        <a:solidFill>
                          <a:schemeClr val="dk1"/>
                        </a:solidFill>
                        <a:latin typeface="Verdana" pitchFamily="34" charset="0"/>
                        <a:ea typeface="Verdana" pitchFamily="34" charset="0"/>
                        <a:cs typeface="Verdana" pitchFamily="34" charset="0"/>
                      </a:endParaRPr>
                    </a:p>
                    <a:p>
                      <a:endParaRPr lang="de-CH" sz="1600" dirty="0">
                        <a:latin typeface="Verdana" pitchFamily="34" charset="0"/>
                        <a:ea typeface="Verdana" pitchFamily="34" charset="0"/>
                        <a:cs typeface="Verdana" pitchFamily="34" charset="0"/>
                      </a:endParaRPr>
                    </a:p>
                  </a:txBody>
                  <a:tcPr/>
                </a:tc>
              </a:tr>
            </a:tbl>
          </a:graphicData>
        </a:graphic>
      </p:graphicFrame>
      <p:pic>
        <p:nvPicPr>
          <p:cNvPr id="7" name="Grafik 6" descr="abbr.jpg"/>
          <p:cNvPicPr>
            <a:picLocks noChangeAspect="1"/>
          </p:cNvPicPr>
          <p:nvPr/>
        </p:nvPicPr>
        <p:blipFill>
          <a:blip r:embed="rId3" cstate="print"/>
          <a:stretch>
            <a:fillRect/>
          </a:stretch>
        </p:blipFill>
        <p:spPr>
          <a:xfrm>
            <a:off x="971600" y="4293096"/>
            <a:ext cx="1177111" cy="6480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Groß- und Kleinschreibung gemäß Richtlinien der vorliegenden Sprache in einem Fließtext</a:t>
            </a:r>
            <a:endParaRPr lang="de-DE" sz="2200" dirty="0"/>
          </a:p>
          <a:p>
            <a:pPr lvl="1"/>
            <a:endParaRPr lang="de-DE" sz="2200" dirty="0" smtClean="0"/>
          </a:p>
          <a:p>
            <a:pPr lvl="1"/>
            <a:endParaRPr lang="de-DE" sz="2200" dirty="0" smtClean="0"/>
          </a:p>
          <a:p>
            <a:pPr lvl="1"/>
            <a:endParaRPr lang="de-DE" sz="2200" dirty="0" smtClean="0"/>
          </a:p>
          <a:p>
            <a:pPr lvl="1">
              <a:buNone/>
            </a:pPr>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72445761"/>
              </p:ext>
            </p:extLst>
          </p:nvPr>
        </p:nvGraphicFramePr>
        <p:xfrm>
          <a:off x="683568" y="2407032"/>
          <a:ext cx="7848872" cy="94996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 Haupttitel</a:t>
                      </a:r>
                      <a:endParaRPr lang="de-CH" sz="1600" b="0" dirty="0">
                        <a:latin typeface="Verdana" pitchFamily="34" charset="0"/>
                        <a:ea typeface="Verdana" pitchFamily="34" charset="0"/>
                        <a:cs typeface="Verdana" pitchFamily="34" charset="0"/>
                      </a:endParaRPr>
                    </a:p>
                  </a:txBody>
                  <a:tcPr/>
                </a:tc>
              </a:tr>
              <a:tr h="370840">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Großschreibung (RDA 1.7.2)</a:t>
            </a:r>
          </a:p>
        </p:txBody>
      </p:sp>
      <p:sp>
        <p:nvSpPr>
          <p:cNvPr id="3" name="Textplatzhalter 2"/>
          <p:cNvSpPr>
            <a:spLocks noGrp="1"/>
          </p:cNvSpPr>
          <p:nvPr>
            <p:ph type="body" sz="quarter" idx="13"/>
          </p:nvPr>
        </p:nvSpPr>
        <p:spPr/>
        <p:txBody>
          <a:bodyPr wrap="square"/>
          <a:lstStyle/>
          <a:p>
            <a:r>
              <a:rPr lang="de-DE" sz="2600" dirty="0" smtClean="0"/>
              <a:t>Elemente, </a:t>
            </a:r>
            <a:r>
              <a:rPr lang="de-CH" sz="2600" dirty="0" smtClean="0"/>
              <a:t>bei denen das erste Wort immer mit einem Gro</a:t>
            </a:r>
            <a:r>
              <a:rPr lang="de-DE" sz="2800" dirty="0"/>
              <a:t>ß</a:t>
            </a:r>
            <a:r>
              <a:rPr lang="de-CH" sz="2600" dirty="0" err="1" smtClean="0"/>
              <a:t>buchstaben</a:t>
            </a:r>
            <a:r>
              <a:rPr lang="de-CH" sz="2600" dirty="0" smtClean="0"/>
              <a:t> beginnt:</a:t>
            </a:r>
          </a:p>
          <a:p>
            <a:pPr lvl="1"/>
            <a:r>
              <a:rPr lang="de-CH" dirty="0" smtClean="0"/>
              <a:t>Haupttitel</a:t>
            </a:r>
          </a:p>
          <a:p>
            <a:pPr lvl="1"/>
            <a:r>
              <a:rPr lang="de-CH" dirty="0" smtClean="0"/>
              <a:t>Paralleltitel</a:t>
            </a:r>
          </a:p>
          <a:p>
            <a:pPr lvl="1"/>
            <a:r>
              <a:rPr lang="de-CH" dirty="0" smtClean="0"/>
              <a:t>Alternativtitel</a:t>
            </a:r>
          </a:p>
          <a:p>
            <a:pPr lvl="1"/>
            <a:r>
              <a:rPr lang="de-CH" dirty="0" smtClean="0"/>
              <a:t>Ausgabebezeichnung</a:t>
            </a:r>
          </a:p>
          <a:p>
            <a:pPr lvl="1"/>
            <a:r>
              <a:rPr lang="de-CH" dirty="0" smtClean="0"/>
              <a:t>Zählung fortlaufender Ressourcen</a:t>
            </a:r>
          </a:p>
          <a:p>
            <a:pPr lvl="1"/>
            <a:r>
              <a:rPr lang="de-CH" dirty="0"/>
              <a:t>j</a:t>
            </a:r>
            <a:r>
              <a:rPr lang="de-CH" dirty="0" smtClean="0"/>
              <a:t>ede Anmerkung</a:t>
            </a:r>
          </a:p>
          <a:p>
            <a:pPr lvl="1"/>
            <a:endParaRPr lang="de-CH" dirty="0" smtClean="0"/>
          </a:p>
          <a:p>
            <a:r>
              <a:rPr lang="de-CH" dirty="0" smtClean="0"/>
              <a:t>Für alle anderen Elemente gilt normale Schreibweise</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95585300"/>
              </p:ext>
            </p:extLst>
          </p:nvPr>
        </p:nvGraphicFramePr>
        <p:xfrm>
          <a:off x="683568" y="5013176"/>
          <a:ext cx="7920880" cy="1162878"/>
        </p:xfrm>
        <a:graphic>
          <a:graphicData uri="http://schemas.openxmlformats.org/drawingml/2006/table">
            <a:tbl>
              <a:tblPr firstRow="1" bandRow="1">
                <a:tableStyleId>{5C22544A-7EE6-4342-B048-85BDC9FD1C3A}</a:tableStyleId>
              </a:tblPr>
              <a:tblGrid>
                <a:gridCol w="3312368"/>
                <a:gridCol w="4608512"/>
              </a:tblGrid>
              <a:tr h="339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b="0" dirty="0" smtClean="0">
                          <a:latin typeface="Verdana" pitchFamily="34" charset="0"/>
                          <a:ea typeface="Verdana" pitchFamily="34" charset="0"/>
                          <a:cs typeface="Verdana" pitchFamily="34" charset="0"/>
                        </a:rPr>
                        <a:t>Informationsquelle</a:t>
                      </a: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691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Die Urkräfte unseres Planeten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Haupttitel: 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Titelzusatz:</a:t>
                      </a:r>
                      <a:r>
                        <a:rPr lang="de-CH" sz="1600" baseline="0" dirty="0" smtClean="0">
                          <a:latin typeface="Verdana" pitchFamily="34" charset="0"/>
                          <a:ea typeface="Verdana" pitchFamily="34" charset="0"/>
                          <a:cs typeface="Verdana" pitchFamily="34" charset="0"/>
                        </a:rPr>
                        <a:t> d</a:t>
                      </a:r>
                      <a:r>
                        <a:rPr lang="de-CH" sz="1600" dirty="0" smtClean="0">
                          <a:latin typeface="Verdana" pitchFamily="34" charset="0"/>
                          <a:ea typeface="Verdana" pitchFamily="34" charset="0"/>
                          <a:cs typeface="Verdana" pitchFamily="34" charset="0"/>
                        </a:rPr>
                        <a:t>ie Urkräfte unseres Planeten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23023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Ausnahme: ungewöhnliche Groß- und Kleinschreibung wird übertragen</a:t>
            </a:r>
          </a:p>
          <a:p>
            <a:pPr lvl="1"/>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872445761"/>
              </p:ext>
            </p:extLst>
          </p:nvPr>
        </p:nvGraphicFramePr>
        <p:xfrm>
          <a:off x="539552" y="2060848"/>
          <a:ext cx="7848872" cy="74168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Zeichensetzung in der Regel übernehmen</a:t>
            </a:r>
          </a:p>
          <a:p>
            <a:endParaRPr lang="de-CH" sz="2600" dirty="0"/>
          </a:p>
          <a:p>
            <a:endParaRPr lang="de-CH" sz="2600" dirty="0" smtClean="0"/>
          </a:p>
          <a:p>
            <a:endParaRPr lang="de-CH" sz="2600" dirty="0"/>
          </a:p>
          <a:p>
            <a:r>
              <a:rPr lang="de-CH" dirty="0" smtClean="0"/>
              <a:t>Ausnahmen</a:t>
            </a:r>
          </a:p>
          <a:p>
            <a:pPr lvl="1"/>
            <a:r>
              <a:rPr lang="de-CH" dirty="0" smtClean="0"/>
              <a:t>Anführungszeichen als » « nicht nachbilden</a:t>
            </a:r>
          </a:p>
          <a:p>
            <a:pPr marL="457200" lvl="1" indent="0">
              <a:buNone/>
            </a:pPr>
            <a:endParaRPr lang="de-CH" sz="2200" dirty="0" smtClean="0"/>
          </a:p>
          <a:p>
            <a:endParaRPr lang="de-CH" sz="2600" dirty="0" smtClean="0"/>
          </a:p>
          <a:p>
            <a:endParaRPr lang="de-CH" sz="2600" dirty="0"/>
          </a:p>
          <a:p>
            <a:pPr lvl="1"/>
            <a:endParaRPr lang="de-CH" dirty="0"/>
          </a:p>
          <a:p>
            <a:pPr lvl="1"/>
            <a:r>
              <a:rPr lang="de-CH" dirty="0"/>
              <a:t>e</a:t>
            </a:r>
            <a:r>
              <a:rPr lang="de-CH" dirty="0" smtClean="0"/>
              <a:t>ckige </a:t>
            </a:r>
            <a:r>
              <a:rPr lang="de-CH" dirty="0"/>
              <a:t>Klammern durch runde ersetzen</a:t>
            </a:r>
          </a:p>
          <a:p>
            <a:pPr marL="457200" lvl="1" indent="0">
              <a:buNone/>
            </a:pPr>
            <a:endParaRPr lang="de-CH" sz="22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a:t>
            </a:r>
            <a:r>
              <a:rPr lang="de-DE" dirty="0" smtClean="0"/>
              <a:t>1.7.3)</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08033430"/>
              </p:ext>
            </p:extLst>
          </p:nvPr>
        </p:nvGraphicFramePr>
        <p:xfrm>
          <a:off x="683568" y="1484784"/>
          <a:ext cx="7740860" cy="101092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256402433"/>
              </p:ext>
            </p:extLst>
          </p:nvPr>
        </p:nvGraphicFramePr>
        <p:xfrm>
          <a:off x="755576" y="3789040"/>
          <a:ext cx="7776424" cy="1005840"/>
        </p:xfrm>
        <a:graphic>
          <a:graphicData uri="http://schemas.openxmlformats.org/drawingml/2006/table">
            <a:tbl>
              <a:tblPr firstRow="1" bandRow="1">
                <a:tableStyleId>{5C22544A-7EE6-4342-B048-85BDC9FD1C3A}</a:tableStyleId>
              </a:tblPr>
              <a:tblGrid>
                <a:gridCol w="3816424"/>
                <a:gridCol w="3960000"/>
              </a:tblGrid>
              <a:tr h="31698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61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732618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Ausnahmen (Fortsetzung)</a:t>
            </a:r>
          </a:p>
          <a:p>
            <a:pPr lvl="1"/>
            <a:r>
              <a:rPr lang="de-CH" dirty="0" smtClean="0"/>
              <a:t>nur kurzen Strich (Bindestrich) verwenden, auch für z. B. Gedankenstrich</a:t>
            </a:r>
          </a:p>
          <a:p>
            <a:pPr lvl="1"/>
            <a:r>
              <a:rPr lang="de-CH" dirty="0" smtClean="0"/>
              <a:t>Strich für «bis» ohne Leerzeichen davor und dahinter</a:t>
            </a:r>
          </a:p>
          <a:p>
            <a:pPr lvl="1"/>
            <a:r>
              <a:rPr lang="de-CH" dirty="0" smtClean="0"/>
              <a:t>Abkürzungen aus mehreren Einzelbuchstaben ohne Leerzeichen schreiben</a:t>
            </a:r>
          </a:p>
          <a:p>
            <a:pPr lvl="1"/>
            <a:endParaRPr lang="de-CH" sz="2200" dirty="0" smtClean="0"/>
          </a:p>
          <a:p>
            <a:pPr lvl="1"/>
            <a:endParaRPr lang="de-CH" sz="2200" dirty="0" smtClean="0"/>
          </a:p>
          <a:p>
            <a:pPr lvl="1"/>
            <a:endParaRPr lang="de-CH" sz="2200" dirty="0"/>
          </a:p>
          <a:p>
            <a:pPr lvl="1"/>
            <a:r>
              <a:rPr lang="de-CH" dirty="0" smtClean="0"/>
              <a:t>kein Leerzeichen vor und hinter Schrägstrich</a:t>
            </a:r>
          </a:p>
          <a:p>
            <a:pPr marL="0" indent="0">
              <a:buNone/>
            </a:pPr>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678789721"/>
              </p:ext>
            </p:extLst>
          </p:nvPr>
        </p:nvGraphicFramePr>
        <p:xfrm>
          <a:off x="1043608" y="3191376"/>
          <a:ext cx="7416824" cy="741680"/>
        </p:xfrm>
        <a:graphic>
          <a:graphicData uri="http://schemas.openxmlformats.org/drawingml/2006/table">
            <a:tbl>
              <a:tblPr firstRow="1" bandRow="1">
                <a:tableStyleId>{5C22544A-7EE6-4342-B048-85BDC9FD1C3A}</a:tableStyleId>
              </a:tblPr>
              <a:tblGrid>
                <a:gridCol w="2736304"/>
                <a:gridCol w="468052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Erscheinungsort</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a:t>
                      </a:r>
                      <a:r>
                        <a:rPr lang="de-CH" baseline="0" dirty="0" smtClean="0">
                          <a:latin typeface="Verdana" pitchFamily="34" charset="0"/>
                          <a:ea typeface="Verdana" pitchFamily="34" charset="0"/>
                          <a:cs typeface="Verdana" pitchFamily="34" charset="0"/>
                        </a:rPr>
                        <a:t> a. M.</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 a.M.</a:t>
                      </a:r>
                    </a:p>
                  </a:txBody>
                  <a:tcPr/>
                </a:tc>
              </a:tr>
            </a:tbl>
          </a:graphicData>
        </a:graphic>
      </p:graphicFrame>
    </p:spTree>
    <p:extLst>
      <p:ext uri="{BB962C8B-B14F-4D97-AF65-F5344CB8AC3E}">
        <p14:creationId xmlns:p14="http://schemas.microsoft.com/office/powerpoint/2010/main" val="17441264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Interpunktion ergänzen, weglassen oder ändern, wenn exakte Übernahme zu schlechter Lesbarkeit oder Missverständnissen führt</a:t>
            </a:r>
          </a:p>
          <a:p>
            <a:endParaRPr lang="de-CH" sz="2600" dirty="0"/>
          </a:p>
          <a:p>
            <a:endParaRPr lang="de-CH" sz="2600" dirty="0" smtClean="0"/>
          </a:p>
          <a:p>
            <a:endParaRPr lang="de-CH" sz="2600" dirty="0"/>
          </a:p>
          <a:p>
            <a:endParaRPr lang="de-CH" sz="2600" dirty="0" smtClean="0"/>
          </a:p>
          <a:p>
            <a:endParaRPr lang="de-CH" sz="2600" dirty="0"/>
          </a:p>
          <a:p>
            <a:endParaRPr lang="de-CH" dirty="0" smtClean="0"/>
          </a:p>
          <a:p>
            <a:r>
              <a:rPr lang="de-CH" dirty="0" smtClean="0"/>
              <a:t>Bindestriche bei Komposita nicht ergänzen</a:t>
            </a:r>
          </a:p>
          <a:p>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3515012730"/>
              </p:ext>
            </p:extLst>
          </p:nvPr>
        </p:nvGraphicFramePr>
        <p:xfrm>
          <a:off x="683568" y="2132856"/>
          <a:ext cx="7632848" cy="1828800"/>
        </p:xfrm>
        <a:graphic>
          <a:graphicData uri="http://schemas.openxmlformats.org/drawingml/2006/table">
            <a:tbl>
              <a:tblPr firstRow="1" bandRow="1">
                <a:tableStyleId>{5C22544A-7EE6-4342-B048-85BDC9FD1C3A}</a:tableStyleId>
              </a:tblPr>
              <a:tblGrid>
                <a:gridCol w="3744416"/>
                <a:gridCol w="388843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Ilse Orth</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Markus Hänsel</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 Ilse Orth, 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Markus Hänsel</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37113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Diakritische Zeichen übertragen, wie in Informationsquelle vorgegeben</a:t>
            </a:r>
          </a:p>
          <a:p>
            <a:r>
              <a:rPr lang="de-CH" dirty="0" smtClean="0"/>
              <a:t>Fehlende diakritische Zeichen können bei entsprechender Sprachkenntnis ergänzt werden</a:t>
            </a:r>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Diakritische </a:t>
            </a:r>
            <a:r>
              <a:rPr lang="de-DE" dirty="0"/>
              <a:t>Zeichen (RDA </a:t>
            </a:r>
            <a:r>
              <a:rPr lang="de-DE" dirty="0" smtClean="0"/>
              <a:t>1.7.4)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729799959"/>
              </p:ext>
            </p:extLst>
          </p:nvPr>
        </p:nvGraphicFramePr>
        <p:xfrm>
          <a:off x="683568" y="2708920"/>
          <a:ext cx="7740860" cy="1285240"/>
        </p:xfrm>
        <a:graphic>
          <a:graphicData uri="http://schemas.openxmlformats.org/drawingml/2006/table">
            <a:tbl>
              <a:tblPr firstRow="1" bandRow="1">
                <a:tableStyleId>{5C22544A-7EE6-4342-B048-85BDC9FD1C3A}</a:tableStyleId>
              </a:tblPr>
              <a:tblGrid>
                <a:gridCol w="3816424"/>
                <a:gridCol w="3924436"/>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MONOPHASEES DE L'ARTERE NORD-EST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monophasées de l'artère Nord-Est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2841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Symbole soweit möglich vorlagegemäß wiedergeben</a:t>
            </a:r>
          </a:p>
          <a:p>
            <a:endParaRPr lang="de-CH" dirty="0" smtClean="0"/>
          </a:p>
          <a:p>
            <a:r>
              <a:rPr lang="de-CH" dirty="0" smtClean="0"/>
              <a:t>Bei Bedarf weitere Formen als abweichende Titel  erfassen</a:t>
            </a:r>
          </a:p>
          <a:p>
            <a:endParaRPr lang="de-CH" sz="2600" dirty="0"/>
          </a:p>
          <a:p>
            <a:endParaRPr lang="de-CH" sz="2600" dirty="0" smtClean="0"/>
          </a:p>
          <a:p>
            <a:endParaRPr lang="de-CH" sz="2600" dirty="0"/>
          </a:p>
          <a:p>
            <a:endParaRPr lang="de-CH" sz="2600" dirty="0" smtClean="0"/>
          </a:p>
          <a:p>
            <a:pPr marL="0" indent="0">
              <a:buNone/>
            </a:pPr>
            <a:endParaRPr lang="de-CH" sz="2600" dirty="0" smtClean="0"/>
          </a:p>
          <a:p>
            <a:endParaRPr lang="de-CH" sz="2600" dirty="0"/>
          </a:p>
          <a:p>
            <a:endParaRPr lang="de-CH" sz="2600" dirty="0" smtClean="0"/>
          </a:p>
          <a:p>
            <a:endParaRPr lang="de-CH" sz="2600" dirty="0"/>
          </a:p>
          <a:p>
            <a:endParaRPr lang="de-CH" sz="2600" dirty="0" smtClean="0"/>
          </a:p>
          <a:p>
            <a:endParaRPr lang="de-CH" sz="2600" dirty="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a:t>
            </a:r>
            <a:r>
              <a:rPr lang="de-DE" dirty="0" smtClean="0"/>
              <a:t>1.7.5)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984957906"/>
              </p:ext>
            </p:extLst>
          </p:nvPr>
        </p:nvGraphicFramePr>
        <p:xfrm>
          <a:off x="683568" y="2708920"/>
          <a:ext cx="7740860" cy="1010920"/>
        </p:xfrm>
        <a:graphic>
          <a:graphicData uri="http://schemas.openxmlformats.org/drawingml/2006/table">
            <a:tbl>
              <a:tblPr firstRow="1" bandRow="1">
                <a:tableStyleId>{5C22544A-7EE6-4342-B048-85BDC9FD1C3A}</a:tableStyleId>
              </a:tblPr>
              <a:tblGrid>
                <a:gridCol w="2592288"/>
                <a:gridCol w="514857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smtClean="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aseline="0"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Advent,</a:t>
                      </a:r>
                      <a:r>
                        <a:rPr lang="de-CH" sz="1800" kern="1200" baseline="0" dirty="0" smtClean="0">
                          <a:solidFill>
                            <a:schemeClr val="dk1"/>
                          </a:solidFill>
                          <a:effectLst/>
                          <a:latin typeface="Verdana" pitchFamily="34" charset="0"/>
                          <a:ea typeface="Verdana" pitchFamily="34" charset="0"/>
                          <a:cs typeface="Verdana" pitchFamily="34" charset="0"/>
                        </a:rPr>
                        <a:t> Advent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4287188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Symbol in der Sprache der Vorlage beschreiben oder Ersatzzeichen (Buchstabe) verwenden, wenn Wiedergabe nicht </a:t>
            </a:r>
            <a:r>
              <a:rPr lang="de-CH" dirty="0" smtClean="0"/>
              <a:t>möglich</a:t>
            </a:r>
          </a:p>
          <a:p>
            <a:endParaRPr lang="de-CH" dirty="0" smtClean="0"/>
          </a:p>
          <a:p>
            <a:endParaRPr lang="de-CH" dirty="0" smtClean="0"/>
          </a:p>
          <a:p>
            <a:endParaRPr lang="de-CH" dirty="0" smtClean="0"/>
          </a:p>
          <a:p>
            <a:endParaRPr lang="de-CH" dirty="0" smtClean="0"/>
          </a:p>
          <a:p>
            <a:endParaRPr lang="de-CH" dirty="0" smtClean="0"/>
          </a:p>
          <a:p>
            <a:endParaRPr lang="de-CH" dirty="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Der </a:t>
                      </a:r>
                      <a:r>
                        <a:rPr lang="de-CH" sz="1800" kern="1200" dirty="0" smtClean="0">
                          <a:solidFill>
                            <a:schemeClr val="dk1"/>
                          </a:solidFill>
                          <a:effectLst/>
                          <a:latin typeface="Verdana" pitchFamily="34" charset="0"/>
                          <a:ea typeface="Verdana" pitchFamily="34" charset="0"/>
                          <a:cs typeface="Verdana" pitchFamily="34" charset="0"/>
                          <a:sym typeface="Webdings" panose="05030102010509060703" pitchFamily="18" charset="2"/>
                        </a:rPr>
                        <a:t> </a:t>
                      </a:r>
                      <a:r>
                        <a:rPr lang="de-CH" sz="1800" kern="1200" dirty="0" smtClean="0">
                          <a:solidFill>
                            <a:schemeClr val="dk1"/>
                          </a:solidFill>
                          <a:effectLst/>
                          <a:latin typeface="Verdana" pitchFamily="34" charset="0"/>
                          <a:ea typeface="Verdana" pitchFamily="34" charset="0"/>
                          <a:cs typeface="Verdana" pitchFamily="34" charset="0"/>
                        </a:rPr>
                        <a:t>zum Prado</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Der [Schlüssel]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Der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Auf der Titelseite erscheint [Schlüssel] als bildliche Darstellung</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CH" dirty="0" smtClean="0"/>
              <a:t>AG RDA Schulungsunterlagen – Modul 2.06: Erfassen und Übertragen | Stand: </a:t>
            </a:r>
            <a:r>
              <a:rPr lang="de-CH" dirty="0" smtClean="0"/>
              <a:t>29.02.2016 </a:t>
            </a:r>
            <a:r>
              <a:rPr lang="de-CH" dirty="0" smtClean="0"/>
              <a:t>|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Hoch- und tiefgestellte Zahlen werden auf der Grundlinie erfasst, wenn Wiedergabe nicht möglich</a:t>
            </a:r>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tx1"/>
                          </a:solidFill>
                          <a:effectLst/>
                          <a:latin typeface="Verdana" pitchFamily="34" charset="0"/>
                          <a:ea typeface="Verdana" pitchFamily="34" charset="0"/>
                          <a:cs typeface="Verdana" pitchFamily="34" charset="0"/>
                        </a:rPr>
                        <a:t>H</a:t>
                      </a:r>
                      <a:r>
                        <a:rPr lang="de-CH" sz="1800" kern="1200" baseline="-25000" dirty="0" smtClean="0">
                          <a:solidFill>
                            <a:schemeClr val="tx1"/>
                          </a:solidFill>
                          <a:effectLst/>
                          <a:latin typeface="Verdana" pitchFamily="34" charset="0"/>
                          <a:ea typeface="Verdana" pitchFamily="34" charset="0"/>
                          <a:cs typeface="Verdana" pitchFamily="34" charset="0"/>
                        </a:rPr>
                        <a:t>2</a:t>
                      </a:r>
                      <a:r>
                        <a:rPr lang="de-CH" sz="1800" kern="1200" dirty="0" smtClean="0">
                          <a:solidFill>
                            <a:schemeClr val="tx1"/>
                          </a:solidFill>
                          <a:effectLst/>
                          <a:latin typeface="Verdana" pitchFamily="34" charset="0"/>
                          <a:ea typeface="Verdana" pitchFamily="34" charset="0"/>
                          <a:cs typeface="Verdana" pitchFamily="34" charset="0"/>
                        </a:rPr>
                        <a:t> </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 (H</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OH)</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tx1"/>
                          </a:solidFill>
                          <a:effectLst/>
                          <a:latin typeface="Verdana" pitchFamily="34" charset="0"/>
                          <a:ea typeface="Verdana" pitchFamily="34" charset="0"/>
                          <a:cs typeface="Verdana" pitchFamily="34" charset="0"/>
                        </a:rPr>
                        <a:t>H2 16O (H16OH)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tx1"/>
                          </a:solidFill>
                          <a:effectLst/>
                          <a:latin typeface="Verdana" pitchFamily="34" charset="0"/>
                          <a:ea typeface="Verdana" pitchFamily="34" charset="0"/>
                          <a:cs typeface="Verdana" pitchFamily="34" charset="0"/>
                        </a:rPr>
                        <a:t>H 2 16 O (H 16 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t>
                      </a:r>
                      <a:r>
                        <a:rPr lang="de-CH" sz="1800" kern="1200" dirty="0" smtClean="0">
                          <a:solidFill>
                            <a:schemeClr val="tx1"/>
                          </a:solidFill>
                          <a:effectLst/>
                          <a:latin typeface="Verdana" pitchFamily="34" charset="0"/>
                          <a:ea typeface="Verdana" pitchFamily="34" charset="0"/>
                          <a:cs typeface="Verdana" pitchFamily="34" charset="0"/>
                        </a:rPr>
                        <a:t>Im Titel ist „2“ tiefgestellt, „16“ hochgestellt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Ignoriert werden</a:t>
            </a:r>
          </a:p>
          <a:p>
            <a:pPr lvl="1"/>
            <a:endParaRPr lang="de-CH" dirty="0" smtClean="0"/>
          </a:p>
          <a:p>
            <a:pPr lvl="1"/>
            <a:r>
              <a:rPr lang="de-CH" dirty="0" smtClean="0"/>
              <a:t>Symbole für Trademarks</a:t>
            </a:r>
          </a:p>
          <a:p>
            <a:pPr marL="0" indent="0">
              <a:buNone/>
            </a:pPr>
            <a:endParaRPr lang="de-CH" sz="2600" dirty="0" smtClean="0"/>
          </a:p>
          <a:p>
            <a:endParaRPr lang="de-CH" sz="2600" dirty="0"/>
          </a:p>
          <a:p>
            <a:endParaRPr lang="de-CH" sz="2600" dirty="0" smtClean="0"/>
          </a:p>
          <a:p>
            <a:endParaRPr lang="de-CH" sz="2600" dirty="0"/>
          </a:p>
          <a:p>
            <a:pPr lvl="1"/>
            <a:r>
              <a:rPr lang="de-CH" dirty="0" smtClean="0"/>
              <a:t>als Trennzeichen verwendete typographische Gestaltungsmittel</a:t>
            </a:r>
          </a:p>
          <a:p>
            <a:pPr lvl="1"/>
            <a:endParaRPr lang="de-CH" sz="22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30937280"/>
              </p:ext>
            </p:extLst>
          </p:nvPr>
        </p:nvGraphicFramePr>
        <p:xfrm>
          <a:off x="683568" y="2348880"/>
          <a:ext cx="7740860" cy="1010920"/>
        </p:xfrm>
        <a:graphic>
          <a:graphicData uri="http://schemas.openxmlformats.org/drawingml/2006/table">
            <a:tbl>
              <a:tblPr firstRow="1" bandRow="1">
                <a:tableStyleId>{5C22544A-7EE6-4342-B048-85BDC9FD1C3A}</a:tableStyleId>
              </a:tblPr>
              <a:tblGrid>
                <a:gridCol w="3600400"/>
                <a:gridCol w="414046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630937280"/>
              </p:ext>
            </p:extLst>
          </p:nvPr>
        </p:nvGraphicFramePr>
        <p:xfrm>
          <a:off x="719572" y="4871432"/>
          <a:ext cx="7740860" cy="101092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57180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Spezialfall</a:t>
            </a:r>
            <a:br>
              <a:rPr lang="de-CH" dirty="0" smtClean="0"/>
            </a:br>
            <a:endParaRPr lang="de-CH" dirty="0" smtClean="0"/>
          </a:p>
          <a:p>
            <a:pPr marL="457200" lvl="1" indent="0">
              <a:buNone/>
            </a:pPr>
            <a:r>
              <a:rPr lang="de-CH" dirty="0" smtClean="0"/>
              <a:t>Ein Symbol/Zeichen ausserhalb von</a:t>
            </a:r>
          </a:p>
          <a:p>
            <a:pPr lvl="1">
              <a:buFontTx/>
              <a:buChar char="-"/>
            </a:pPr>
            <a:r>
              <a:rPr lang="de-CH" dirty="0" smtClean="0"/>
              <a:t>Titel</a:t>
            </a:r>
          </a:p>
          <a:p>
            <a:pPr lvl="1">
              <a:buFontTx/>
              <a:buChar char="-"/>
            </a:pPr>
            <a:r>
              <a:rPr lang="de-CH" dirty="0" smtClean="0"/>
              <a:t>Verantwortlichkeitsangabe</a:t>
            </a:r>
          </a:p>
          <a:p>
            <a:pPr marL="457200" lvl="1" indent="0">
              <a:buNone/>
            </a:pPr>
            <a:r>
              <a:rPr lang="de-CH" dirty="0" smtClean="0"/>
              <a:t>kann sinnvoll textuell wiedergegeben werden, wenn es sich um ein Designelement handelt</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Auf die Kenntlichmachung z. B. durch eckige Klammern oder eine Anmerkung wird verzichtet</a:t>
            </a:r>
          </a:p>
          <a:p>
            <a:pPr marL="457200" lvl="1" indent="0">
              <a:buNone/>
            </a:pPr>
            <a:endParaRPr lang="de-CH" dirty="0" smtClean="0"/>
          </a:p>
          <a:p>
            <a:pPr marL="457200" lvl="1" indent="0">
              <a:buNone/>
            </a:pPr>
            <a:endParaRPr lang="de-CH" sz="2200" dirty="0" smtClean="0"/>
          </a:p>
          <a:p>
            <a:pPr marL="0" indent="0">
              <a:buNone/>
            </a:pPr>
            <a:endParaRPr lang="de-CH" dirty="0" smtClean="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195852948"/>
              </p:ext>
            </p:extLst>
          </p:nvPr>
        </p:nvGraphicFramePr>
        <p:xfrm>
          <a:off x="701570" y="3598218"/>
          <a:ext cx="7740860" cy="100584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Verlagsname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Tulipan Verlag</a:t>
                      </a:r>
                      <a:br>
                        <a:rPr lang="de-CH" sz="1800" kern="1200" dirty="0" smtClean="0">
                          <a:solidFill>
                            <a:schemeClr val="dk1"/>
                          </a:solidFill>
                          <a:latin typeface="Verdana" pitchFamily="34" charset="0"/>
                          <a:ea typeface="Verdana" pitchFamily="34" charset="0"/>
                          <a:cs typeface="Verdana" pitchFamily="34" charset="0"/>
                        </a:rPr>
                      </a:b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pic>
        <p:nvPicPr>
          <p:cNvPr id="10" name="Grafik 9"/>
          <p:cNvPicPr/>
          <p:nvPr/>
        </p:nvPicPr>
        <p:blipFill>
          <a:blip r:embed="rId3"/>
          <a:stretch>
            <a:fillRect/>
          </a:stretch>
        </p:blipFill>
        <p:spPr>
          <a:xfrm>
            <a:off x="755576" y="3965883"/>
            <a:ext cx="2448272" cy="638175"/>
          </a:xfrm>
          <a:prstGeom prst="rect">
            <a:avLst/>
          </a:prstGeom>
        </p:spPr>
      </p:pic>
    </p:spTree>
    <p:extLst>
      <p:ext uri="{BB962C8B-B14F-4D97-AF65-F5344CB8AC3E}">
        <p14:creationId xmlns:p14="http://schemas.microsoft.com/office/powerpoint/2010/main" val="1441530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202842937"/>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6536414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Buchstabe oder Wort wiederholen, wenn </a:t>
            </a:r>
            <a:r>
              <a:rPr lang="de-CH" dirty="0"/>
              <a:t>aus der Informationsquelle deutlich </a:t>
            </a:r>
            <a:r>
              <a:rPr lang="de-CH" dirty="0" smtClean="0"/>
              <a:t>hervorgeht, </a:t>
            </a:r>
            <a:r>
              <a:rPr lang="de-CH" dirty="0"/>
              <a:t>dass </a:t>
            </a:r>
            <a:r>
              <a:rPr lang="de-CH" dirty="0" smtClean="0"/>
              <a:t>es mehrmals gelesen werden soll, obwohl es nur einmal erscheint </a:t>
            </a:r>
          </a:p>
          <a:p>
            <a:endParaRPr lang="de-CH" dirty="0" smtClean="0"/>
          </a:p>
          <a:p>
            <a:endParaRPr lang="de-CH" dirty="0" smtClean="0"/>
          </a:p>
          <a:p>
            <a:endParaRPr lang="de-CH" dirty="0" smtClean="0"/>
          </a:p>
          <a:p>
            <a:r>
              <a:rPr lang="de-CH" dirty="0" smtClean="0"/>
              <a:t>Ausnahme: einleitende Wendung in der Verantwortlichkeitsangabe</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Buchstabe/Wort </a:t>
            </a:r>
            <a:r>
              <a:rPr lang="de-DE" dirty="0"/>
              <a:t>mehrfach gelesen (RDA </a:t>
            </a:r>
            <a:r>
              <a:rPr lang="de-DE" dirty="0" smtClean="0"/>
              <a:t>1.7.7)</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742514337"/>
              </p:ext>
            </p:extLst>
          </p:nvPr>
        </p:nvGraphicFramePr>
        <p:xfrm>
          <a:off x="683568" y="2564904"/>
          <a:ext cx="7740860" cy="949960"/>
        </p:xfrm>
        <a:graphic>
          <a:graphicData uri="http://schemas.openxmlformats.org/drawingml/2006/table">
            <a:tbl>
              <a:tblPr firstRow="1" bandRow="1">
                <a:tableStyleId>{5C22544A-7EE6-4342-B048-85BDC9FD1C3A}</a:tableStyleId>
              </a:tblPr>
              <a:tblGrid>
                <a:gridCol w="3384376"/>
                <a:gridCol w="4356484"/>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effectLst/>
                          <a:latin typeface="Verdana" pitchFamily="34" charset="0"/>
                          <a:ea typeface="Verdana" pitchFamily="34" charset="0"/>
                          <a:cs typeface="Verdana" pitchFamily="34" charset="0"/>
                        </a:rPr>
                        <a:t>Daniel Höxter spielt/</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Daniel Höxter spielt Mozart</a:t>
                      </a:r>
                      <a:endParaRPr lang="de-CH" sz="1600" kern="1200" dirty="0" smtClean="0">
                        <a:solidFill>
                          <a:schemeClr val="tx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Paralleltitel:</a:t>
                      </a:r>
                      <a:r>
                        <a:rPr lang="de-CH" sz="1600" kern="1200" baseline="0" dirty="0" smtClean="0">
                          <a:solidFill>
                            <a:schemeClr val="tx1"/>
                          </a:solidFill>
                          <a:effectLst/>
                          <a:latin typeface="Verdana" pitchFamily="34" charset="0"/>
                          <a:ea typeface="Verdana" pitchFamily="34" charset="0"/>
                          <a:cs typeface="Verdana" pitchFamily="34" charset="0"/>
                        </a:rPr>
                        <a:t> </a:t>
                      </a:r>
                      <a:r>
                        <a:rPr lang="de-CH" sz="1600" kern="1200" dirty="0" smtClean="0">
                          <a:solidFill>
                            <a:schemeClr val="dk1"/>
                          </a:solidFill>
                          <a:effectLst/>
                          <a:latin typeface="Verdana" pitchFamily="34" charset="0"/>
                          <a:ea typeface="Verdana" pitchFamily="34" charset="0"/>
                          <a:cs typeface="Verdana" pitchFamily="34" charset="0"/>
                        </a:rPr>
                        <a:t>Daniel Höxter </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742514337"/>
              </p:ext>
            </p:extLst>
          </p:nvPr>
        </p:nvGraphicFramePr>
        <p:xfrm>
          <a:off x="683568" y="4653136"/>
          <a:ext cx="7740860" cy="1437640"/>
        </p:xfrm>
        <a:graphic>
          <a:graphicData uri="http://schemas.openxmlformats.org/drawingml/2006/table">
            <a:tbl>
              <a:tblPr firstRow="1" bandRow="1">
                <a:tableStyleId>{5C22544A-7EE6-4342-B048-85BDC9FD1C3A}</a:tableStyleId>
              </a:tblPr>
              <a:tblGrid>
                <a:gridCol w="3384376"/>
                <a:gridCol w="4356484"/>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a:t>
                      </a:r>
                      <a:r>
                        <a:rPr lang="de-DE" sz="1600" kern="1200" dirty="0" err="1" smtClean="0">
                          <a:solidFill>
                            <a:schemeClr val="dk1"/>
                          </a:solidFill>
                          <a:latin typeface="Verdana" pitchFamily="34" charset="0"/>
                          <a:ea typeface="Verdana" pitchFamily="34" charset="0"/>
                          <a:cs typeface="Verdana" pitchFamily="34" charset="0"/>
                        </a:rPr>
                        <a:t>edited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by</a:t>
                      </a:r>
                      <a:r>
                        <a:rPr lang="de-DE" sz="1600" kern="1200" dirty="0" smtClean="0">
                          <a:solidFill>
                            <a:schemeClr val="dk1"/>
                          </a:solidFill>
                          <a:latin typeface="Verdana" pitchFamily="34" charset="0"/>
                          <a:ea typeface="Verdana" pitchFamily="34" charset="0"/>
                          <a:cs typeface="Verdana" pitchFamily="34" charset="0"/>
                        </a:rPr>
                        <a:t> Dirk Hoerder</a:t>
                      </a:r>
                      <a:endParaRPr lang="de-CH" sz="16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a:t>
                      </a:r>
                      <a:r>
                        <a:rPr lang="de-DE" sz="1600" kern="1200" dirty="0" err="1" smtClean="0">
                          <a:solidFill>
                            <a:schemeClr val="dk1"/>
                          </a:solidFill>
                          <a:latin typeface="Verdana" pitchFamily="34" charset="0"/>
                          <a:ea typeface="Verdana" pitchFamily="34" charset="0"/>
                          <a:cs typeface="Verdana" pitchFamily="34" charset="0"/>
                        </a:rPr>
                        <a:t>edited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by</a:t>
                      </a:r>
                      <a:r>
                        <a:rPr lang="de-DE" sz="1600" kern="1200" dirty="0" smtClean="0">
                          <a:solidFill>
                            <a:schemeClr val="dk1"/>
                          </a:solidFill>
                          <a:latin typeface="Verdana" pitchFamily="34" charset="0"/>
                          <a:ea typeface="Verdana" pitchFamily="34" charset="0"/>
                          <a:cs typeface="Verdana" pitchFamily="34" charset="0"/>
                        </a:rPr>
                        <a:t> Dirk Hoerder</a:t>
                      </a:r>
                      <a:br>
                        <a:rPr lang="de-DE" sz="1600" kern="1200" dirty="0" smtClean="0">
                          <a:solidFill>
                            <a:schemeClr val="dk1"/>
                          </a:solidFill>
                          <a:latin typeface="Verdana" pitchFamily="34" charset="0"/>
                          <a:ea typeface="Verdana" pitchFamily="34" charset="0"/>
                          <a:cs typeface="Verdana" pitchFamily="34" charset="0"/>
                        </a:rPr>
                      </a:br>
                      <a:r>
                        <a:rPr lang="de-DE" sz="1600" kern="1200" dirty="0" smtClean="0">
                          <a:solidFill>
                            <a:schemeClr val="dk1"/>
                          </a:solidFill>
                          <a:latin typeface="Verdana" pitchFamily="34" charset="0"/>
                          <a:ea typeface="Verdana" pitchFamily="34" charset="0"/>
                          <a:cs typeface="Verdana" pitchFamily="34" charset="0"/>
                        </a:rPr>
                        <a:t>(oder)</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 Dirk Hoerder</a:t>
                      </a:r>
                      <a:endParaRPr lang="de-CH" sz="16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279886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Übertragene Elemente werden nur abgekürzt, wenn sie abgekürzt in der Informationsquelle stehen</a:t>
            </a:r>
          </a:p>
          <a:p>
            <a:endParaRPr lang="de-CH" dirty="0" smtClean="0"/>
          </a:p>
          <a:p>
            <a:r>
              <a:rPr lang="de-CH" dirty="0" smtClean="0"/>
              <a:t>Alle anderen Elemente werden im Allgemeinen nicht abgekürzt</a:t>
            </a:r>
          </a:p>
          <a:p>
            <a:pPr lvl="1"/>
            <a:r>
              <a:rPr lang="de-CH" sz="2200" dirty="0" smtClean="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Tree>
    <p:extLst>
      <p:ext uri="{BB962C8B-B14F-4D97-AF65-F5344CB8AC3E}">
        <p14:creationId xmlns:p14="http://schemas.microsoft.com/office/powerpoint/2010/main" val="6814357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 der Regel Fehler wie in Informationsquelle übertragen</a:t>
            </a:r>
          </a:p>
          <a:p>
            <a:r>
              <a:rPr lang="de-CH" dirty="0" smtClean="0"/>
              <a:t>Fehler korrigieren, wenn für Identifizierung und Zugriff wichtig</a:t>
            </a:r>
          </a:p>
          <a:p>
            <a:pPr lvl="1"/>
            <a:r>
              <a:rPr lang="de-CH" dirty="0" smtClean="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smtClean="0"/>
              <a:t>Ausnahme fortlaufende und integrierende Ressourcen</a:t>
            </a:r>
          </a:p>
          <a:p>
            <a:pPr lvl="1"/>
            <a:r>
              <a:rPr lang="de-CH" dirty="0" smtClean="0"/>
              <a:t>Haupttitel in korrigierter Form</a:t>
            </a:r>
          </a:p>
          <a:p>
            <a:pPr lvl="1"/>
            <a:r>
              <a:rPr lang="de-CH" dirty="0" smtClean="0"/>
              <a:t>Anmerkung, die Titel wie in Informationsquelle wiedergibt</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338856468"/>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009615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Zahlen </a:t>
            </a:r>
            <a:r>
              <a:rPr lang="de-DE" dirty="0"/>
              <a:t>werden in </a:t>
            </a:r>
            <a:r>
              <a:rPr lang="de-DE" b="1" dirty="0"/>
              <a:t>übertragenen</a:t>
            </a:r>
            <a:r>
              <a:rPr lang="de-DE" dirty="0"/>
              <a:t> Elementen so übernommen, wie sie in der Informationsquelle </a:t>
            </a:r>
            <a:r>
              <a:rPr lang="de-DE" dirty="0" smtClean="0"/>
              <a:t>erscheinen</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5809501"/>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DE" dirty="0" smtClean="0"/>
              <a:t>Beim Erfassen von Zahlen gelten für folgende Elemente spezifische Richtlinien</a:t>
            </a:r>
          </a:p>
          <a:p>
            <a:pPr lvl="1"/>
            <a:r>
              <a:rPr lang="de-CH" dirty="0"/>
              <a:t>Bezeichnung (alphanumerisch oder chronologisch) der ersten/letzten Ausgabe oder des </a:t>
            </a:r>
            <a:r>
              <a:rPr lang="de-CH" dirty="0" smtClean="0"/>
              <a:t>ersten/letzten</a:t>
            </a:r>
            <a:br>
              <a:rPr lang="de-CH" dirty="0" smtClean="0"/>
            </a:br>
            <a:r>
              <a:rPr lang="de-CH" dirty="0" smtClean="0"/>
              <a:t>Teils </a:t>
            </a:r>
            <a:r>
              <a:rPr lang="de-CH" dirty="0"/>
              <a:t>der </a:t>
            </a:r>
            <a:r>
              <a:rPr lang="de-CH" dirty="0" smtClean="0"/>
              <a:t>Folge</a:t>
            </a:r>
            <a:endParaRPr lang="de-DE" dirty="0" smtClean="0"/>
          </a:p>
          <a:p>
            <a:pPr lvl="1"/>
            <a:r>
              <a:rPr lang="de-CH" dirty="0"/>
              <a:t>Entstehungs-, </a:t>
            </a:r>
            <a:r>
              <a:rPr lang="de-CH" dirty="0" smtClean="0"/>
              <a:t>Erscheinungs-</a:t>
            </a:r>
            <a:r>
              <a:rPr lang="de-CH" dirty="0"/>
              <a:t>, Vertriebs-, Herstellungs- und Copyrightdatum</a:t>
            </a:r>
          </a:p>
          <a:p>
            <a:pPr lvl="1"/>
            <a:r>
              <a:rPr lang="de-CH" dirty="0"/>
              <a:t>Zählung innerhalb der </a:t>
            </a:r>
            <a:r>
              <a:rPr lang="de-CH" dirty="0" smtClean="0"/>
              <a:t>Reihe/Unterreihe</a:t>
            </a:r>
          </a:p>
          <a:p>
            <a:pPr lvl="1"/>
            <a:r>
              <a:rPr lang="de-CH" dirty="0" smtClean="0"/>
              <a:t>Jahr der Verleihung des Grades</a:t>
            </a:r>
          </a:p>
          <a:p>
            <a:endParaRPr lang="de-CH" dirty="0"/>
          </a:p>
          <a:p>
            <a:r>
              <a:rPr lang="de-DE" dirty="0" smtClean="0"/>
              <a:t>Die folgenden zwei Folien erläutern die spezifischen Richtlinien</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Als Ziffern geschriebene Zahlen werden </a:t>
            </a:r>
            <a:r>
              <a:rPr lang="de-CH" dirty="0"/>
              <a:t>in Form von arabischen Ziffern </a:t>
            </a:r>
            <a:r>
              <a:rPr lang="de-CH" dirty="0" smtClean="0"/>
              <a:t>erfasst</a:t>
            </a:r>
          </a:p>
          <a:p>
            <a:endParaRPr lang="de-CH" dirty="0"/>
          </a:p>
          <a:p>
            <a:endParaRPr lang="de-CH" dirty="0" smtClean="0"/>
          </a:p>
          <a:p>
            <a:endParaRPr lang="de-CH" dirty="0"/>
          </a:p>
          <a:p>
            <a:endParaRPr lang="de-CH" dirty="0" smtClean="0"/>
          </a:p>
          <a:p>
            <a:endParaRPr lang="de-CH" dirty="0"/>
          </a:p>
          <a:p>
            <a:r>
              <a:rPr lang="de-CH" dirty="0"/>
              <a:t>Als Wörter geschriebene Zahlen werden durch arabische Ziffern ersetzt</a:t>
            </a:r>
          </a:p>
          <a:p>
            <a:pPr marL="0" indent="0">
              <a:buNone/>
            </a:pP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008765520"/>
              </p:ext>
            </p:extLst>
          </p:nvPr>
        </p:nvGraphicFramePr>
        <p:xfrm>
          <a:off x="683568" y="1945640"/>
          <a:ext cx="7848872" cy="1483360"/>
        </p:xfrm>
        <a:graphic>
          <a:graphicData uri="http://schemas.openxmlformats.org/drawingml/2006/table">
            <a:tbl>
              <a:tblPr firstRow="1" bandRow="1">
                <a:tableStyleId>{5C22544A-7EE6-4342-B048-85BDC9FD1C3A}</a:tableStyleId>
              </a:tblPr>
              <a:tblGrid>
                <a:gridCol w="3096344"/>
                <a:gridCol w="4752528"/>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innerhalb Reihe</a:t>
                      </a:r>
                      <a:endParaRPr lang="de-DE" b="0" dirty="0">
                        <a:latin typeface="Verdana" pitchFamily="34" charset="0"/>
                        <a:ea typeface="Verdana" pitchFamily="34" charset="0"/>
                        <a:cs typeface="Verdana" pitchFamily="34" charset="0"/>
                      </a:endParaRPr>
                    </a:p>
                  </a:txBody>
                  <a:tcPr/>
                </a:tc>
              </a:tr>
              <a:tr h="370840">
                <a:tc>
                  <a:txBody>
                    <a:bodyPr/>
                    <a:lstStyle/>
                    <a:p>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3</a:t>
                      </a:r>
                      <a:endParaRPr lang="de-DE" dirty="0" smtClean="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Erscheinungsdatum</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MCMLXXVII</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775103383"/>
              </p:ext>
            </p:extLst>
          </p:nvPr>
        </p:nvGraphicFramePr>
        <p:xfrm>
          <a:off x="611560" y="4969976"/>
          <a:ext cx="7978487" cy="741680"/>
        </p:xfrm>
        <a:graphic>
          <a:graphicData uri="http://schemas.openxmlformats.org/drawingml/2006/table">
            <a:tbl>
              <a:tblPr firstRow="1" bandRow="1">
                <a:tableStyleId>{5C22544A-7EE6-4342-B048-85BDC9FD1C3A}</a:tableStyleId>
              </a:tblPr>
              <a:tblGrid>
                <a:gridCol w="3226487"/>
                <a:gridCol w="4752000"/>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für den ersten Teil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band eins,</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heft</a:t>
                      </a:r>
                      <a:r>
                        <a:rPr lang="de-CH" baseline="0" dirty="0" smtClean="0">
                          <a:latin typeface="Verdana" panose="020B0604030504040204" pitchFamily="34" charset="0"/>
                          <a:ea typeface="Verdana" panose="020B0604030504040204" pitchFamily="34" charset="0"/>
                          <a:cs typeface="Verdana" panose="020B0604030504040204" pitchFamily="34" charset="0"/>
                        </a:rPr>
                        <a:t> eins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Band 1, Heft 1</a:t>
                      </a:r>
                      <a:endParaRPr lang="de-DE" dirty="0" smtClean="0">
                        <a:latin typeface="Verdana" pitchFamily="34" charset="0"/>
                        <a:ea typeface="Verdana" pitchFamily="34" charset="0"/>
                        <a:cs typeface="Verdana" pitchFamily="34" charset="0"/>
                      </a:endParaRPr>
                    </a:p>
                  </a:txBody>
                  <a:tcPr>
                    <a:solidFill>
                      <a:srgbClr val="D0D8E8"/>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Inhalte</a:t>
            </a:r>
            <a:endParaRPr lang="de-DE" dirty="0"/>
          </a:p>
        </p:txBody>
      </p:sp>
      <p:sp>
        <p:nvSpPr>
          <p:cNvPr id="3" name="Textplatzhalter 2"/>
          <p:cNvSpPr>
            <a:spLocks noGrp="1"/>
          </p:cNvSpPr>
          <p:nvPr>
            <p:ph type="body" sz="quarter" idx="13"/>
          </p:nvPr>
        </p:nvSpPr>
        <p:spPr/>
        <p:txBody>
          <a:bodyPr/>
          <a:lstStyle/>
          <a:p>
            <a:r>
              <a:rPr lang="de-DE" dirty="0" smtClean="0"/>
              <a:t>Festlegungen zu Sprache und Schrift</a:t>
            </a:r>
          </a:p>
          <a:p>
            <a:r>
              <a:rPr lang="de-DE" dirty="0" smtClean="0"/>
              <a:t>Unterscheidung „Erfassen – Übertragen“</a:t>
            </a:r>
          </a:p>
          <a:p>
            <a:r>
              <a:rPr lang="de-DE" dirty="0" smtClean="0"/>
              <a:t>Wiedergabe von Wörtern, Zeichen, Symbolen, Zahlen usw.</a:t>
            </a:r>
          </a:p>
          <a:p>
            <a:r>
              <a:rPr lang="de-DE" dirty="0" smtClean="0"/>
              <a:t>Datumsangaben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Zusammenfassende </a:t>
            </a:r>
            <a:r>
              <a:rPr lang="de-CH" dirty="0"/>
              <a:t>Angaben von Daten und anderen </a:t>
            </a:r>
            <a:r>
              <a:rPr lang="de-CH"/>
              <a:t>Zahlen </a:t>
            </a:r>
            <a:r>
              <a:rPr lang="de-CH" smtClean="0"/>
              <a:t> </a:t>
            </a:r>
            <a:r>
              <a:rPr lang="de-CH" smtClean="0">
                <a:sym typeface="Wingdings" pitchFamily="2" charset="2"/>
              </a:rPr>
              <a:t> 	</a:t>
            </a:r>
            <a:r>
              <a:rPr lang="de-CH" smtClean="0"/>
              <a:t>die </a:t>
            </a:r>
            <a:r>
              <a:rPr lang="de-CH" dirty="0"/>
              <a:t>erste </a:t>
            </a:r>
            <a:r>
              <a:rPr lang="de-CH" dirty="0" smtClean="0"/>
              <a:t>und </a:t>
            </a:r>
            <a:r>
              <a:rPr lang="de-CH" dirty="0"/>
              <a:t>die letzte Zahl </a:t>
            </a:r>
            <a:r>
              <a:rPr lang="de-CH" dirty="0" smtClean="0"/>
              <a:t>werden vollständig erfasst</a:t>
            </a:r>
            <a:br>
              <a:rPr lang="de-CH" dirty="0" smtClean="0"/>
            </a:br>
            <a:r>
              <a:rPr lang="de-CH" sz="1200" dirty="0" smtClean="0"/>
              <a:t/>
            </a:r>
            <a:br>
              <a:rPr lang="de-CH" sz="1200" dirty="0" smtClean="0"/>
            </a:br>
            <a:r>
              <a:rPr lang="de-CH" dirty="0" smtClean="0"/>
              <a:t>Beispiel:</a:t>
            </a:r>
            <a:br>
              <a:rPr lang="de-CH" dirty="0" smtClean="0"/>
            </a:br>
            <a:r>
              <a:rPr lang="de-CH" dirty="0" smtClean="0"/>
              <a:t>2002-05 </a:t>
            </a:r>
            <a:r>
              <a:rPr lang="de-CH" dirty="0" smtClean="0">
                <a:cs typeface="Arial" charset="0"/>
              </a:rPr>
              <a:t>→ 2002-2005</a:t>
            </a:r>
          </a:p>
          <a:p>
            <a:pPr marL="0" indent="0">
              <a:buNone/>
            </a:pPr>
            <a:endParaRPr lang="de-CH" dirty="0"/>
          </a:p>
          <a:p>
            <a:r>
              <a:rPr lang="de-CH" dirty="0" smtClean="0"/>
              <a:t>Ausgeschriebene </a:t>
            </a:r>
            <a:r>
              <a:rPr lang="de-CH" dirty="0"/>
              <a:t>Ordinalzahlen werden als arabische Ziffern </a:t>
            </a:r>
            <a:r>
              <a:rPr lang="de-CH" dirty="0" smtClean="0"/>
              <a:t>erfasst</a:t>
            </a:r>
          </a:p>
          <a:p>
            <a:pPr>
              <a:buNone/>
            </a:pPr>
            <a:r>
              <a:rPr lang="de-CH" dirty="0" smtClean="0"/>
              <a:t>	Darstellung der Ordinalzahl gemäß Schreibweise der Sprache</a:t>
            </a:r>
          </a:p>
          <a:p>
            <a:pPr lvl="1">
              <a:buNone/>
            </a:pPr>
            <a:r>
              <a:rPr lang="de-CH" sz="800" dirty="0" smtClean="0"/>
              <a:t/>
            </a:r>
            <a:br>
              <a:rPr lang="de-CH" sz="800" dirty="0" smtClean="0"/>
            </a:br>
            <a:r>
              <a:rPr lang="de-CH" dirty="0" smtClean="0"/>
              <a:t>Beispiele:</a:t>
            </a:r>
            <a:br>
              <a:rPr lang="de-CH" dirty="0" smtClean="0"/>
            </a:br>
            <a:r>
              <a:rPr lang="de-CH" dirty="0" err="1" smtClean="0"/>
              <a:t>eighth</a:t>
            </a:r>
            <a:r>
              <a:rPr lang="de-CH" dirty="0" smtClean="0"/>
              <a:t> </a:t>
            </a:r>
            <a:r>
              <a:rPr lang="de-CH" dirty="0">
                <a:cs typeface="Arial" charset="0"/>
              </a:rPr>
              <a:t>→ </a:t>
            </a:r>
            <a:r>
              <a:rPr lang="de-CH" dirty="0" smtClean="0">
                <a:cs typeface="Arial" charset="0"/>
              </a:rPr>
              <a:t>8th</a:t>
            </a:r>
            <a:br>
              <a:rPr lang="de-CH" dirty="0" smtClean="0">
                <a:cs typeface="Arial" charset="0"/>
              </a:rPr>
            </a:br>
            <a:r>
              <a:rPr lang="de-CH" dirty="0" err="1" smtClean="0"/>
              <a:t>deuxième</a:t>
            </a:r>
            <a:r>
              <a:rPr lang="de-CH" dirty="0" smtClean="0"/>
              <a:t> </a:t>
            </a:r>
            <a:r>
              <a:rPr lang="de-CH" dirty="0">
                <a:cs typeface="Arial" charset="0"/>
              </a:rPr>
              <a:t>→ </a:t>
            </a:r>
            <a:r>
              <a:rPr lang="de-CH" dirty="0" smtClean="0">
                <a:cs typeface="Arial" charset="0"/>
              </a:rPr>
              <a:t>2</a:t>
            </a:r>
            <a:r>
              <a:rPr lang="de-CH" baseline="30000" dirty="0" smtClean="0">
                <a:cs typeface="Arial" charset="0"/>
              </a:rPr>
              <a:t>e</a:t>
            </a:r>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2770254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Datumsangaben </a:t>
            </a:r>
            <a:r>
              <a:rPr lang="de-DE" dirty="0"/>
              <a:t>(RDA </a:t>
            </a:r>
            <a:r>
              <a:rPr lang="de-DE" dirty="0" smtClean="0"/>
              <a:t>1.9)</a:t>
            </a:r>
            <a:endParaRPr lang="de-DE" dirty="0"/>
          </a:p>
        </p:txBody>
      </p:sp>
      <p:sp>
        <p:nvSpPr>
          <p:cNvPr id="3" name="Textplatzhalter 2"/>
          <p:cNvSpPr>
            <a:spLocks noGrp="1"/>
          </p:cNvSpPr>
          <p:nvPr>
            <p:ph type="body" sz="quarter" idx="13"/>
          </p:nvPr>
        </p:nvSpPr>
        <p:spPr/>
        <p:txBody>
          <a:bodyPr wrap="square"/>
          <a:lstStyle/>
          <a:p>
            <a:r>
              <a:rPr lang="de-CH" dirty="0" smtClean="0"/>
              <a:t>Datumsangaben in der Informationsquelle werden unter Berücksichtigung von RDA 1.8 erfasst</a:t>
            </a:r>
          </a:p>
          <a:p>
            <a:r>
              <a:rPr lang="de-DE" dirty="0" smtClean="0"/>
              <a:t>Für ein ermitteltes </a:t>
            </a:r>
            <a:r>
              <a:rPr lang="de-CH" dirty="0"/>
              <a:t>Entstehungs-, </a:t>
            </a:r>
            <a:r>
              <a:rPr lang="de-CH" dirty="0" smtClean="0"/>
              <a:t>Erscheinungs-</a:t>
            </a:r>
            <a:r>
              <a:rPr lang="de-CH" dirty="0"/>
              <a:t>, Vertriebs- oder Herstellungsdatum </a:t>
            </a:r>
            <a:r>
              <a:rPr lang="de-CH" dirty="0" smtClean="0"/>
              <a:t>gilt:</a:t>
            </a: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510684631"/>
              </p:ext>
            </p:extLst>
          </p:nvPr>
        </p:nvGraphicFramePr>
        <p:xfrm>
          <a:off x="683568" y="2996952"/>
          <a:ext cx="7952295" cy="2667000"/>
        </p:xfrm>
        <a:graphic>
          <a:graphicData uri="http://schemas.openxmlformats.org/drawingml/2006/table">
            <a:tbl>
              <a:tblPr firstRow="1" bandRow="1">
                <a:tableStyleId>{5C22544A-7EE6-4342-B048-85BDC9FD1C3A}</a:tableStyleId>
              </a:tblPr>
              <a:tblGrid>
                <a:gridCol w="3744416"/>
                <a:gridCol w="4207879"/>
              </a:tblGrid>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Fall</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Erfassung</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tatsächliches Jahr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[2002]</a:t>
                      </a:r>
                      <a:endParaRPr lang="de-DE" dirty="0" smtClean="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Datum als eines von zwei aufeinanderfolgenden Jahren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 </a:t>
                      </a:r>
                      <a:r>
                        <a:rPr lang="de-CH" b="0" dirty="0" smtClean="0">
                          <a:latin typeface="Verdana" panose="020B0604030504040204" pitchFamily="34" charset="0"/>
                          <a:ea typeface="Verdana" panose="020B0604030504040204" pitchFamily="34" charset="0"/>
                          <a:cs typeface="Verdana" panose="020B0604030504040204" pitchFamily="34" charset="0"/>
                        </a:rPr>
                        <a:t>oder</a:t>
                      </a:r>
                      <a:r>
                        <a:rPr lang="de-CH" baseline="0" dirty="0" smtClean="0">
                          <a:latin typeface="Verdana" panose="020B0604030504040204" pitchFamily="34" charset="0"/>
                          <a:ea typeface="Verdana" panose="020B0604030504040204" pitchFamily="34" charset="0"/>
                          <a:cs typeface="Verdana" panose="020B0604030504040204" pitchFamily="34" charset="0"/>
                        </a:rPr>
                        <a:t> 1978]</a:t>
                      </a:r>
                      <a:endParaRPr lang="de-DE" dirty="0" smtClean="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wahrscheinliches Jahr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[1963</a:t>
                      </a:r>
                      <a:r>
                        <a:rPr lang="de-DE" b="0" dirty="0" smtClean="0">
                          <a:latin typeface="Verdana" pitchFamily="34" charset="0"/>
                          <a:ea typeface="Verdana" pitchFamily="34" charset="0"/>
                          <a:cs typeface="Verdana" pitchFamily="34" charset="0"/>
                        </a:rPr>
                        <a:t>?</a:t>
                      </a:r>
                      <a:r>
                        <a:rPr lang="de-DE" dirty="0" smtClean="0">
                          <a:latin typeface="Verdana" pitchFamily="34" charset="0"/>
                          <a:ea typeface="Verdana" pitchFamily="34" charset="0"/>
                          <a:cs typeface="Verdana" pitchFamily="34" charset="0"/>
                        </a:rPr>
                        <a:t>]</a:t>
                      </a: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wahrscheinlicher Zeitraum von Jahren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a:t>
                      </a:r>
                      <a:r>
                        <a:rPr lang="de-DE" b="0" dirty="0" smtClean="0">
                          <a:latin typeface="Verdana" pitchFamily="34" charset="0"/>
                          <a:ea typeface="Verdana" pitchFamily="34" charset="0"/>
                          <a:cs typeface="Verdana" pitchFamily="34" charset="0"/>
                        </a:rPr>
                        <a:t>zwischen 1950 und 1959?]</a:t>
                      </a:r>
                    </a:p>
                  </a:txBody>
                  <a:tcPr/>
                </a:tc>
              </a:tr>
            </a:tbl>
          </a:graphicData>
        </a:graphic>
      </p:graphicFrame>
    </p:spTree>
    <p:extLst>
      <p:ext uri="{BB962C8B-B14F-4D97-AF65-F5344CB8AC3E}">
        <p14:creationId xmlns:p14="http://schemas.microsoft.com/office/powerpoint/2010/main" val="3727831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(RDA 1.10, RDA 1.4)</a:t>
            </a:r>
            <a:endParaRPr lang="de-DE" dirty="0"/>
          </a:p>
        </p:txBody>
      </p:sp>
      <p:sp>
        <p:nvSpPr>
          <p:cNvPr id="3" name="Textplatzhalter 2"/>
          <p:cNvSpPr>
            <a:spLocks noGrp="1"/>
          </p:cNvSpPr>
          <p:nvPr>
            <p:ph type="body" sz="quarter" idx="13"/>
          </p:nvPr>
        </p:nvSpPr>
        <p:spPr/>
        <p:txBody>
          <a:bodyPr/>
          <a:lstStyle/>
          <a:p>
            <a:r>
              <a:rPr lang="de-DE" dirty="0" smtClean="0"/>
              <a:t>Anmerkungen werden in Deutsch erfasst</a:t>
            </a:r>
          </a:p>
          <a:p>
            <a:r>
              <a:rPr lang="de-DE" dirty="0" smtClean="0"/>
              <a:t>Namen, Titel oder Zitate  </a:t>
            </a:r>
          </a:p>
          <a:p>
            <a:pPr lvl="1"/>
            <a:r>
              <a:rPr lang="de-DE" dirty="0" smtClean="0"/>
              <a:t>in der Sprache der Informationsquelle</a:t>
            </a:r>
          </a:p>
          <a:p>
            <a:pPr lvl="1"/>
            <a:r>
              <a:rPr lang="de-DE" dirty="0" smtClean="0"/>
              <a:t>bei nichtlateinischer Schrift </a:t>
            </a:r>
            <a:r>
              <a:rPr lang="de-DE" dirty="0" smtClean="0">
                <a:sym typeface="Wingdings" pitchFamily="2" charset="2"/>
              </a:rPr>
              <a:t></a:t>
            </a:r>
            <a:r>
              <a:rPr lang="de-DE" dirty="0" smtClean="0"/>
              <a:t> in transliterierter Form</a:t>
            </a:r>
          </a:p>
          <a:p>
            <a:endParaRPr lang="de-DE" dirty="0" smtClean="0"/>
          </a:p>
          <a:p>
            <a:pPr>
              <a:buNone/>
            </a:pPr>
            <a:r>
              <a:rPr lang="de-DE" dirty="0" smtClean="0"/>
              <a:t>	Beispiel:</a:t>
            </a:r>
          </a:p>
          <a:p>
            <a:pPr>
              <a:buNone/>
            </a:pPr>
            <a:r>
              <a:rPr lang="de-CH" dirty="0" smtClean="0"/>
              <a:t>	"</a:t>
            </a:r>
            <a:r>
              <a:rPr lang="de-CH" dirty="0" err="1" smtClean="0"/>
              <a:t>Published</a:t>
            </a:r>
            <a:r>
              <a:rPr lang="de-CH" dirty="0" smtClean="0"/>
              <a:t> </a:t>
            </a:r>
            <a:r>
              <a:rPr lang="de-CH" dirty="0" err="1" smtClean="0"/>
              <a:t>for</a:t>
            </a:r>
            <a:r>
              <a:rPr lang="de-CH" dirty="0" smtClean="0"/>
              <a:t> </a:t>
            </a:r>
            <a:r>
              <a:rPr lang="de-CH" dirty="0" err="1" smtClean="0"/>
              <a:t>the</a:t>
            </a:r>
            <a:r>
              <a:rPr lang="de-CH" dirty="0" smtClean="0"/>
              <a:t> Royal Institute </a:t>
            </a:r>
            <a:r>
              <a:rPr lang="de-CH" dirty="0" err="1" smtClean="0"/>
              <a:t>of</a:t>
            </a:r>
            <a:r>
              <a:rPr lang="de-CH" dirty="0" smtClean="0"/>
              <a:t> Public Administration"</a:t>
            </a:r>
          </a:p>
          <a:p>
            <a:pPr lvl="1">
              <a:buNone/>
            </a:pPr>
            <a:endParaRPr lang="de-DE" dirty="0" smtClean="0"/>
          </a:p>
          <a:p>
            <a:pPr lvl="1">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smtClean="0"/>
              <a:t>In der </a:t>
            </a:r>
            <a:r>
              <a:rPr lang="de-DE" b="1" dirty="0" smtClean="0"/>
              <a:t>Schrift</a:t>
            </a:r>
            <a:r>
              <a:rPr lang="de-DE" dirty="0" smtClean="0"/>
              <a:t> und der </a:t>
            </a:r>
            <a:r>
              <a:rPr lang="de-DE" b="1" dirty="0" smtClean="0"/>
              <a:t>Sprache</a:t>
            </a:r>
            <a:r>
              <a:rPr lang="de-DE" dirty="0" smtClean="0"/>
              <a:t> der zu katalogisierenden Ressource werden erfasst:</a:t>
            </a:r>
          </a:p>
          <a:p>
            <a:pPr lvl="1"/>
            <a:r>
              <a:rPr lang="de-DE" dirty="0" smtClean="0"/>
              <a:t>alle Titel und alle Titelzusätze</a:t>
            </a:r>
          </a:p>
          <a:p>
            <a:pPr lvl="1"/>
            <a:r>
              <a:rPr lang="de-DE" dirty="0" smtClean="0"/>
              <a:t>alle Verantwortlichkeitsangaben</a:t>
            </a:r>
          </a:p>
          <a:p>
            <a:pPr lvl="1"/>
            <a:r>
              <a:rPr lang="de-DE" dirty="0" smtClean="0"/>
              <a:t>alle Bestandteile des Ausgabevermerks</a:t>
            </a:r>
          </a:p>
          <a:p>
            <a:pPr lvl="1"/>
            <a:r>
              <a:rPr lang="de-DE" dirty="0" smtClean="0"/>
              <a:t>alle Bestandteile der Zählung von fortlaufenden Ressourcen</a:t>
            </a:r>
          </a:p>
          <a:p>
            <a:pPr lvl="1"/>
            <a:r>
              <a:rPr lang="de-DE" dirty="0" smtClean="0"/>
              <a:t>alle Bestandteile der Entstehungs-, Veröffentlichungs-, Vertriebs- und Herstellungsangaben</a:t>
            </a:r>
          </a:p>
          <a:p>
            <a:pPr lvl="1"/>
            <a:r>
              <a:rPr lang="de-DE" dirty="0" smtClean="0"/>
              <a:t>Gesamttitel und </a:t>
            </a:r>
            <a:r>
              <a:rPr lang="de-CH" dirty="0" smtClean="0"/>
              <a:t>Begleittext der Zählung </a:t>
            </a:r>
            <a:r>
              <a:rPr lang="de-DE" dirty="0" smtClean="0"/>
              <a:t>innerhalb der Gesamttitelangabe</a:t>
            </a:r>
          </a:p>
          <a:p>
            <a:pPr lvl="1"/>
            <a:endParaRPr lang="de-DE" dirty="0" smtClean="0"/>
          </a:p>
          <a:p>
            <a:r>
              <a:rPr lang="de-DE" dirty="0" smtClean="0"/>
              <a:t>Alle anderen Elemente (z. B. Anmerkungen) werden auf Deutsch und in lateinischer Schrift erfasst. (Ausnahme </a:t>
            </a:r>
            <a:r>
              <a:rPr lang="de-DE" dirty="0" smtClean="0">
                <a:sym typeface="Wingdings" pitchFamily="2" charset="2"/>
              </a:rPr>
              <a:t></a:t>
            </a:r>
            <a:r>
              <a:rPr lang="de-DE" dirty="0" smtClean="0"/>
              <a:t>RDA 1.10)</a:t>
            </a:r>
          </a:p>
          <a:p>
            <a:pPr lvl="1"/>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Ressourcen in nichtlateinischen Schriften werden in Originalschrift erfasst</a:t>
            </a:r>
          </a:p>
          <a:p>
            <a:r>
              <a:rPr lang="de-DE" dirty="0" smtClean="0"/>
              <a:t>Zusätzlich werden die aufgeführten Elemente in transliterierter Form angegeben</a:t>
            </a:r>
          </a:p>
          <a:p>
            <a:endParaRPr lang="de-CH" sz="2600" dirty="0"/>
          </a:p>
          <a:p>
            <a:endParaRPr lang="de-CH" sz="2600" dirty="0" smtClean="0"/>
          </a:p>
          <a:p>
            <a:endParaRPr lang="de-CH" sz="2600" dirty="0"/>
          </a:p>
          <a:p>
            <a:endParaRPr lang="de-DE" dirty="0" smtClean="0"/>
          </a:p>
          <a:p>
            <a:endParaRPr lang="de-DE" dirty="0" smtClean="0"/>
          </a:p>
          <a:p>
            <a:r>
              <a:rPr lang="de-DE" dirty="0" smtClean="0"/>
              <a:t>Nur Transliteration, wenn Originalschrift technisch nicht möglich ist</a:t>
            </a:r>
          </a:p>
          <a:p>
            <a:r>
              <a:rPr lang="de-DE" dirty="0" smtClean="0"/>
              <a:t>Transliterationstabellen: </a:t>
            </a:r>
            <a:r>
              <a:rPr lang="de-DE" dirty="0" smtClean="0">
                <a:hlinkClick r:id="rId3"/>
              </a:rPr>
              <a:t>RDA-Info-Wiki</a:t>
            </a: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58031746"/>
              </p:ext>
            </p:extLst>
          </p:nvPr>
        </p:nvGraphicFramePr>
        <p:xfrm>
          <a:off x="683568" y="2706112"/>
          <a:ext cx="7740860" cy="165100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Schrift der Beschreibung</a:t>
                      </a:r>
                    </a:p>
                  </a:txBody>
                  <a:tcPr/>
                </a:tc>
              </a:tr>
              <a:tr h="370840">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r>
              <a:tr h="370840">
                <a:tc>
                  <a:txBody>
                    <a:bodyPr/>
                    <a:lstStyle/>
                    <a:p>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itchFamily="34" charset="0"/>
                          <a:ea typeface="Verdana" pitchFamily="34" charset="0"/>
                          <a:cs typeface="Verdana" pitchFamily="34" charset="0"/>
                        </a:rPr>
                        <a:t>Pamjatniki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rossijskogo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prava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Moskovskogo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gosudarstva</a:t>
                      </a:r>
                      <a:endParaRPr lang="de-DE"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Fehlende Bestandteile werden in der Sprache der anderen Bestandteile des Elements ergänzt</a:t>
            </a:r>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CH" sz="2600" dirty="0"/>
          </a:p>
          <a:p>
            <a:endParaRPr lang="de-CH" sz="2600" dirty="0" smtClean="0"/>
          </a:p>
          <a:p>
            <a:endParaRPr lang="de-CH" sz="2600"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34974026"/>
              </p:ext>
            </p:extLst>
          </p:nvPr>
        </p:nvGraphicFramePr>
        <p:xfrm>
          <a:off x="683568" y="1844824"/>
          <a:ext cx="7740860" cy="74168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Haupttitel englisch</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 Haupttitel</a:t>
                      </a:r>
                    </a:p>
                  </a:txBody>
                  <a:tcPr/>
                </a:tc>
              </a:tr>
              <a:tr h="370840">
                <a:tc>
                  <a:txBody>
                    <a:bodyPr/>
                    <a:lstStyle/>
                    <a:p>
                      <a:r>
                        <a:rPr lang="de-DE" dirty="0" smtClean="0">
                          <a:latin typeface="Verdana" pitchFamily="34" charset="0"/>
                          <a:ea typeface="Verdana" pitchFamily="34" charset="0"/>
                          <a:cs typeface="Verdana" pitchFamily="34" charset="0"/>
                        </a:rPr>
                        <a:t>I ♥ a piano</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I [</a:t>
                      </a:r>
                      <a:r>
                        <a:rPr lang="de-DE" dirty="0" err="1" smtClean="0">
                          <a:latin typeface="Verdana" pitchFamily="34" charset="0"/>
                          <a:ea typeface="Verdana" pitchFamily="34" charset="0"/>
                          <a:cs typeface="Verdana" pitchFamily="34" charset="0"/>
                        </a:rPr>
                        <a:t>love</a:t>
                      </a:r>
                      <a:r>
                        <a:rPr lang="de-DE" dirty="0" smtClean="0">
                          <a:latin typeface="Verdana" pitchFamily="34" charset="0"/>
                          <a:ea typeface="Verdana" pitchFamily="34" charset="0"/>
                          <a:cs typeface="Verdana" pitchFamily="34" charset="0"/>
                        </a:rPr>
                        <a:t>] a piano</a:t>
                      </a: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„Übertragen“: eine besondere Form der Erfassung, um eine möglichst vorlagegetreue Beschreibung der Ressource zu erstellen</a:t>
            </a:r>
          </a:p>
          <a:p>
            <a:endParaRPr lang="de-DE" dirty="0" smtClean="0"/>
          </a:p>
          <a:p>
            <a:r>
              <a:rPr lang="de-DE" dirty="0" smtClean="0"/>
              <a:t>Folgende Elemente werden „übertragen“:</a:t>
            </a:r>
          </a:p>
          <a:p>
            <a:pPr lvl="1"/>
            <a:r>
              <a:rPr lang="de-DE" dirty="0" smtClean="0"/>
              <a:t>alle Titel und Titelzusätze</a:t>
            </a:r>
          </a:p>
          <a:p>
            <a:pPr lvl="1"/>
            <a:r>
              <a:rPr lang="de-DE" dirty="0" smtClean="0"/>
              <a:t>alle Verantwortlichkeitsangaben</a:t>
            </a:r>
          </a:p>
          <a:p>
            <a:pPr lvl="1"/>
            <a:r>
              <a:rPr lang="de-DE" dirty="0" smtClean="0"/>
              <a:t>alle Bestandteile des Ausgabenvermerks</a:t>
            </a:r>
          </a:p>
          <a:p>
            <a:pPr lvl="1"/>
            <a:r>
              <a:rPr lang="de-DE" dirty="0" smtClean="0"/>
              <a:t>Entstehungs-, Erscheinungs-, Vertriebs- und Herstellungsorte</a:t>
            </a:r>
          </a:p>
          <a:p>
            <a:pPr lvl="1"/>
            <a:r>
              <a:rPr lang="de-DE" dirty="0" smtClean="0"/>
              <a:t>Erzeuger-, Verlags-, Vertriebs- und Herstellungsnamen</a:t>
            </a:r>
          </a:p>
          <a:p>
            <a:pPr lvl="1"/>
            <a:r>
              <a:rPr lang="de-DE" dirty="0" smtClean="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a:stretch>
            <a:fillRect/>
          </a:stretch>
        </p:blipFill>
        <p:spPr bwMode="auto">
          <a:xfrm>
            <a:off x="611560" y="2080072"/>
            <a:ext cx="8011627" cy="2717080"/>
          </a:xfrm>
          <a:prstGeom prst="rect">
            <a:avLst/>
          </a:prstGeom>
          <a:noFill/>
          <a:ln w="9525">
            <a:solidFill>
              <a:schemeClr val="tx2"/>
            </a:solidFill>
            <a:miter lim="800000"/>
            <a:headEnd/>
            <a:tailEnd/>
          </a:ln>
        </p:spPr>
      </p:pic>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8" name="Ellipse 7"/>
          <p:cNvSpPr/>
          <p:nvPr/>
        </p:nvSpPr>
        <p:spPr>
          <a:xfrm>
            <a:off x="1547664" y="3068960"/>
            <a:ext cx="1728192" cy="360040"/>
          </a:xfrm>
          <a:prstGeom prst="ellipse">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p:cNvSpPr txBox="1"/>
          <p:nvPr/>
        </p:nvSpPr>
        <p:spPr>
          <a:xfrm>
            <a:off x="4932040" y="5517232"/>
            <a:ext cx="3816424" cy="461665"/>
          </a:xfrm>
          <a:prstGeom prst="rect">
            <a:avLst/>
          </a:prstGeom>
          <a:solidFill>
            <a:schemeClr val="bg1"/>
          </a:solidFill>
          <a:ln>
            <a:solidFill>
              <a:schemeClr val="tx1"/>
            </a:solidFill>
          </a:ln>
        </p:spPr>
        <p:txBody>
          <a:bodyPr wrap="square" rtlCol="0">
            <a:spAutoFit/>
          </a:bodyPr>
          <a:lstStyle/>
          <a:p>
            <a:r>
              <a:rPr lang="de-DE" sz="800" dirty="0" err="1" smtClean="0">
                <a:latin typeface="Verdana" pitchFamily="34" charset="0"/>
                <a:ea typeface="Verdana" pitchFamily="34" charset="0"/>
                <a:cs typeface="Verdana" pitchFamily="34" charset="0"/>
              </a:rPr>
              <a:t>Screenshot</a:t>
            </a:r>
            <a:r>
              <a:rPr lang="de-DE" sz="800" dirty="0" smtClean="0">
                <a:latin typeface="Verdana" pitchFamily="34" charset="0"/>
                <a:ea typeface="Verdana" pitchFamily="34" charset="0"/>
                <a:cs typeface="Verdana" pitchFamily="34" charset="0"/>
              </a:rPr>
              <a:t> aus dem RDA-</a:t>
            </a:r>
            <a:r>
              <a:rPr lang="de-DE" sz="800" dirty="0" err="1" smtClean="0">
                <a:latin typeface="Verdana" pitchFamily="34" charset="0"/>
                <a:ea typeface="Verdana" pitchFamily="34" charset="0"/>
                <a:cs typeface="Verdana" pitchFamily="34" charset="0"/>
              </a:rPr>
              <a:t>Toolkit</a:t>
            </a:r>
            <a:r>
              <a:rPr lang="de-DE" sz="800" dirty="0" smtClean="0">
                <a:latin typeface="Verdana" pitchFamily="34" charset="0"/>
                <a:ea typeface="Verdana" pitchFamily="34" charset="0"/>
                <a:cs typeface="Verdana" pitchFamily="34" charset="0"/>
              </a:rPr>
              <a:t>  mit Genehmigung der RDA-Verleger </a:t>
            </a:r>
            <a:br>
              <a:rPr lang="de-DE" sz="800" dirty="0" smtClean="0">
                <a:latin typeface="Verdana" pitchFamily="34" charset="0"/>
                <a:ea typeface="Verdana" pitchFamily="34" charset="0"/>
                <a:cs typeface="Verdana" pitchFamily="34" charset="0"/>
              </a:rPr>
            </a:br>
            <a:r>
              <a:rPr lang="de-DE" sz="800" dirty="0" smtClean="0">
                <a:latin typeface="Verdana" pitchFamily="34" charset="0"/>
                <a:ea typeface="Verdana" pitchFamily="34" charset="0"/>
                <a:cs typeface="Verdana" pitchFamily="34" charset="0"/>
              </a:rPr>
              <a:t>(American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a:t>
            </a:r>
            <a:r>
              <a:rPr lang="de-DE" sz="800" dirty="0" err="1" smtClean="0">
                <a:latin typeface="Verdana" pitchFamily="34" charset="0"/>
                <a:ea typeface="Verdana" pitchFamily="34" charset="0"/>
                <a:cs typeface="Verdana" pitchFamily="34" charset="0"/>
              </a:rPr>
              <a:t>Canadian</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und CILIP: </a:t>
            </a:r>
            <a:r>
              <a:rPr lang="de-DE" sz="800" dirty="0" err="1" smtClean="0">
                <a:latin typeface="Verdana" pitchFamily="34" charset="0"/>
                <a:ea typeface="Verdana" pitchFamily="34" charset="0"/>
                <a:cs typeface="Verdana" pitchFamily="34" charset="0"/>
              </a:rPr>
              <a:t>Chartered</a:t>
            </a:r>
            <a:r>
              <a:rPr lang="de-DE" sz="800" dirty="0" smtClean="0">
                <a:latin typeface="Verdana" pitchFamily="34" charset="0"/>
                <a:ea typeface="Verdana" pitchFamily="34" charset="0"/>
                <a:cs typeface="Verdana" pitchFamily="34" charset="0"/>
              </a:rPr>
              <a:t> Institute </a:t>
            </a:r>
            <a:r>
              <a:rPr lang="de-DE" sz="800" dirty="0" err="1" smtClean="0">
                <a:latin typeface="Verdana" pitchFamily="34" charset="0"/>
                <a:ea typeface="Verdana" pitchFamily="34" charset="0"/>
                <a:cs typeface="Verdana" pitchFamily="34" charset="0"/>
              </a:rPr>
              <a:t>of</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and</a:t>
            </a:r>
            <a:r>
              <a:rPr lang="de-DE" sz="800" dirty="0" smtClean="0">
                <a:latin typeface="Verdana" pitchFamily="34" charset="0"/>
                <a:ea typeface="Verdana" pitchFamily="34" charset="0"/>
                <a:cs typeface="Verdana" pitchFamily="34" charset="0"/>
              </a:rPr>
              <a:t> Information </a:t>
            </a:r>
            <a:r>
              <a:rPr lang="de-DE" sz="800" dirty="0" err="1" smtClean="0">
                <a:latin typeface="Verdana" pitchFamily="34" charset="0"/>
                <a:ea typeface="Verdana" pitchFamily="34" charset="0"/>
                <a:cs typeface="Verdana" pitchFamily="34" charset="0"/>
              </a:rPr>
              <a:t>Professionals</a:t>
            </a:r>
            <a:r>
              <a:rPr lang="de-DE" sz="800" dirty="0" smtClean="0">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Die Regelungen für „Übertragen“ gelten nur für </a:t>
            </a:r>
            <a:r>
              <a:rPr lang="de-DE" dirty="0" err="1" smtClean="0"/>
              <a:t>Eigenkatalogisate</a:t>
            </a:r>
            <a:r>
              <a:rPr lang="de-DE" dirty="0" smtClean="0"/>
              <a:t>. </a:t>
            </a:r>
          </a:p>
          <a:p>
            <a:endParaRPr lang="de-DE" dirty="0" smtClean="0"/>
          </a:p>
          <a:p>
            <a:r>
              <a:rPr lang="de-DE" dirty="0" smtClean="0"/>
              <a:t>Fremddaten oder maschinell erstellte Metadaten werden unverändert übernommen. </a:t>
            </a:r>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3760</Words>
  <Application>Microsoft Office PowerPoint</Application>
  <PresentationFormat>Bildschirmpräsentation (4:3)</PresentationFormat>
  <Paragraphs>704</Paragraphs>
  <Slides>32</Slides>
  <Notes>32</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Grundwissen aus Kapitel 1 zum Erfassen und Übertragen </vt:lpstr>
      <vt:lpstr>Inhalte</vt:lpstr>
      <vt:lpstr>Sprache und Schrift (RDA 1.4)</vt:lpstr>
      <vt:lpstr>Sprache und Schrift (RDA 1.4)</vt:lpstr>
      <vt:lpstr>Sprache und Schrift (RDA 1.4)</vt:lpstr>
      <vt:lpstr>Erfassen und Übertragen (RDA 1.7)</vt:lpstr>
      <vt:lpstr>Erfassen und Übertragen (RDA 1.7)</vt:lpstr>
      <vt:lpstr>Erfassen und Übertragen (RDA 1.7)</vt:lpstr>
      <vt:lpstr>Ligaturen/Abbreviaturen (RDA 1.7.1 D-A-CH)</vt:lpstr>
      <vt:lpstr>Großschreibung (RDA 1.7.2)</vt:lpstr>
      <vt:lpstr>Großschreibung (RDA 1.7.2)</vt:lpstr>
      <vt:lpstr>Großschreibung (RDA 1.7.2)</vt:lpstr>
      <vt:lpstr>Zeichensetzung (RDA 1.7.3)</vt:lpstr>
      <vt:lpstr>Zeichensetzung (RDA 1.7.3)</vt:lpstr>
      <vt:lpstr>Zeichensetzung (RDA 1.7.3)</vt:lpstr>
      <vt:lpstr>Diakritische Zeichen (RDA 1.7.4)</vt:lpstr>
      <vt:lpstr>Symbole (RDA 1.7.5)</vt:lpstr>
      <vt:lpstr>Symbole (RDA 1.7.5)</vt:lpstr>
      <vt:lpstr>Symbole (RDA 1.7.5)</vt:lpstr>
      <vt:lpstr>Symbole (RDA 1.7.5)</vt:lpstr>
      <vt:lpstr>Symbole (RDA 1.7.5)</vt:lpstr>
      <vt:lpstr>Initialen und Akronyme (RDA 1.7.6)</vt:lpstr>
      <vt:lpstr>Buchstabe/Wort mehrfach gelesen (RDA 1.7.7)</vt:lpstr>
      <vt:lpstr>Abkürzungen (RDA 1.7.8)</vt:lpstr>
      <vt:lpstr>Fehler (RDA 1.7.9)</vt:lpstr>
      <vt:lpstr>Zahlen, in Ziffern oder Wörtern (RDA 1.8)</vt:lpstr>
      <vt:lpstr>Zahlen, in Ziffern oder Wörtern (RDA 1.8)</vt:lpstr>
      <vt:lpstr>Zahlen, in Ziffern oder Wörtern (RDA 1.8)</vt:lpstr>
      <vt:lpstr>Zahlen, in Ziffern oder Wörtern (RDA 1.8)</vt:lpstr>
      <vt:lpstr>Datumsangaben (RDA 1.9)</vt:lpstr>
      <vt:lpstr>Anmerkungen (RDA 1.10, RDA 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143</cp:revision>
  <dcterms:created xsi:type="dcterms:W3CDTF">2014-02-18T07:01:40Z</dcterms:created>
  <dcterms:modified xsi:type="dcterms:W3CDTF">2016-03-07T10:03:00Z</dcterms:modified>
</cp:coreProperties>
</file>