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96" r:id="rId2"/>
    <p:sldId id="259" r:id="rId3"/>
    <p:sldId id="287" r:id="rId4"/>
    <p:sldId id="288" r:id="rId5"/>
    <p:sldId id="295" r:id="rId6"/>
    <p:sldId id="290" r:id="rId7"/>
    <p:sldId id="292" r:id="rId8"/>
    <p:sldId id="293" r:id="rId9"/>
    <p:sldId id="291" r:id="rId10"/>
    <p:sldId id="297" r:id="rId11"/>
    <p:sldId id="294" r:id="rId12"/>
  </p:sldIdLst>
  <p:sldSz cx="9144000" cy="6858000" type="screen4x3"/>
  <p:notesSz cx="6858000" cy="9144000"/>
  <p:defaultTextStyle>
    <a:defPPr>
      <a:defRPr lang="de-DE"/>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2331" autoAdjust="0"/>
  </p:normalViewPr>
  <p:slideViewPr>
    <p:cSldViewPr>
      <p:cViewPr varScale="1">
        <p:scale>
          <a:sx n="71" d="100"/>
          <a:sy n="71" d="100"/>
        </p:scale>
        <p:origin x="-1373"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868E830B-F12C-455D-BE4F-42B3CD208DAB}" type="datetimeFigureOut">
              <a:rPr lang="de-DE"/>
              <a:pPr>
                <a:defRPr/>
              </a:pPr>
              <a:t>17.11.2016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80703D6-1D8F-4CE2-8C2A-F5395DBC9C4D}" type="slidenum">
              <a:rPr lang="de-DE" altLang="de-DE"/>
              <a:pPr>
                <a:defRPr/>
              </a:pPr>
              <a:t>‹Nr.›</a:t>
            </a:fld>
            <a:endParaRPr lang="de-DE" altLang="de-DE"/>
          </a:p>
        </p:txBody>
      </p:sp>
    </p:spTree>
    <p:extLst>
      <p:ext uri="{BB962C8B-B14F-4D97-AF65-F5344CB8AC3E}">
        <p14:creationId xmlns:p14="http://schemas.microsoft.com/office/powerpoint/2010/main" val="33785440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DDA8EBE1-C382-45E0-84FA-F3BEAD889FD6}" type="datetimeFigureOut">
              <a:rPr lang="de-DE"/>
              <a:pPr>
                <a:defRPr/>
              </a:pPr>
              <a:t>17.11.2016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D79632D0-CF6E-4CCF-8B8A-C8507C431665}" type="slidenum">
              <a:rPr lang="de-DE" altLang="de-DE"/>
              <a:pPr>
                <a:defRPr/>
              </a:pPr>
              <a:t>‹Nr.›</a:t>
            </a:fld>
            <a:endParaRPr lang="de-DE" altLang="de-DE"/>
          </a:p>
        </p:txBody>
      </p:sp>
    </p:spTree>
    <p:extLst>
      <p:ext uri="{BB962C8B-B14F-4D97-AF65-F5344CB8AC3E}">
        <p14:creationId xmlns:p14="http://schemas.microsoft.com/office/powerpoint/2010/main" val="354884214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1536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CBF63B9F-89CD-4BD0-AB10-82166E1A92BF}" type="slidenum">
              <a:rPr lang="de-DE" altLang="de-DE" smtClean="0">
                <a:solidFill>
                  <a:srgbClr val="000000"/>
                </a:solidFill>
              </a:rPr>
              <a:pPr>
                <a:spcBef>
                  <a:spcPct val="0"/>
                </a:spcBef>
              </a:pPr>
              <a:t>1</a:t>
            </a:fld>
            <a:endParaRPr lang="de-DE" altLang="de-DE"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F6545312-BFF6-4C6C-8A45-7261C8823F7F}" type="slidenum">
              <a:rPr lang="de-DE" altLang="de-DE" smtClean="0"/>
              <a:pPr>
                <a:spcBef>
                  <a:spcPct val="0"/>
                </a:spcBef>
              </a:pPr>
              <a:t>2</a:t>
            </a:fld>
            <a:endParaRPr lang="de-DE" alt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de-DE" altLang="de-DE" smtClean="0"/>
              <a:t>Die folgenden Angaben beziehen sich auf Ressourcen, die als einzelne Einheit erschienen sind.</a:t>
            </a:r>
          </a:p>
          <a:p>
            <a:pPr eaLnBrk="1" hangingPunct="1"/>
            <a:r>
              <a:rPr lang="de-DE" altLang="de-DE" smtClean="0"/>
              <a:t>Für fortlaufende Ressourcen und mehrteilige Monografien gibt es spezielle Regelungen, die in den Schulungen zu den Modulen 5A und 5B vermittelt werden.</a:t>
            </a:r>
          </a:p>
          <a:p>
            <a:pPr eaLnBrk="1" hangingPunct="1"/>
            <a:r>
              <a:rPr lang="de-DE" altLang="de-DE" smtClean="0"/>
              <a:t>Zudem werden nur die allgemeinen Regeln zur Wahl der Informationsquellen auf RDA-Kapitel 2 vorgestellt. Zu vielen RDA-Elementen gibt es -bezogen auf die Wahl der Informationsquelle- noch spezielle Regelungen, wie z. B. zum Werktitel in RDA 6.2.2.2. D-A-CH.</a:t>
            </a: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9DD4A655-E742-494F-A832-8B6A0CF3A097}" type="slidenum">
              <a:rPr lang="de-DE" altLang="de-DE" smtClean="0"/>
              <a:pPr>
                <a:spcBef>
                  <a:spcPct val="0"/>
                </a:spcBef>
              </a:pPr>
              <a:t>3</a:t>
            </a:fld>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de-DE" altLang="de-DE" smtClean="0"/>
          </a:p>
        </p:txBody>
      </p:sp>
      <p:sp>
        <p:nvSpPr>
          <p:cNvPr id="1843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B6094C15-420B-41A3-B9F8-1A281A2EA4A8}" type="slidenum">
              <a:rPr lang="de-DE" altLang="de-DE" smtClean="0"/>
              <a:pPr>
                <a:spcBef>
                  <a:spcPct val="0"/>
                </a:spcBef>
              </a:pPr>
              <a:t>4</a:t>
            </a:fld>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de-DE" altLang="de-DE" smtClean="0"/>
              <a:t>Zunächst noch zur Klärung, was als Teil der Ressource selbst gilt: </a:t>
            </a:r>
          </a:p>
          <a:p>
            <a:pPr marL="625475" lvl="1" indent="-168275" eaLnBrk="1" hangingPunct="1">
              <a:buFontTx/>
              <a:buChar char="•"/>
            </a:pPr>
            <a:r>
              <a:rPr lang="de-DE" altLang="de-DE" smtClean="0"/>
              <a:t>Als Teil der Ressource selbst gelten das </a:t>
            </a:r>
            <a:r>
              <a:rPr lang="de-DE" altLang="de-DE" b="1" smtClean="0"/>
              <a:t>Speichermedium</a:t>
            </a:r>
            <a:r>
              <a:rPr lang="de-DE" altLang="de-DE" smtClean="0"/>
              <a:t>, z. B. Papier oder Film, und ein Gehäuse, das integraler Bestandteil ist, z. B. eine Kassette. </a:t>
            </a:r>
          </a:p>
          <a:p>
            <a:pPr marL="625475" lvl="1" indent="-168275" eaLnBrk="1" hangingPunct="1">
              <a:buFontTx/>
              <a:buChar char="•"/>
            </a:pPr>
            <a:r>
              <a:rPr lang="de-DE" altLang="de-DE" smtClean="0"/>
              <a:t>Bei einer </a:t>
            </a:r>
            <a:r>
              <a:rPr lang="de-DE" altLang="de-DE" u="sng" smtClean="0"/>
              <a:t>umfassenden Beschreibung </a:t>
            </a:r>
            <a:r>
              <a:rPr lang="de-DE" altLang="de-DE" smtClean="0"/>
              <a:t>der Ressource als Ganzes, gilt auch das </a:t>
            </a:r>
            <a:r>
              <a:rPr lang="de-DE" altLang="de-DE" b="1" smtClean="0"/>
              <a:t>Begleitmateria</a:t>
            </a:r>
            <a:r>
              <a:rPr lang="de-DE" altLang="de-DE" smtClean="0"/>
              <a:t>l als Teil der Ressource selbst. Ein Booklet oder eine Schachtel ist also als Bestandteil der Ressource selbst anzusehen, wenn für die Ressource als Ganzes eine umfassende Beschreibung angelegt wird. </a:t>
            </a:r>
          </a:p>
          <a:p>
            <a:pPr marL="625475" lvl="1" indent="-168275" eaLnBrk="1" hangingPunct="1">
              <a:buFontTx/>
              <a:buChar char="•"/>
            </a:pPr>
            <a:r>
              <a:rPr lang="de-DE" altLang="de-DE" smtClean="0"/>
              <a:t>Dagegen ist das </a:t>
            </a:r>
            <a:r>
              <a:rPr lang="de-DE" altLang="de-DE" b="1" smtClean="0"/>
              <a:t>Begleitmateria</a:t>
            </a:r>
            <a:r>
              <a:rPr lang="de-DE" altLang="de-DE" smtClean="0"/>
              <a:t>l als Quelle außerhalb der Ressource anzusehen, wenn eine </a:t>
            </a:r>
            <a:r>
              <a:rPr lang="de-DE" altLang="de-DE" u="sng" smtClean="0"/>
              <a:t>analytische Beschreibung </a:t>
            </a:r>
            <a:r>
              <a:rPr lang="de-DE" altLang="de-DE" smtClean="0"/>
              <a:t>von einem oder mehreren Bestandteilen einer Ressource erstellt wird.</a:t>
            </a:r>
          </a:p>
          <a:p>
            <a:pPr marL="625475" lvl="1" indent="-168275" eaLnBrk="1" hangingPunct="1">
              <a:buFontTx/>
              <a:buChar char="•"/>
            </a:pPr>
            <a:r>
              <a:rPr lang="de-DE" altLang="de-DE" smtClean="0"/>
              <a:t>Ein Behältnis, das mit der Ressource erscheint, ist Teil der Ressource selbst, d. h. die Original-Schachtel eines Spiels oder die Original-Hülle einer DVD sind Bestandteil der Ressource selbst.</a:t>
            </a:r>
          </a:p>
          <a:p>
            <a:pPr marL="625475" lvl="1" indent="-168275" eaLnBrk="1" hangingPunct="1">
              <a:buFontTx/>
              <a:buChar char="•"/>
            </a:pPr>
            <a:r>
              <a:rPr lang="de-DE" altLang="de-DE" smtClean="0"/>
              <a:t>Erscheint das Behältnis allerdings nicht als Teil der Ressource, so handelt es sich um eine Quelle außerhalb der Ressource. Dies wäre etwa bei einer Schachtel oder Kiste, die der Besitzer gemacht hat, der Fall.</a:t>
            </a:r>
          </a:p>
          <a:p>
            <a:pPr marL="625475" lvl="1" indent="-168275" eaLnBrk="1" hangingPunct="1">
              <a:buFontTx/>
              <a:buChar char="•"/>
            </a:pPr>
            <a:r>
              <a:rPr lang="de-DE" altLang="de-DE" smtClean="0"/>
              <a:t>Bei elektronischen Ressourcen werden eingebettete Metadaten sowie Metadaten auf direkt zur Ressource führenden Webseiten (Frontdoor-Seiten, Landingpages) als Teil der Ressource betrachtet.</a:t>
            </a:r>
          </a:p>
          <a:p>
            <a:pPr marL="625475" lvl="1" indent="-168275" eaLnBrk="1" hangingPunct="1">
              <a:buFontTx/>
              <a:buChar char="•"/>
            </a:pPr>
            <a:endParaRPr lang="de-DE" altLang="de-DE" smtClean="0"/>
          </a:p>
        </p:txBody>
      </p:sp>
      <p:sp>
        <p:nvSpPr>
          <p:cNvPr id="194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3D9F779D-F465-4417-864A-DD3FA76E6762}" type="slidenum">
              <a:rPr lang="de-DE" altLang="de-DE" smtClean="0"/>
              <a:pPr>
                <a:spcBef>
                  <a:spcPct val="0"/>
                </a:spcBef>
              </a:pPr>
              <a:t>5</a:t>
            </a:fld>
            <a:endParaRPr lang="de-DE"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defRPr/>
            </a:pPr>
            <a:r>
              <a:rPr lang="de-DE" altLang="de-DE" dirty="0" smtClean="0"/>
              <a:t>Solche Ressourcen sind beispielsweise </a:t>
            </a:r>
          </a:p>
          <a:p>
            <a:pPr marL="171406" indent="-171406" eaLnBrk="1" hangingPunct="1">
              <a:buFont typeface="Arial" panose="020B0604020202020204" pitchFamily="34" charset="0"/>
              <a:buChar char="•"/>
              <a:defRPr/>
            </a:pPr>
            <a:r>
              <a:rPr lang="de-DE" altLang="de-DE" dirty="0" smtClean="0"/>
              <a:t>ein Buch, </a:t>
            </a:r>
          </a:p>
          <a:p>
            <a:pPr marL="171406" indent="-171406" eaLnBrk="1" hangingPunct="1">
              <a:buFont typeface="Arial" panose="020B0604020202020204" pitchFamily="34" charset="0"/>
              <a:buChar char="•"/>
              <a:defRPr/>
            </a:pPr>
            <a:r>
              <a:rPr lang="de-DE" altLang="de-DE" dirty="0" smtClean="0"/>
              <a:t>eine Zeitschrift, </a:t>
            </a:r>
          </a:p>
          <a:p>
            <a:pPr marL="171406" indent="-171406" eaLnBrk="1" hangingPunct="1">
              <a:buFont typeface="Arial" panose="020B0604020202020204" pitchFamily="34" charset="0"/>
              <a:buChar char="•"/>
              <a:defRPr/>
            </a:pPr>
            <a:r>
              <a:rPr lang="de-DE" altLang="de-DE" dirty="0" smtClean="0"/>
              <a:t>eine Karte, </a:t>
            </a:r>
          </a:p>
          <a:p>
            <a:pPr marL="171406" indent="-171406" eaLnBrk="1" hangingPunct="1">
              <a:buFont typeface="Arial" panose="020B0604020202020204" pitchFamily="34" charset="0"/>
              <a:buChar char="•"/>
              <a:defRPr/>
            </a:pPr>
            <a:r>
              <a:rPr lang="de-DE" altLang="de-DE" dirty="0" smtClean="0"/>
              <a:t>ein Plakat, </a:t>
            </a:r>
          </a:p>
          <a:p>
            <a:pPr marL="171406" indent="-171406" eaLnBrk="1" hangingPunct="1">
              <a:buFont typeface="Arial" panose="020B0604020202020204" pitchFamily="34" charset="0"/>
              <a:buChar char="•"/>
              <a:defRPr/>
            </a:pPr>
            <a:r>
              <a:rPr lang="de-DE" altLang="de-DE" dirty="0" smtClean="0"/>
              <a:t>ein Set von Lernkarten </a:t>
            </a:r>
          </a:p>
          <a:p>
            <a:pPr marL="171406" indent="-171406" eaLnBrk="1" hangingPunct="1">
              <a:buFont typeface="Arial" panose="020B0604020202020204" pitchFamily="34" charset="0"/>
              <a:buChar char="•"/>
              <a:defRPr/>
            </a:pPr>
            <a:r>
              <a:rPr lang="de-DE" altLang="de-DE" dirty="0" smtClean="0"/>
              <a:t>ein digitalisiertes Buch,</a:t>
            </a:r>
          </a:p>
          <a:p>
            <a:pPr marL="171406" indent="-171406" eaLnBrk="1" hangingPunct="1">
              <a:buFont typeface="Arial" panose="020B0604020202020204" pitchFamily="34" charset="0"/>
              <a:buChar char="•"/>
              <a:defRPr/>
            </a:pPr>
            <a:r>
              <a:rPr lang="de-DE" altLang="de-DE" dirty="0" smtClean="0"/>
              <a:t>ein E-Book, </a:t>
            </a:r>
          </a:p>
          <a:p>
            <a:pPr marL="171406" indent="-171406" eaLnBrk="1" hangingPunct="1">
              <a:buFont typeface="Arial" panose="020B0604020202020204" pitchFamily="34" charset="0"/>
              <a:buChar char="•"/>
              <a:defRPr/>
            </a:pPr>
            <a:r>
              <a:rPr lang="de-DE" altLang="de-DE" dirty="0" smtClean="0"/>
              <a:t>eine digitalisierte Zeitschrift, </a:t>
            </a:r>
          </a:p>
          <a:p>
            <a:pPr marL="171406" indent="-171406" eaLnBrk="1" hangingPunct="1">
              <a:buFont typeface="Arial" panose="020B0604020202020204" pitchFamily="34" charset="0"/>
              <a:buChar char="•"/>
              <a:defRPr/>
            </a:pPr>
            <a:r>
              <a:rPr lang="de-DE" altLang="de-DE" dirty="0" smtClean="0"/>
              <a:t>eine Mikroform-Reproduktion einer Musikpartitur, </a:t>
            </a:r>
          </a:p>
          <a:p>
            <a:pPr marL="171406" indent="-171406" eaLnBrk="1" hangingPunct="1">
              <a:buFont typeface="Arial" panose="020B0604020202020204" pitchFamily="34" charset="0"/>
              <a:buChar char="•"/>
              <a:defRPr/>
            </a:pPr>
            <a:r>
              <a:rPr lang="de-DE" altLang="de-DE" dirty="0" smtClean="0"/>
              <a:t>eine PDF-Datei eines Textes oder </a:t>
            </a:r>
          </a:p>
          <a:p>
            <a:pPr marL="171406" indent="-171406" eaLnBrk="1" hangingPunct="1">
              <a:buFont typeface="Arial" panose="020B0604020202020204" pitchFamily="34" charset="0"/>
              <a:buChar char="•"/>
              <a:defRPr/>
            </a:pPr>
            <a:r>
              <a:rPr lang="de-DE" altLang="de-DE" dirty="0" smtClean="0"/>
              <a:t>eine JPEG-Bilddatei einer Fotografie. </a:t>
            </a:r>
          </a:p>
          <a:p>
            <a:pPr marL="171406" indent="-171406" eaLnBrk="1" hangingPunct="1">
              <a:buFont typeface="Arial" panose="020B0604020202020204" pitchFamily="34" charset="0"/>
              <a:buChar char="•"/>
              <a:defRPr/>
            </a:pPr>
            <a:endParaRPr lang="de-DE" altLang="de-DE" dirty="0" smtClean="0"/>
          </a:p>
          <a:p>
            <a:pPr eaLnBrk="1" hangingPunct="1">
              <a:buFont typeface="Arial" panose="020B0604020202020204" pitchFamily="34" charset="0"/>
              <a:buNone/>
              <a:defRPr/>
            </a:pPr>
            <a:r>
              <a:rPr lang="de-DE" altLang="de-DE" dirty="0" smtClean="0"/>
              <a:t>Als bevorzugte Informationsquelle gilt die Titelseite, das Titelblatt, die Titelkarte o.ä.</a:t>
            </a:r>
          </a:p>
          <a:p>
            <a:pPr eaLnBrk="1" hangingPunct="1">
              <a:buFont typeface="Arial" panose="020B0604020202020204" pitchFamily="34" charset="0"/>
              <a:buNone/>
              <a:defRPr/>
            </a:pPr>
            <a:r>
              <a:rPr lang="de-DE" altLang="de-DE" dirty="0" smtClean="0"/>
              <a:t>Ist keine Titelseite etc. vorhanden, verwendet man ersatzweise den Einband, eine Hülle oder den Schutzumschlag als bevorzugte Informationsquelle.</a:t>
            </a:r>
          </a:p>
          <a:p>
            <a:pPr eaLnBrk="1" hangingPunct="1">
              <a:buFont typeface="Arial" panose="020B0604020202020204" pitchFamily="34" charset="0"/>
              <a:buNone/>
              <a:defRPr/>
            </a:pPr>
            <a:endParaRPr lang="de-DE" altLang="de-DE" dirty="0" smtClean="0"/>
          </a:p>
          <a:p>
            <a:pPr eaLnBrk="1" hangingPunct="1">
              <a:buFont typeface="Arial" panose="020B0604020202020204" pitchFamily="34" charset="0"/>
              <a:buNone/>
              <a:defRPr/>
            </a:pPr>
            <a:r>
              <a:rPr lang="de-DE" altLang="de-DE" dirty="0" smtClean="0"/>
              <a:t>Bei Landkarten gilt die gesamte Ressource als bevorzugte Informationsquelle.</a:t>
            </a:r>
          </a:p>
        </p:txBody>
      </p:sp>
      <p:sp>
        <p:nvSpPr>
          <p:cNvPr id="2048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F126A624-01D7-432E-8F19-06DA990ABF74}" type="slidenum">
              <a:rPr lang="de-DE" altLang="de-DE" smtClean="0"/>
              <a:pPr>
                <a:spcBef>
                  <a:spcPct val="0"/>
                </a:spcBef>
              </a:pPr>
              <a:t>6</a:t>
            </a:fld>
            <a:endParaRPr lang="de-DE"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de-DE" altLang="de-DE" smtClean="0"/>
              <a:t>Hierzu gehören z. B. ein Film, eine Videodisk oder eine MPEG-Video-Datei (RDA 2.2.2.3). </a:t>
            </a:r>
          </a:p>
          <a:p>
            <a:pPr eaLnBrk="1" hangingPunct="1"/>
            <a:r>
              <a:rPr lang="de-DE" altLang="de-DE" smtClean="0"/>
              <a:t> </a:t>
            </a:r>
          </a:p>
          <a:p>
            <a:pPr eaLnBrk="1" hangingPunct="1"/>
            <a:r>
              <a:rPr lang="de-DE" altLang="de-DE" smtClean="0"/>
              <a:t>In diesen Fällen ist die bevorzugte Informationsquelle ein </a:t>
            </a:r>
            <a:r>
              <a:rPr lang="de-DE" altLang="de-DE" b="1" smtClean="0"/>
              <a:t>Etikett </a:t>
            </a:r>
            <a:r>
              <a:rPr lang="de-DE" altLang="de-DE" smtClean="0"/>
              <a:t>mit einem Titel, das dauerhaft auf die Ressource aufgedruckt oder darauf befestigt ist, ausgenommen Etiketten auf begleitendem Textmaterial oder einem Behältnis (RDA 2.2.2.3 D-A-CH). </a:t>
            </a:r>
          </a:p>
          <a:p>
            <a:pPr eaLnBrk="1" hangingPunct="1"/>
            <a:r>
              <a:rPr lang="de-DE" altLang="de-DE" smtClean="0"/>
              <a:t>Liegt kein fest angebrachtes Label vor, das einen Titel enthält, oder ist das Label offensichtlich nicht als bevorzugte Informationsquelle geeignet, so verwenden Sie das Behältnis oder das Begleitmaterial als bevorzugte Quelle (D-A-CH AWR 2.2.2.3).</a:t>
            </a:r>
          </a:p>
        </p:txBody>
      </p:sp>
      <p:sp>
        <p:nvSpPr>
          <p:cNvPr id="215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E07A7761-E168-4176-ABCE-DC5C8AAB111E}" type="slidenum">
              <a:rPr lang="de-DE" altLang="de-DE" smtClean="0"/>
              <a:pPr>
                <a:spcBef>
                  <a:spcPct val="0"/>
                </a:spcBef>
              </a:pPr>
              <a:t>7</a:t>
            </a:fld>
            <a:endParaRPr lang="de-DE" alt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izenplatzhalt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defRPr/>
            </a:pPr>
            <a:r>
              <a:rPr lang="de-DE" altLang="de-DE" dirty="0" smtClean="0"/>
              <a:t>RDA 2.2.2.4: Hierunter fallen alle Ressourcen, die weder aus einer oder mehreren Seiten etc. oder Bildern davon, noch aus bewegten Bildern bestehen. Das sind z. B. Audio-CDs, Audio-DVDs, MP3-Musikdateien und Objekte. </a:t>
            </a:r>
          </a:p>
          <a:p>
            <a:pPr eaLnBrk="1" hangingPunct="1">
              <a:defRPr/>
            </a:pPr>
            <a:r>
              <a:rPr lang="de-DE" altLang="de-DE" dirty="0" smtClean="0"/>
              <a:t> </a:t>
            </a:r>
          </a:p>
          <a:p>
            <a:pPr marL="171422" indent="-171422" eaLnBrk="1" hangingPunct="1">
              <a:buFont typeface="Arial" panose="020B0604020202020204" pitchFamily="34" charset="0"/>
              <a:buChar char="•"/>
              <a:defRPr/>
            </a:pPr>
            <a:r>
              <a:rPr lang="de-DE" altLang="de-DE" dirty="0" smtClean="0"/>
              <a:t>Materielle Ressourcen (RDA 2.2.2.4.1): </a:t>
            </a:r>
          </a:p>
          <a:p>
            <a:pPr marL="628549" lvl="1" indent="-171422" eaLnBrk="1" hangingPunct="1">
              <a:buFont typeface="Arial" panose="020B0604020202020204" pitchFamily="34" charset="0"/>
              <a:buChar char="•"/>
              <a:defRPr/>
            </a:pPr>
            <a:r>
              <a:rPr lang="de-DE" altLang="de-DE" dirty="0" smtClean="0"/>
              <a:t>Textquelle in der Ressource selbst oder ein Etikett</a:t>
            </a:r>
          </a:p>
          <a:p>
            <a:pPr marL="628549" lvl="1" indent="-171422" eaLnBrk="1" hangingPunct="1">
              <a:buFont typeface="Arial" panose="020B0604020202020204" pitchFamily="34" charset="0"/>
              <a:buChar char="•"/>
              <a:defRPr/>
            </a:pPr>
            <a:r>
              <a:rPr lang="de-DE" altLang="de-DE" dirty="0" smtClean="0"/>
              <a:t>Interne Quelle, z.B. Titelbildschirm</a:t>
            </a:r>
          </a:p>
          <a:p>
            <a:pPr marL="628549" lvl="1" indent="-171422" eaLnBrk="1" hangingPunct="1">
              <a:buFont typeface="Arial" panose="020B0604020202020204" pitchFamily="34" charset="0"/>
              <a:buChar char="•"/>
              <a:defRPr/>
            </a:pPr>
            <a:r>
              <a:rPr lang="de-DE" altLang="de-DE" dirty="0" smtClean="0"/>
              <a:t>Umfassende Beschreibung: Behältnis oder Begleitmaterial</a:t>
            </a:r>
          </a:p>
          <a:p>
            <a:pPr marL="628549" lvl="1" indent="-171422" eaLnBrk="1" hangingPunct="1">
              <a:buFont typeface="Arial" panose="020B0604020202020204" pitchFamily="34" charset="0"/>
              <a:buChar char="•"/>
              <a:defRPr/>
            </a:pPr>
            <a:r>
              <a:rPr lang="de-DE" altLang="de-DE" dirty="0" smtClean="0"/>
              <a:t>Ansonsten andere Quelle innerhalb der Ressource, die einen Titel hat</a:t>
            </a:r>
          </a:p>
          <a:p>
            <a:pPr marL="171422" indent="-171422" eaLnBrk="1" hangingPunct="1">
              <a:buFont typeface="Arial" panose="020B0604020202020204" pitchFamily="34" charset="0"/>
              <a:buChar char="•"/>
              <a:defRPr/>
            </a:pPr>
            <a:r>
              <a:rPr lang="de-DE" altLang="de-DE" dirty="0" smtClean="0"/>
              <a:t>Online-Ressourcen (RDA 2.2.2.3.2):</a:t>
            </a:r>
          </a:p>
          <a:p>
            <a:pPr marL="628549" lvl="1" indent="-171422" eaLnBrk="1" hangingPunct="1">
              <a:buFont typeface="Arial" panose="020B0604020202020204" pitchFamily="34" charset="0"/>
              <a:buChar char="•"/>
              <a:defRPr/>
            </a:pPr>
            <a:r>
              <a:rPr lang="de-DE" altLang="de-DE" dirty="0" smtClean="0"/>
              <a:t>Textinhalt</a:t>
            </a:r>
          </a:p>
          <a:p>
            <a:pPr marL="628549" lvl="1" indent="-171422" eaLnBrk="1" hangingPunct="1">
              <a:buFont typeface="Arial" panose="020B0604020202020204" pitchFamily="34" charset="0"/>
              <a:buChar char="•"/>
              <a:defRPr/>
            </a:pPr>
            <a:r>
              <a:rPr lang="de-DE" altLang="de-DE" dirty="0" smtClean="0"/>
              <a:t>Enthaltene Metadaten in Textform, die einen Titel enthalten, in einer Mp4-Videodatei</a:t>
            </a:r>
          </a:p>
          <a:p>
            <a:pPr marL="628549" lvl="1" indent="-171422" eaLnBrk="1" hangingPunct="1">
              <a:buFont typeface="Arial" panose="020B0604020202020204" pitchFamily="34" charset="0"/>
              <a:buChar char="•"/>
              <a:defRPr/>
            </a:pPr>
            <a:r>
              <a:rPr lang="de-DE" altLang="de-DE" dirty="0" smtClean="0"/>
              <a:t>Ansonsten andere Quelle, die Teil der Ressource ist und einen Titel hat</a:t>
            </a:r>
          </a:p>
          <a:p>
            <a:pPr eaLnBrk="1" hangingPunct="1">
              <a:defRPr/>
            </a:pPr>
            <a:endParaRPr lang="de-DE" altLang="de-DE" dirty="0" smtClean="0"/>
          </a:p>
        </p:txBody>
      </p:sp>
      <p:sp>
        <p:nvSpPr>
          <p:cNvPr id="2253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E77260DA-2809-4F0E-9E59-2D56BC75C0CA}" type="slidenum">
              <a:rPr lang="de-DE" altLang="de-DE" smtClean="0"/>
              <a:pPr>
                <a:spcBef>
                  <a:spcPct val="0"/>
                </a:spcBef>
              </a:pPr>
              <a:t>8</a:t>
            </a:fld>
            <a:endParaRPr lang="de-DE" alt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izenplatzhalt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defRPr/>
            </a:pPr>
            <a:r>
              <a:rPr lang="de-DE" altLang="de-DE" dirty="0"/>
              <a:t>Im Kapitel RDA 2.2.4 „Sonstige Informationsquellen“ sind wichtige Hinweise darüber zu finden, woher man für die Identifizierung notwendige Informationen nehmen kann, wenn diese Informationen nicht in einer Quelle, die Teil der Ressource selbst ist, erscheinen.</a:t>
            </a:r>
          </a:p>
          <a:p>
            <a:pPr eaLnBrk="1" hangingPunct="1">
              <a:defRPr/>
            </a:pPr>
            <a:r>
              <a:rPr lang="de-DE" altLang="de-DE" dirty="0"/>
              <a:t>Folgende Reihenfolge ist dann zu beachten:</a:t>
            </a:r>
          </a:p>
          <a:p>
            <a:pPr marL="228563" indent="-228563" eaLnBrk="1" hangingPunct="1">
              <a:buFont typeface="+mj-lt"/>
              <a:buAutoNum type="arabicPeriod"/>
              <a:defRPr/>
            </a:pPr>
            <a:r>
              <a:rPr lang="de-DE" altLang="de-DE" dirty="0"/>
              <a:t>Zunächst Begleitmaterial, das nicht als Teil der Ressource behandelt </a:t>
            </a:r>
            <a:r>
              <a:rPr lang="de-DE" altLang="de-DE" dirty="0" smtClean="0"/>
              <a:t>wird.</a:t>
            </a:r>
            <a:endParaRPr lang="de-DE" altLang="de-DE" dirty="0"/>
          </a:p>
          <a:p>
            <a:pPr marL="228563" indent="-228563" eaLnBrk="1" hangingPunct="1">
              <a:buFont typeface="+mj-lt"/>
              <a:buAutoNum type="arabicPeriod"/>
              <a:defRPr/>
            </a:pPr>
            <a:r>
              <a:rPr lang="de-DE" altLang="de-DE" dirty="0"/>
              <a:t>Dann sonstige veröffentlichte Beschreibungen der Ressource. Hier wären z. B. Verlagswebsites oder Werbeanzeigen denkbar.</a:t>
            </a:r>
          </a:p>
          <a:p>
            <a:pPr marL="228563" indent="-228563" eaLnBrk="1" hangingPunct="1">
              <a:buFont typeface="+mj-lt"/>
              <a:buAutoNum type="arabicPeriod"/>
              <a:defRPr/>
            </a:pPr>
            <a:r>
              <a:rPr lang="de-DE" altLang="de-DE" dirty="0"/>
              <a:t>Als nächstes ein Behältnis, das nicht mit der Ressource selbst erscheint wie z. B. die in Punkt 5.1 schon angesprochene Schachtel oder Kiste, die der Besitzer angefertigt hat.</a:t>
            </a:r>
          </a:p>
          <a:p>
            <a:pPr marL="228563" indent="-228563" eaLnBrk="1" hangingPunct="1">
              <a:buFont typeface="+mj-lt"/>
              <a:buAutoNum type="arabicPeriod"/>
              <a:defRPr/>
            </a:pPr>
            <a:r>
              <a:rPr lang="de-DE" altLang="de-DE" dirty="0"/>
              <a:t>Zuletzt eine sonstige Quelle. Hier sind insbesondere Nachschlagewerke gemeint.</a:t>
            </a:r>
          </a:p>
          <a:p>
            <a:pPr eaLnBrk="1" hangingPunct="1">
              <a:defRPr/>
            </a:pPr>
            <a:r>
              <a:rPr lang="de-DE" altLang="de-DE" dirty="0"/>
              <a:t>Aus diesen sehr weit gefassten Quellen können die für die Identifizierung notwendigen Angaben entnommen werden. </a:t>
            </a:r>
          </a:p>
          <a:p>
            <a:pPr eaLnBrk="1" hangingPunct="1">
              <a:defRPr/>
            </a:pPr>
            <a:r>
              <a:rPr lang="de-DE" altLang="de-DE" dirty="0"/>
              <a:t>Es muss aber beim Erfassen beachtet werden, ob für das jeweilige Element die Methode des </a:t>
            </a:r>
            <a:r>
              <a:rPr lang="de-DE" altLang="de-DE" i="1" dirty="0"/>
              <a:t>Übertragens</a:t>
            </a:r>
            <a:r>
              <a:rPr lang="de-DE" altLang="de-DE" dirty="0"/>
              <a:t> der Angaben vorgeschrieben ist. Denn dann muss gekennzeichnet werden, dass die Informationen aus einer Quelle außerhalb der Ressource ermittelt wurden, und zwar durch Verwendung von </a:t>
            </a:r>
            <a:r>
              <a:rPr lang="de-DE" altLang="de-DE" b="1" dirty="0"/>
              <a:t>eckigen Klammern </a:t>
            </a:r>
            <a:r>
              <a:rPr lang="de-DE" altLang="de-DE" dirty="0"/>
              <a:t>(RDA 2.2.4 D-A-CH).</a:t>
            </a:r>
          </a:p>
          <a:p>
            <a:pPr eaLnBrk="1" hangingPunct="1">
              <a:defRPr/>
            </a:pPr>
            <a:r>
              <a:rPr lang="de-DE" altLang="de-DE" dirty="0"/>
              <a:t>Keine eckigen Klammern müssen gesetzt werden, wenn es sich um eine Ressource handelt, die normalerweise keine identifizierenden Informationen enthält, so wie es bei einer Fotografie oder einem Gegenstand der Fall ist. Ansonsten sind eckige Klammern zu setzen</a:t>
            </a:r>
            <a:r>
              <a:rPr lang="de-DE" altLang="de-DE" dirty="0" smtClean="0"/>
              <a:t>.</a:t>
            </a:r>
          </a:p>
          <a:p>
            <a:pPr eaLnBrk="1" hangingPunct="1">
              <a:defRPr/>
            </a:pPr>
            <a:endParaRPr lang="de-DE" altLang="de-DE" dirty="0" smtClean="0"/>
          </a:p>
          <a:p>
            <a:pPr eaLnBrk="1" hangingPunct="1">
              <a:defRPr/>
            </a:pPr>
            <a:r>
              <a:rPr lang="de-DE" altLang="de-DE" dirty="0" smtClean="0"/>
              <a:t>Die Regelwerksstelle RDA 2.2.4 listet alle ggf. eckig zu klammernden Elemente auf. Von den Oberbegriffen her sind dies </a:t>
            </a:r>
          </a:p>
          <a:p>
            <a:pPr eaLnBrk="1" hangingPunct="1">
              <a:defRPr/>
            </a:pPr>
            <a:r>
              <a:rPr lang="de-DE" altLang="de-DE" dirty="0" smtClean="0"/>
              <a:t>Titel, Verantwortlichkeitsangabe, Ausgabevermerk, Zählung von fortlaufenden Ressourcen, Entstehungsangabe, Veröffentlichungsangabe, Vertriebsangabe, Herstellungsangabe und Gesamttitelangabe.</a:t>
            </a:r>
            <a:endParaRPr lang="de-DE" altLang="de-DE" dirty="0"/>
          </a:p>
        </p:txBody>
      </p:sp>
      <p:sp>
        <p:nvSpPr>
          <p:cNvPr id="235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D0F067FD-A39E-46F7-9E95-9489E5932DD5}" type="slidenum">
              <a:rPr lang="de-DE" altLang="de-DE" smtClean="0"/>
              <a:pPr>
                <a:spcBef>
                  <a:spcPct val="0"/>
                </a:spcBef>
              </a:pPr>
              <a:t>11</a:t>
            </a:fld>
            <a:endParaRPr lang="de-DE" alt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a:solidFill>
                  <a:schemeClr val="accent1">
                    <a:lumMod val="75000"/>
                  </a:schemeClr>
                </a:solidFill>
              </a:defRPr>
            </a:lvl1pPr>
          </a:lstStyle>
          <a:p>
            <a:pPr>
              <a:defRPr/>
            </a:pPr>
            <a:r>
              <a:rPr lang="de-DE"/>
              <a:t>AG RDA Schulungsunterlagen – Modul 2.05: Informationsquellen - Kurzfassung | Stand: 15.02.2016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D1F23D7C-D904-45A8-8B36-CFE2487CDB17}" type="slidenum">
              <a:rPr lang="de-DE" altLang="de-DE"/>
              <a:pPr>
                <a:defRPr/>
              </a:pPr>
              <a:t>‹Nr.›</a:t>
            </a:fld>
            <a:endParaRPr lang="de-DE" altLang="de-DE"/>
          </a:p>
        </p:txBody>
      </p:sp>
    </p:spTree>
    <p:extLst>
      <p:ext uri="{BB962C8B-B14F-4D97-AF65-F5344CB8AC3E}">
        <p14:creationId xmlns:p14="http://schemas.microsoft.com/office/powerpoint/2010/main" val="335952332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eaLnBrk="1" fontAlgn="auto" hangingPunct="1">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a:t>AG RDA Schulungsunterlagen – Modul 2.05: Informationsquellen - Kurzfassung | Stand: 15.02.2016 | CC BY-NC-SA</a:t>
            </a:r>
            <a:endParaRPr lang="de-DE" dirty="0"/>
          </a:p>
        </p:txBody>
      </p:sp>
    </p:spTree>
  </p:cSld>
  <p:clrMap bg1="lt1" tx1="dk1" bg2="lt2" tx2="dk2" accent1="accent1" accent2="accent2" accent3="accent3" accent4="accent4" accent5="accent5" accent6="accent6" hlink="hlink" folHlink="folHlink"/>
  <p:sldLayoutIdLst>
    <p:sldLayoutId id="2147483677"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0825" y="1196751"/>
            <a:ext cx="8642350" cy="5111973"/>
          </a:xfrm>
        </p:spPr>
        <p:txBody>
          <a:bodyPr/>
          <a:lstStyle/>
          <a:p>
            <a:pPr marL="457200" indent="-457200" eaLnBrk="1" hangingPunct="1">
              <a:buFont typeface="+mj-lt"/>
              <a:buAutoNum type="arabicPeriod" startAt="2"/>
              <a:defRPr/>
            </a:pPr>
            <a:r>
              <a:rPr lang="de-DE" dirty="0">
                <a:sym typeface="Wingdings" panose="05000000000000000000" pitchFamily="2" charset="2"/>
              </a:rPr>
              <a:t>Wendebuch</a:t>
            </a:r>
          </a:p>
          <a:p>
            <a:pPr marL="0" indent="0" eaLnBrk="1" hangingPunct="1">
              <a:buFont typeface="Arial" charset="0"/>
              <a:buNone/>
              <a:defRPr/>
            </a:pPr>
            <a:r>
              <a:rPr lang="de-DE" dirty="0">
                <a:sym typeface="Wingdings" panose="05000000000000000000" pitchFamily="2" charset="2"/>
              </a:rPr>
              <a:t>	 Titelseite in deutscher Sprache, ansonsten 		eine beliebige</a:t>
            </a:r>
          </a:p>
          <a:p>
            <a:pPr marL="0" indent="0" eaLnBrk="1" hangingPunct="1">
              <a:buFont typeface="Arial" charset="0"/>
              <a:buNone/>
              <a:defRPr/>
            </a:pPr>
            <a:endParaRPr lang="de-DE" dirty="0">
              <a:sym typeface="Wingdings" panose="05000000000000000000" pitchFamily="2" charset="2"/>
            </a:endParaRPr>
          </a:p>
          <a:p>
            <a:pPr marL="0" indent="0" eaLnBrk="1" hangingPunct="1">
              <a:buFont typeface="Arial" charset="0"/>
              <a:buNone/>
              <a:defRPr/>
            </a:pPr>
            <a:r>
              <a:rPr lang="de-DE" dirty="0" smtClean="0">
                <a:sym typeface="Wingdings" panose="05000000000000000000" pitchFamily="2" charset="2"/>
              </a:rPr>
              <a:t>3. Buchhandelsausgabe einer Hochschulschrift</a:t>
            </a:r>
            <a:br>
              <a:rPr lang="de-DE" dirty="0" smtClean="0">
                <a:sym typeface="Wingdings" panose="05000000000000000000" pitchFamily="2" charset="2"/>
              </a:rPr>
            </a:br>
            <a:endParaRPr lang="de-DE" dirty="0" smtClean="0">
              <a:sym typeface="Wingdings" panose="05000000000000000000" pitchFamily="2" charset="2"/>
            </a:endParaRPr>
          </a:p>
          <a:p>
            <a:pPr marL="0" indent="0" eaLnBrk="1" hangingPunct="1">
              <a:buFont typeface="Arial" charset="0"/>
              <a:buNone/>
              <a:defRPr/>
            </a:pPr>
            <a:r>
              <a:rPr lang="de-DE" dirty="0" smtClean="0">
                <a:sym typeface="Wingdings" panose="05000000000000000000" pitchFamily="2" charset="2"/>
              </a:rPr>
              <a:t>Wenn außer </a:t>
            </a:r>
            <a:r>
              <a:rPr lang="de-DE" dirty="0">
                <a:sym typeface="Wingdings" panose="05000000000000000000" pitchFamily="2" charset="2"/>
              </a:rPr>
              <a:t>der vom Verlag erstellten Titelseite noch eine weitere, der Titelseite der Hochschulschrift nachgebildete Titelseite vorhanden </a:t>
            </a:r>
            <a:r>
              <a:rPr lang="de-DE" dirty="0" smtClean="0">
                <a:sym typeface="Wingdings" panose="05000000000000000000" pitchFamily="2" charset="2"/>
              </a:rPr>
              <a:t>ist</a:t>
            </a:r>
            <a:br>
              <a:rPr lang="de-DE" dirty="0" smtClean="0">
                <a:sym typeface="Wingdings" panose="05000000000000000000" pitchFamily="2" charset="2"/>
              </a:rPr>
            </a:br>
            <a:r>
              <a:rPr lang="de-DE" dirty="0" smtClean="0">
                <a:sym typeface="Wingdings" panose="05000000000000000000" pitchFamily="2" charset="2"/>
              </a:rPr>
              <a:t/>
            </a:r>
            <a:br>
              <a:rPr lang="de-DE" dirty="0" smtClean="0">
                <a:sym typeface="Wingdings" panose="05000000000000000000" pitchFamily="2" charset="2"/>
              </a:rPr>
            </a:br>
            <a:r>
              <a:rPr lang="de-DE" dirty="0">
                <a:sym typeface="Wingdings" panose="05000000000000000000" pitchFamily="2" charset="2"/>
              </a:rPr>
              <a:t></a:t>
            </a:r>
            <a:r>
              <a:rPr lang="de-DE" dirty="0" smtClean="0">
                <a:sym typeface="Wingdings" panose="05000000000000000000" pitchFamily="2" charset="2"/>
              </a:rPr>
              <a:t> die </a:t>
            </a:r>
            <a:r>
              <a:rPr lang="de-DE" dirty="0">
                <a:sym typeface="Wingdings" panose="05000000000000000000" pitchFamily="2" charset="2"/>
              </a:rPr>
              <a:t>vom Verlag erstellte Titelseite </a:t>
            </a:r>
            <a:r>
              <a:rPr lang="de-DE" dirty="0" smtClean="0">
                <a:sym typeface="Wingdings" panose="05000000000000000000" pitchFamily="2" charset="2"/>
              </a:rPr>
              <a:t>gilt immer als </a:t>
            </a:r>
            <a:r>
              <a:rPr lang="de-DE" dirty="0">
                <a:sym typeface="Wingdings" panose="05000000000000000000" pitchFamily="2" charset="2"/>
              </a:rPr>
              <a:t>bevorzugte Informationsquelle</a:t>
            </a:r>
            <a:endParaRPr lang="de-DE" dirty="0" smtClean="0">
              <a:sym typeface="Wingdings" panose="05000000000000000000" pitchFamily="2" charset="2"/>
            </a:endParaRPr>
          </a:p>
          <a:p>
            <a:pPr marL="457200" indent="-457200" eaLnBrk="1" hangingPunct="1">
              <a:buFont typeface="+mj-lt"/>
              <a:buAutoNum type="arabicPeriod" startAt="2"/>
              <a:defRPr/>
            </a:pPr>
            <a:endParaRPr lang="de-DE" dirty="0"/>
          </a:p>
        </p:txBody>
      </p:sp>
      <p:sp>
        <p:nvSpPr>
          <p:cNvPr id="12291"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AEA533BD-D410-47CC-A128-4D899E1A3645}" type="slidenum">
              <a:rPr lang="de-DE" altLang="de-DE" sz="1200" smtClean="0">
                <a:solidFill>
                  <a:srgbClr val="898989"/>
                </a:solidFill>
                <a:latin typeface="Calibri" pitchFamily="34" charset="0"/>
              </a:rPr>
              <a:pPr>
                <a:spcBef>
                  <a:spcPct val="0"/>
                </a:spcBef>
                <a:buFontTx/>
                <a:buNone/>
              </a:pPr>
              <a:t>10</a:t>
            </a:fld>
            <a:endParaRPr lang="de-DE" altLang="de-DE" sz="1200" smtClean="0">
              <a:solidFill>
                <a:srgbClr val="898989"/>
              </a:solidFill>
              <a:latin typeface="Calibri" pitchFamily="34" charset="0"/>
            </a:endParaRPr>
          </a:p>
        </p:txBody>
      </p:sp>
      <p:sp>
        <p:nvSpPr>
          <p:cNvPr id="6"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
        <p:nvSpPr>
          <p:cNvPr id="7" name="Titel 1"/>
          <p:cNvSpPr txBox="1">
            <a:spLocks/>
          </p:cNvSpPr>
          <p:nvPr/>
        </p:nvSpPr>
        <p:spPr bwMode="auto">
          <a:xfrm>
            <a:off x="251520" y="116632"/>
            <a:ext cx="8964612" cy="1007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smtClean="0">
                <a:solidFill>
                  <a:srgbClr val="376092"/>
                </a:solidFill>
              </a:rPr>
              <a:t>Mehrere </a:t>
            </a:r>
            <a:r>
              <a:rPr lang="de-DE" altLang="de-DE" sz="2800" dirty="0">
                <a:solidFill>
                  <a:srgbClr val="376092"/>
                </a:solidFill>
              </a:rPr>
              <a:t>bevorzugte Informationsquellen (RDA 2.2.3)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Falls in der Ressource keine Informationen enthalten sind, die zur Identifizierung der Ressource dienen.</a:t>
            </a:r>
          </a:p>
          <a:p>
            <a:pPr marL="57150" indent="0" eaLnBrk="1" hangingPunct="1">
              <a:buFont typeface="Arial" charset="0"/>
              <a:buNone/>
              <a:defRPr/>
            </a:pPr>
            <a:endParaRPr lang="de-DE" altLang="de-DE" sz="1200" dirty="0"/>
          </a:p>
          <a:p>
            <a:pPr marL="57150" indent="0" eaLnBrk="1" hangingPunct="1">
              <a:buFont typeface="Arial" charset="0"/>
              <a:buNone/>
              <a:defRPr/>
            </a:pPr>
            <a:r>
              <a:rPr lang="de-DE" altLang="de-DE" dirty="0" smtClean="0"/>
              <a:t>Reihenfolge nach RDA 2.2.4:</a:t>
            </a:r>
          </a:p>
          <a:p>
            <a:pPr marL="514350" indent="-457200" eaLnBrk="1" hangingPunct="1">
              <a:buFont typeface="+mj-lt"/>
              <a:buAutoNum type="arabicPeriod"/>
              <a:defRPr/>
            </a:pPr>
            <a:r>
              <a:rPr lang="de-DE" altLang="de-DE" sz="2000" dirty="0" smtClean="0"/>
              <a:t>Begleitmaterial, das nicht als Teil der Ressource gilt</a:t>
            </a:r>
          </a:p>
          <a:p>
            <a:pPr marL="514350" indent="-457200" eaLnBrk="1" hangingPunct="1">
              <a:buFont typeface="+mj-lt"/>
              <a:buAutoNum type="arabicPeriod"/>
              <a:defRPr/>
            </a:pPr>
            <a:r>
              <a:rPr lang="de-DE" altLang="de-DE" sz="2000" dirty="0" smtClean="0"/>
              <a:t>sonstige veröffentlichte Beschreibungen der Ressource, z. B. Werbeanzeigen</a:t>
            </a:r>
          </a:p>
          <a:p>
            <a:pPr marL="514350" indent="-457200" eaLnBrk="1" hangingPunct="1">
              <a:buFont typeface="+mj-lt"/>
              <a:buAutoNum type="arabicPeriod"/>
              <a:defRPr/>
            </a:pPr>
            <a:r>
              <a:rPr lang="de-DE" altLang="de-DE" sz="2000" dirty="0" smtClean="0"/>
              <a:t>Behältnis, das nicht mit der Ressource selbst erscheint, z. B. selbstgebastelte Kiste</a:t>
            </a:r>
          </a:p>
          <a:p>
            <a:pPr marL="514350" indent="-457200" eaLnBrk="1" hangingPunct="1">
              <a:buFont typeface="+mj-lt"/>
              <a:buAutoNum type="arabicPeriod"/>
              <a:defRPr/>
            </a:pPr>
            <a:r>
              <a:rPr lang="de-DE" altLang="de-DE" sz="2000" dirty="0" smtClean="0"/>
              <a:t>sonstige Quelle, z. B. Nachschlagewerke</a:t>
            </a:r>
          </a:p>
          <a:p>
            <a:pPr marL="57150" indent="0" eaLnBrk="1" hangingPunct="1">
              <a:buFont typeface="Arial" charset="0"/>
              <a:buNone/>
              <a:defRPr/>
            </a:pPr>
            <a:endParaRPr lang="de-DE" altLang="de-DE" sz="1600" dirty="0"/>
          </a:p>
          <a:p>
            <a:pPr marL="57150" indent="0" algn="ctr" eaLnBrk="1" hangingPunct="1">
              <a:buFont typeface="Arial" charset="0"/>
              <a:buNone/>
              <a:defRPr/>
            </a:pPr>
            <a:r>
              <a:rPr lang="de-DE" altLang="de-DE" dirty="0" smtClean="0"/>
              <a:t>Anzeige ermittelter Informationen durch </a:t>
            </a:r>
            <a:r>
              <a:rPr lang="de-DE" altLang="de-DE" dirty="0" smtClean="0">
                <a:solidFill>
                  <a:srgbClr val="0070C0"/>
                </a:solidFill>
              </a:rPr>
              <a:t>eckige Klammern</a:t>
            </a:r>
            <a:r>
              <a:rPr lang="de-DE" altLang="de-DE" dirty="0" smtClean="0"/>
              <a:t>, außer bei Ressourcen, die keine identifizierenden Informationen enthalten können, wie z. B. Fotografien. (RDA 2.2.4 D-A-CH)</a:t>
            </a:r>
          </a:p>
        </p:txBody>
      </p:sp>
      <p:sp>
        <p:nvSpPr>
          <p:cNvPr id="13315" name="Titel 1"/>
          <p:cNvSpPr txBox="1">
            <a:spLocks/>
          </p:cNvSpPr>
          <p:nvPr/>
        </p:nvSpPr>
        <p:spPr bwMode="auto">
          <a:xfrm>
            <a:off x="251520" y="116632"/>
            <a:ext cx="8964612" cy="58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Sonstige Informationsquellen (RDA 2.2.4)</a:t>
            </a:r>
          </a:p>
        </p:txBody>
      </p:sp>
      <p:sp>
        <p:nvSpPr>
          <p:cNvPr id="6"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
        <p:nvSpPr>
          <p:cNvPr id="13317"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E8E0F522-FD92-448A-B7C4-1AE62CA83B0C}" type="slidenum">
              <a:rPr lang="de-DE" altLang="de-DE" sz="1200" smtClean="0">
                <a:solidFill>
                  <a:srgbClr val="898989"/>
                </a:solidFill>
                <a:latin typeface="Calibri" pitchFamily="34" charset="0"/>
              </a:rPr>
              <a:pPr>
                <a:spcBef>
                  <a:spcPct val="0"/>
                </a:spcBef>
                <a:buFontTx/>
                <a:buNone/>
              </a:pPr>
              <a:t>11</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dirty="0" smtClean="0"/>
              <a:t>Informationsquellen</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2</a:t>
            </a:r>
          </a:p>
        </p:txBody>
      </p:sp>
      <p:sp>
        <p:nvSpPr>
          <p:cNvPr id="4100" name="Foliennummernplatzhalter 7"/>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A676E741-3D74-4EB0-B91A-4F5F72B11EB7}" type="slidenum">
              <a:rPr lang="de-DE" altLang="de-DE" sz="1200" smtClean="0">
                <a:solidFill>
                  <a:srgbClr val="898989"/>
                </a:solidFill>
                <a:latin typeface="Calibri" pitchFamily="34" charset="0"/>
              </a:rPr>
              <a:pPr>
                <a:spcBef>
                  <a:spcPct val="0"/>
                </a:spcBef>
                <a:buFontTx/>
                <a:buNone/>
              </a:pPr>
              <a:t>2</a:t>
            </a:fld>
            <a:endParaRPr lang="de-DE" altLang="de-DE" sz="1200" smtClean="0">
              <a:solidFill>
                <a:srgbClr val="898989"/>
              </a:solidFill>
              <a:latin typeface="Calibri" pitchFamily="34" charset="0"/>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Übersicht</a:t>
            </a:r>
            <a:endParaRPr lang="de-DE" dirty="0"/>
          </a:p>
        </p:txBody>
      </p:sp>
      <p:sp>
        <p:nvSpPr>
          <p:cNvPr id="5123" name="Textplatzhalter 2"/>
          <p:cNvSpPr>
            <a:spLocks noGrp="1"/>
          </p:cNvSpPr>
          <p:nvPr>
            <p:ph type="body" sz="quarter" idx="13"/>
          </p:nvPr>
        </p:nvSpPr>
        <p:spPr>
          <a:xfrm>
            <a:off x="250825" y="1268413"/>
            <a:ext cx="8642350" cy="5040312"/>
          </a:xfrm>
        </p:spPr>
        <p:txBody>
          <a:bodyPr/>
          <a:lstStyle/>
          <a:p>
            <a:pPr eaLnBrk="1" hangingPunct="1">
              <a:spcBef>
                <a:spcPts val="1200"/>
              </a:spcBef>
              <a:spcAft>
                <a:spcPts val="1200"/>
              </a:spcAft>
            </a:pPr>
            <a:r>
              <a:rPr lang="de-DE" altLang="de-DE" smtClean="0"/>
              <a:t>Bevorzugte Informationsquellen</a:t>
            </a:r>
          </a:p>
          <a:p>
            <a:pPr eaLnBrk="1" hangingPunct="1">
              <a:spcBef>
                <a:spcPts val="1200"/>
              </a:spcBef>
              <a:spcAft>
                <a:spcPts val="1200"/>
              </a:spcAft>
            </a:pPr>
            <a:r>
              <a:rPr lang="de-DE" altLang="de-DE" smtClean="0"/>
              <a:t>Teil der Ressource selbst</a:t>
            </a:r>
          </a:p>
          <a:p>
            <a:pPr eaLnBrk="1" hangingPunct="1">
              <a:spcBef>
                <a:spcPts val="1200"/>
              </a:spcBef>
              <a:spcAft>
                <a:spcPts val="1200"/>
              </a:spcAft>
            </a:pPr>
            <a:r>
              <a:rPr lang="de-DE" altLang="de-DE" smtClean="0"/>
              <a:t>Mehrere bevorzugte Informationsquellen</a:t>
            </a:r>
          </a:p>
          <a:p>
            <a:pPr eaLnBrk="1" hangingPunct="1">
              <a:spcBef>
                <a:spcPts val="1200"/>
              </a:spcBef>
              <a:spcAft>
                <a:spcPts val="1200"/>
              </a:spcAft>
            </a:pPr>
            <a:r>
              <a:rPr lang="de-DE" altLang="de-DE" smtClean="0"/>
              <a:t>Sonstige Informationsquellen</a:t>
            </a:r>
          </a:p>
          <a:p>
            <a:pPr eaLnBrk="1" hangingPunct="1"/>
            <a:endParaRPr lang="de-DE" altLang="de-DE" sz="1800" smtClean="0"/>
          </a:p>
        </p:txBody>
      </p:sp>
      <p:sp>
        <p:nvSpPr>
          <p:cNvPr id="5124"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31D2C0B9-4834-454B-89EB-B38E3D6B1F59}" type="slidenum">
              <a:rPr lang="de-DE" altLang="de-DE" sz="1200" smtClean="0">
                <a:solidFill>
                  <a:srgbClr val="898989"/>
                </a:solidFill>
                <a:latin typeface="Calibri" pitchFamily="34" charset="0"/>
              </a:rPr>
              <a:pPr>
                <a:spcBef>
                  <a:spcPct val="0"/>
                </a:spcBef>
                <a:buFontTx/>
                <a:buNone/>
              </a:pPr>
              <a:t>3</a:t>
            </a:fld>
            <a:endParaRPr lang="de-DE" altLang="de-DE" sz="1200" smtClean="0">
              <a:solidFill>
                <a:srgbClr val="898989"/>
              </a:solidFill>
              <a:latin typeface="Calibri" pitchFamily="34" charset="0"/>
            </a:endParaRPr>
          </a:p>
        </p:txBody>
      </p:sp>
      <p:sp>
        <p:nvSpPr>
          <p:cNvPr id="6"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0825" y="836613"/>
            <a:ext cx="8642350" cy="5472112"/>
          </a:xfrm>
        </p:spPr>
        <p:txBody>
          <a:bodyPr/>
          <a:lstStyle/>
          <a:p>
            <a:pPr marL="0" indent="0" eaLnBrk="1" hangingPunct="1">
              <a:buFont typeface="Arial" charset="0"/>
              <a:buNone/>
              <a:defRPr/>
            </a:pPr>
            <a:r>
              <a:rPr lang="de-DE" b="1" dirty="0" smtClean="0"/>
              <a:t>Definition</a:t>
            </a:r>
          </a:p>
          <a:p>
            <a:pPr marL="0" indent="0" eaLnBrk="1" hangingPunct="1">
              <a:buFont typeface="Arial" charset="0"/>
              <a:buNone/>
              <a:defRPr/>
            </a:pPr>
            <a:endParaRPr lang="de-DE" dirty="0" smtClean="0"/>
          </a:p>
          <a:p>
            <a:pPr eaLnBrk="1" hangingPunct="1">
              <a:defRPr/>
            </a:pPr>
            <a:r>
              <a:rPr lang="de-DE" dirty="0" smtClean="0"/>
              <a:t>wird bei der bibliografischen Beschreibung zuerst konsultiert</a:t>
            </a:r>
          </a:p>
          <a:p>
            <a:pPr marL="0" indent="0" eaLnBrk="1" hangingPunct="1">
              <a:buFont typeface="Arial" charset="0"/>
              <a:buNone/>
              <a:defRPr/>
            </a:pPr>
            <a:endParaRPr lang="de-DE" dirty="0" smtClean="0"/>
          </a:p>
          <a:p>
            <a:pPr eaLnBrk="1" hangingPunct="1">
              <a:defRPr/>
            </a:pPr>
            <a:r>
              <a:rPr lang="de-DE" dirty="0" smtClean="0"/>
              <a:t>meist ein Bestandteil der Ressource selbst (RDA 2.2.2.1)</a:t>
            </a:r>
          </a:p>
          <a:p>
            <a:pPr eaLnBrk="1" hangingPunct="1">
              <a:defRPr/>
            </a:pPr>
            <a:endParaRPr lang="de-DE" dirty="0"/>
          </a:p>
          <a:p>
            <a:pPr eaLnBrk="1" hangingPunct="1">
              <a:defRPr/>
            </a:pPr>
            <a:r>
              <a:rPr lang="de-DE" dirty="0" smtClean="0"/>
              <a:t>abhängig von der Art der Beschreibung (umfassend/analytisch) und dem Präsentationsformat</a:t>
            </a:r>
            <a:endParaRPr lang="de-DE" dirty="0"/>
          </a:p>
        </p:txBody>
      </p:sp>
      <p:sp>
        <p:nvSpPr>
          <p:cNvPr id="6147"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9F44E88B-86C7-42F0-92F7-3527223AAA6E}" type="slidenum">
              <a:rPr lang="de-DE" altLang="de-DE" sz="1200" smtClean="0">
                <a:solidFill>
                  <a:srgbClr val="898989"/>
                </a:solidFill>
                <a:latin typeface="Calibri" pitchFamily="34" charset="0"/>
              </a:rPr>
              <a:pPr>
                <a:spcBef>
                  <a:spcPct val="0"/>
                </a:spcBef>
                <a:buFontTx/>
                <a:buNone/>
              </a:pPr>
              <a:t>4</a:t>
            </a:fld>
            <a:endParaRPr lang="de-DE" altLang="de-DE" sz="1200" smtClean="0">
              <a:solidFill>
                <a:srgbClr val="898989"/>
              </a:solidFill>
              <a:latin typeface="Calibri" pitchFamily="34" charset="0"/>
            </a:endParaRPr>
          </a:p>
        </p:txBody>
      </p:sp>
      <p:sp>
        <p:nvSpPr>
          <p:cNvPr id="6148" name="Titel 1"/>
          <p:cNvSpPr txBox="1">
            <a:spLocks/>
          </p:cNvSpPr>
          <p:nvPr/>
        </p:nvSpPr>
        <p:spPr bwMode="auto">
          <a:xfrm>
            <a:off x="251520"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Informationsquellen (RDA 2.2.2)</a:t>
            </a:r>
          </a:p>
        </p:txBody>
      </p:sp>
      <p:sp>
        <p:nvSpPr>
          <p:cNvPr id="8"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Clausing\AppData\Local\Temp\box-220257_128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6963" y="3054350"/>
            <a:ext cx="2490787"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sz="2800" dirty="0" smtClean="0"/>
              <a:t>Teil der Ressource selbst</a:t>
            </a:r>
          </a:p>
          <a:p>
            <a:pPr marL="57150" indent="0" eaLnBrk="1" hangingPunct="1">
              <a:buFont typeface="Arial" charset="0"/>
              <a:buNone/>
              <a:defRPr/>
            </a:pPr>
            <a:endParaRPr lang="de-DE" altLang="de-DE" sz="2800" dirty="0" smtClean="0"/>
          </a:p>
          <a:p>
            <a:pPr marL="514350" indent="-457200" eaLnBrk="1" hangingPunct="1">
              <a:defRPr/>
            </a:pPr>
            <a:r>
              <a:rPr lang="de-DE" altLang="de-DE" dirty="0" smtClean="0"/>
              <a:t>Speichermedium</a:t>
            </a:r>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14350" indent="-457200" eaLnBrk="1" hangingPunct="1">
              <a:defRPr/>
            </a:pPr>
            <a:r>
              <a:rPr lang="de-DE" altLang="de-DE" dirty="0" smtClean="0"/>
              <a:t>Begleitmaterial </a:t>
            </a:r>
          </a:p>
          <a:p>
            <a:pPr marL="57150" indent="0" eaLnBrk="1" hangingPunct="1">
              <a:buFont typeface="Arial" charset="0"/>
              <a:buNone/>
              <a:defRPr/>
            </a:pPr>
            <a:r>
              <a:rPr lang="de-DE" altLang="de-DE" dirty="0" smtClean="0"/>
              <a:t>    (umfassende Beschreibung)</a:t>
            </a:r>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14350" indent="-457200" eaLnBrk="1" hangingPunct="1">
              <a:defRPr/>
            </a:pPr>
            <a:r>
              <a:rPr lang="de-DE" altLang="de-DE" dirty="0" smtClean="0"/>
              <a:t>Behältnis</a:t>
            </a:r>
          </a:p>
        </p:txBody>
      </p:sp>
      <p:sp>
        <p:nvSpPr>
          <p:cNvPr id="7172" name="Titel 1"/>
          <p:cNvSpPr txBox="1">
            <a:spLocks/>
          </p:cNvSpPr>
          <p:nvPr/>
        </p:nvSpPr>
        <p:spPr bwMode="auto">
          <a:xfrm>
            <a:off x="251520"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Informationsquellen (RDA 2.2.2)</a:t>
            </a:r>
          </a:p>
        </p:txBody>
      </p:sp>
      <p:sp>
        <p:nvSpPr>
          <p:cNvPr id="2" name="Rechteck 1"/>
          <p:cNvSpPr/>
          <p:nvPr/>
        </p:nvSpPr>
        <p:spPr>
          <a:xfrm>
            <a:off x="7497986" y="3527509"/>
            <a:ext cx="1097868" cy="1243140"/>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dirty="0"/>
              <a:t>Booklet</a:t>
            </a:r>
          </a:p>
        </p:txBody>
      </p:sp>
      <p:pic>
        <p:nvPicPr>
          <p:cNvPr id="7174" name="Picture 12" descr="C:\Users\clausing\AppData\Local\Temp\book-25155_12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1449388"/>
            <a:ext cx="1808162"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3" descr="C:\Users\clausing\AppData\Local\Temp\film-reel-147631_12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1663" y="1617663"/>
            <a:ext cx="11557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13" descr="C:\Users\clausing\AppData\Local\Temp\cd-cover-642140_128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5054600"/>
            <a:ext cx="1597025"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14" descr="C:\Users\clausing\AppData\Local\Temp\box-149481_1280.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6975" y="5041900"/>
            <a:ext cx="1000125"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3" descr="C:\Users\Clausing\AppData\Local\Temp\usb-stick-303942_128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70763" y="1446213"/>
            <a:ext cx="1344612"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
        <p:nvSpPr>
          <p:cNvPr id="7180"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99FA6708-B211-4B4C-BAE9-F5B019A04118}" type="slidenum">
              <a:rPr lang="de-DE" altLang="de-DE" sz="1200" smtClean="0">
                <a:solidFill>
                  <a:srgbClr val="898989"/>
                </a:solidFill>
                <a:latin typeface="Calibri" pitchFamily="34" charset="0"/>
              </a:rPr>
              <a:pPr>
                <a:spcBef>
                  <a:spcPct val="0"/>
                </a:spcBef>
                <a:buFontTx/>
                <a:buNone/>
              </a:pPr>
              <a:t>5</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0" indent="-514350" eaLnBrk="1" hangingPunct="1">
              <a:buFont typeface="+mj-lt"/>
              <a:buAutoNum type="alphaLcParenR"/>
              <a:defRPr/>
            </a:pPr>
            <a:r>
              <a:rPr lang="de-DE" altLang="de-DE" dirty="0" smtClean="0"/>
              <a:t>Ressourcen, die aus einer oder mehreren Seiten, Blättern, Bögen oder Karten bzw. aus Bildern davon bestehen</a:t>
            </a:r>
          </a:p>
          <a:p>
            <a:pPr marL="571500" indent="-514350" eaLnBrk="1" hangingPunct="1">
              <a:buFont typeface="+mj-lt"/>
              <a:buAutoNum type="alphaLcParenR"/>
              <a:defRPr/>
            </a:pPr>
            <a:endParaRPr lang="de-DE" altLang="de-DE" dirty="0"/>
          </a:p>
          <a:p>
            <a:pPr marL="571500" indent="-514350" eaLnBrk="1" hangingPunct="1">
              <a:buFont typeface="+mj-lt"/>
              <a:buAutoNum type="alphaLcParenR"/>
              <a:defRPr/>
            </a:pPr>
            <a:endParaRPr lang="de-DE" altLang="de-DE" dirty="0" smtClean="0"/>
          </a:p>
          <a:p>
            <a:pPr marL="571500" indent="-514350" eaLnBrk="1" hangingPunct="1">
              <a:buFont typeface="+mj-lt"/>
              <a:buAutoNum type="alphaLcParenR"/>
              <a:defRPr/>
            </a:pPr>
            <a:endParaRPr lang="de-DE" altLang="de-DE" dirty="0"/>
          </a:p>
          <a:p>
            <a:pPr marL="571500" indent="-514350" eaLnBrk="1" hangingPunct="1">
              <a:buFont typeface="+mj-lt"/>
              <a:buAutoNum type="alphaLcParenR"/>
              <a:defRPr/>
            </a:pPr>
            <a:endParaRPr lang="de-DE" altLang="de-DE" dirty="0" smtClean="0"/>
          </a:p>
          <a:p>
            <a:pPr marL="571500" indent="-514350" eaLnBrk="1" hangingPunct="1">
              <a:buFont typeface="+mj-lt"/>
              <a:buAutoNum type="alphaLcParenR"/>
              <a:defRPr/>
            </a:pPr>
            <a:endParaRPr lang="de-DE" altLang="de-DE" dirty="0"/>
          </a:p>
          <a:p>
            <a:pPr marL="571500" indent="-514350" eaLnBrk="1" hangingPunct="1">
              <a:buFont typeface="+mj-lt"/>
              <a:buAutoNum type="alphaLcParenR"/>
              <a:defRPr/>
            </a:pPr>
            <a:endParaRPr lang="de-DE" altLang="de-DE" dirty="0" smtClean="0"/>
          </a:p>
          <a:p>
            <a:pPr marL="57150" indent="0" eaLnBrk="1" hangingPunct="1">
              <a:buFont typeface="Arial" charset="0"/>
              <a:buNone/>
              <a:defRPr/>
            </a:pPr>
            <a:r>
              <a:rPr lang="de-DE" altLang="de-DE" u="sng" dirty="0" smtClean="0"/>
              <a:t>Informationsquelle</a:t>
            </a:r>
            <a:r>
              <a:rPr lang="de-DE" altLang="de-DE" dirty="0" smtClean="0"/>
              <a:t>:</a:t>
            </a:r>
          </a:p>
          <a:p>
            <a:pPr marL="514350" indent="-457200" eaLnBrk="1" hangingPunct="1">
              <a:buFont typeface="+mj-lt"/>
              <a:buAutoNum type="arabicPeriod"/>
              <a:defRPr/>
            </a:pPr>
            <a:r>
              <a:rPr lang="de-DE" altLang="de-DE" dirty="0" smtClean="0"/>
              <a:t>Titelseite, Titelblatt, Titelkarte o.ä.</a:t>
            </a:r>
          </a:p>
          <a:p>
            <a:pPr marL="514350" indent="-457200" eaLnBrk="1" hangingPunct="1">
              <a:buFont typeface="+mj-lt"/>
              <a:buAutoNum type="arabicPeriod"/>
              <a:defRPr/>
            </a:pPr>
            <a:r>
              <a:rPr lang="de-DE" altLang="de-DE" dirty="0" smtClean="0"/>
              <a:t>Einband, Hülle oder Schutzumschlag</a:t>
            </a:r>
          </a:p>
          <a:p>
            <a:pPr marL="571500" indent="-514350" eaLnBrk="1" hangingPunct="1">
              <a:buFont typeface="+mj-lt"/>
              <a:buAutoNum type="alphaLcParenR"/>
              <a:defRPr/>
            </a:pPr>
            <a:endParaRPr lang="de-DE" altLang="de-DE" sz="2800" dirty="0"/>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8195" name="Titel 1"/>
          <p:cNvSpPr txBox="1">
            <a:spLocks/>
          </p:cNvSpPr>
          <p:nvPr/>
        </p:nvSpPr>
        <p:spPr bwMode="auto">
          <a:xfrm>
            <a:off x="251520"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Informationsquellen (RDA 2.2.2)</a:t>
            </a:r>
          </a:p>
        </p:txBody>
      </p:sp>
      <p:sp>
        <p:nvSpPr>
          <p:cNvPr id="2" name="Rechteck 1"/>
          <p:cNvSpPr/>
          <p:nvPr/>
        </p:nvSpPr>
        <p:spPr>
          <a:xfrm>
            <a:off x="2051720" y="2459490"/>
            <a:ext cx="1152128" cy="1650876"/>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dirty="0" err="1"/>
              <a:t>eBook</a:t>
            </a:r>
            <a:endParaRPr lang="de-DE" dirty="0"/>
          </a:p>
        </p:txBody>
      </p:sp>
      <p:sp>
        <p:nvSpPr>
          <p:cNvPr id="3" name="Abgerundetes Rechteck 2"/>
          <p:cNvSpPr/>
          <p:nvPr/>
        </p:nvSpPr>
        <p:spPr>
          <a:xfrm>
            <a:off x="7380312" y="2396967"/>
            <a:ext cx="914400" cy="914400"/>
          </a:xfrm>
          <a:prstGeom prst="round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dirty="0"/>
              <a:t>JPEG</a:t>
            </a:r>
          </a:p>
        </p:txBody>
      </p:sp>
      <p:pic>
        <p:nvPicPr>
          <p:cNvPr id="8198" name="Picture 12" descr="C:\Users\clausing\AppData\Local\Temp\book-25155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13" y="2486893"/>
            <a:ext cx="1808162"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12" descr="C:\Users\clausing\AppData\Local\Temp\file-158878_1280.png"/>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5219700" y="2342431"/>
            <a:ext cx="1573213"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13" descr="C:\Users\clausing\AppData\Local\Temp\paris-74064_128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950" y="3710856"/>
            <a:ext cx="1692275"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14" descr="C:\Users\clausing\AppData\Local\Temp\emancipation-156066_128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00" y="2342431"/>
            <a:ext cx="1611313" cy="210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
        <p:nvSpPr>
          <p:cNvPr id="8203"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DF1E1FB8-9D97-44D4-BFA8-E49DB4B34972}" type="slidenum">
              <a:rPr lang="de-DE" altLang="de-DE" sz="1200" smtClean="0">
                <a:solidFill>
                  <a:srgbClr val="898989"/>
                </a:solidFill>
                <a:latin typeface="Calibri" pitchFamily="34" charset="0"/>
              </a:rPr>
              <a:pPr>
                <a:spcBef>
                  <a:spcPct val="0"/>
                </a:spcBef>
                <a:buFontTx/>
                <a:buNone/>
              </a:pPr>
              <a:t>6</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0" indent="-514350" eaLnBrk="1" hangingPunct="1">
              <a:buFont typeface="+mj-lt"/>
              <a:buAutoNum type="alphaLcParenR" startAt="2"/>
              <a:defRPr/>
            </a:pPr>
            <a:r>
              <a:rPr lang="de-DE" altLang="de-DE" dirty="0" smtClean="0"/>
              <a:t>Ressourcen, die aus bewegten Bildern bestehen (RDA 2.2.2.3)</a:t>
            </a:r>
          </a:p>
          <a:p>
            <a:pPr marL="571500" indent="-514350" eaLnBrk="1" hangingPunct="1">
              <a:buFont typeface="+mj-lt"/>
              <a:buAutoNum type="alphaLcParenR" startAt="2"/>
              <a:defRPr/>
            </a:pPr>
            <a:endParaRPr lang="de-DE" altLang="de-DE" sz="2800" dirty="0"/>
          </a:p>
          <a:p>
            <a:pPr marL="57150" indent="0" eaLnBrk="1" hangingPunct="1">
              <a:buFont typeface="Arial" charset="0"/>
              <a:buNone/>
              <a:defRPr/>
            </a:pPr>
            <a:r>
              <a:rPr lang="de-DE" altLang="de-DE" u="sng" dirty="0" smtClean="0"/>
              <a:t/>
            </a:r>
            <a:br>
              <a:rPr lang="de-DE" altLang="de-DE" u="sng" dirty="0" smtClean="0"/>
            </a:br>
            <a:r>
              <a:rPr lang="de-DE" altLang="de-DE" u="sng" dirty="0" smtClean="0"/>
              <a:t>Informationsquelle</a:t>
            </a:r>
            <a:r>
              <a:rPr lang="de-DE" altLang="de-DE" dirty="0" smtClean="0"/>
              <a:t>: </a:t>
            </a:r>
          </a:p>
          <a:p>
            <a:pPr marL="514350" indent="-457200" eaLnBrk="1" hangingPunct="1">
              <a:buFont typeface="+mj-lt"/>
              <a:buAutoNum type="arabicPeriod"/>
              <a:defRPr/>
            </a:pPr>
            <a:r>
              <a:rPr lang="de-DE" altLang="de-DE" dirty="0" smtClean="0"/>
              <a:t>(geeignetes) Etikett mit einem Titel</a:t>
            </a:r>
            <a:r>
              <a:rPr lang="de-DE" altLang="de-DE" sz="2800" dirty="0" smtClean="0"/>
              <a:t> </a:t>
            </a:r>
          </a:p>
          <a:p>
            <a:pPr marL="914400" lvl="1" indent="-457200" eaLnBrk="1" hangingPunct="1">
              <a:defRPr/>
            </a:pPr>
            <a:r>
              <a:rPr lang="de-DE" altLang="de-DE" dirty="0" smtClean="0"/>
              <a:t>dauerhaft aufgedruckt oder auf Ressource befestigt</a:t>
            </a:r>
          </a:p>
          <a:p>
            <a:pPr marL="914400" lvl="1" indent="-457200" eaLnBrk="1" hangingPunct="1">
              <a:defRPr/>
            </a:pPr>
            <a:r>
              <a:rPr lang="de-DE" altLang="de-DE" dirty="0" smtClean="0"/>
              <a:t>nicht von begleitendem Textmaterial oder Behältnis </a:t>
            </a:r>
          </a:p>
          <a:p>
            <a:pPr marL="457200" lvl="1" indent="0" eaLnBrk="1" hangingPunct="1">
              <a:buFont typeface="Arial" charset="0"/>
              <a:buNone/>
              <a:defRPr/>
            </a:pPr>
            <a:r>
              <a:rPr lang="de-DE" altLang="de-DE" dirty="0"/>
              <a:t>	(RDA 2.2.2.3 D-A-CH</a:t>
            </a:r>
            <a:r>
              <a:rPr lang="de-DE" altLang="de-DE" dirty="0" smtClean="0"/>
              <a:t>)</a:t>
            </a:r>
          </a:p>
          <a:p>
            <a:pPr marL="514350" indent="-457200" eaLnBrk="1" hangingPunct="1">
              <a:buFont typeface="+mj-lt"/>
              <a:buAutoNum type="arabicPeriod"/>
              <a:defRPr/>
            </a:pPr>
            <a:r>
              <a:rPr lang="de-DE" altLang="de-DE" dirty="0" smtClean="0"/>
              <a:t>weitere Informationen aus anderen Informationsquellen, z. B. einem Behältnis</a:t>
            </a:r>
          </a:p>
          <a:p>
            <a:pPr marL="514350" indent="-457200" eaLnBrk="1" hangingPunct="1">
              <a:buFont typeface="+mj-lt"/>
              <a:buAutoNum type="arabicPeriod"/>
              <a:defRPr/>
            </a:pPr>
            <a:r>
              <a:rPr lang="de-DE" altLang="de-DE" dirty="0" smtClean="0"/>
              <a:t>Ansonsten </a:t>
            </a:r>
            <a:r>
              <a:rPr lang="de-DE" altLang="de-DE" dirty="0"/>
              <a:t>andere Quelle innerhalb der Ressource, die einen Titel </a:t>
            </a:r>
            <a:r>
              <a:rPr lang="de-DE" altLang="de-DE" dirty="0" smtClean="0"/>
              <a:t>hat (RDA 2.2.2.3.1)</a:t>
            </a:r>
            <a:endParaRPr lang="de-DE" altLang="de-DE" dirty="0"/>
          </a:p>
          <a:p>
            <a:pPr marL="514350" indent="-457200" eaLnBrk="1" hangingPunct="1">
              <a:buFont typeface="+mj-lt"/>
              <a:buAutoNum type="arabicPeriod"/>
              <a:defRPr/>
            </a:pPr>
            <a:endParaRPr lang="de-DE" altLang="de-DE" dirty="0" smtClean="0"/>
          </a:p>
          <a:p>
            <a:pPr marL="514350" indent="-457200" eaLnBrk="1" hangingPunct="1">
              <a:buFont typeface="+mj-lt"/>
              <a:buAutoNum type="arabicPeriod"/>
              <a:defRPr/>
            </a:pPr>
            <a:endParaRPr lang="de-DE" altLang="de-DE" dirty="0" smtClean="0"/>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pic>
        <p:nvPicPr>
          <p:cNvPr id="9220" name="Picture 3" descr="C:\Users\clausing\AppData\Local\Temp\film-reel-147631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622425"/>
            <a:ext cx="792162"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4" descr="C:\Users\clausing\AppData\Local\Temp\disc-146678_12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7150" y="1562100"/>
            <a:ext cx="1008063"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5" descr="C:\Users\clausing\AppData\Local\Temp\video-24530_12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1363" y="1562100"/>
            <a:ext cx="1728787"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
        <p:nvSpPr>
          <p:cNvPr id="9224"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60CD1FCF-9D43-430C-B9A7-A6AFC4370DE1}" type="slidenum">
              <a:rPr lang="de-DE" altLang="de-DE" sz="1200" smtClean="0">
                <a:solidFill>
                  <a:srgbClr val="898989"/>
                </a:solidFill>
                <a:latin typeface="Calibri" pitchFamily="34" charset="0"/>
              </a:rPr>
              <a:pPr>
                <a:spcBef>
                  <a:spcPct val="0"/>
                </a:spcBef>
                <a:buFontTx/>
                <a:buNone/>
              </a:pPr>
              <a:t>7</a:t>
            </a:fld>
            <a:endParaRPr lang="de-DE" altLang="de-DE" sz="1200" smtClean="0">
              <a:solidFill>
                <a:srgbClr val="898989"/>
              </a:solidFill>
              <a:latin typeface="Calibri" pitchFamily="34" charset="0"/>
            </a:endParaRPr>
          </a:p>
        </p:txBody>
      </p:sp>
      <p:sp>
        <p:nvSpPr>
          <p:cNvPr id="10" name="Titel 1"/>
          <p:cNvSpPr txBox="1">
            <a:spLocks/>
          </p:cNvSpPr>
          <p:nvPr/>
        </p:nvSpPr>
        <p:spPr bwMode="auto">
          <a:xfrm>
            <a:off x="251520"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Informationsquellen (RDA 2.2.2)</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1520" y="841890"/>
            <a:ext cx="8784406" cy="5611446"/>
          </a:xfrm>
        </p:spPr>
        <p:txBody>
          <a:bodyPr/>
          <a:lstStyle/>
          <a:p>
            <a:pPr marL="571500" indent="-514350" eaLnBrk="1" hangingPunct="1">
              <a:buFont typeface="+mj-lt"/>
              <a:buAutoNum type="alphaLcParenR" startAt="3"/>
              <a:defRPr/>
            </a:pPr>
            <a:r>
              <a:rPr lang="de-DE" altLang="de-DE" dirty="0" smtClean="0"/>
              <a:t>sonstige Ressourcen (RDA 2.2.2.4)</a:t>
            </a:r>
          </a:p>
          <a:p>
            <a:pPr marL="57150" indent="0" eaLnBrk="1" hangingPunct="1">
              <a:buFont typeface="Arial" charset="0"/>
              <a:buNone/>
              <a:defRPr/>
            </a:pPr>
            <a:endParaRPr lang="de-DE" altLang="de-DE" sz="400" dirty="0" smtClean="0"/>
          </a:p>
          <a:p>
            <a:pPr marL="914400" lvl="1" indent="-457200" eaLnBrk="1" hangingPunct="1">
              <a:defRPr/>
            </a:pPr>
            <a:r>
              <a:rPr lang="de-DE" altLang="de-DE" sz="2400" dirty="0" smtClean="0"/>
              <a:t>Ressourcen, die weder aus einer oder mehreren Seiten etc., noch aus bewegten Bildern bestehen</a:t>
            </a:r>
          </a:p>
          <a:p>
            <a:pPr marL="914400" lvl="1" indent="-457200" eaLnBrk="1" hangingPunct="1">
              <a:defRPr/>
            </a:pPr>
            <a:endParaRPr lang="de-DE" altLang="de-DE" sz="2400" dirty="0"/>
          </a:p>
          <a:p>
            <a:pPr marL="57150" indent="0" eaLnBrk="1" hangingPunct="1">
              <a:buFont typeface="Arial" charset="0"/>
              <a:buNone/>
              <a:defRPr/>
            </a:pPr>
            <a:r>
              <a:rPr lang="de-DE" altLang="de-DE" u="sng" dirty="0" smtClean="0"/>
              <a:t>Informationsquelle</a:t>
            </a:r>
            <a:r>
              <a:rPr lang="de-DE" altLang="de-DE" dirty="0" smtClean="0"/>
              <a:t>:</a:t>
            </a:r>
          </a:p>
          <a:p>
            <a:pPr marL="514350" indent="-457200" eaLnBrk="1" hangingPunct="1">
              <a:defRPr/>
            </a:pPr>
            <a:r>
              <a:rPr lang="de-DE" altLang="de-DE" dirty="0" smtClean="0"/>
              <a:t>bei Ressourcen auf physischen Datenträgern</a:t>
            </a:r>
          </a:p>
          <a:p>
            <a:pPr marL="914400" lvl="1" indent="-457200" eaLnBrk="1" hangingPunct="1">
              <a:buFont typeface="+mj-lt"/>
              <a:buAutoNum type="arabicPeriod"/>
              <a:defRPr/>
            </a:pPr>
            <a:r>
              <a:rPr lang="de-DE" altLang="de-DE" dirty="0" smtClean="0">
                <a:sym typeface="Wingdings" panose="05000000000000000000" pitchFamily="2" charset="2"/>
              </a:rPr>
              <a:t>Text auf der Ressource selbst oder fest angebrachte Beschriftung (RDA 2.2.2.4.1)</a:t>
            </a:r>
          </a:p>
          <a:p>
            <a:pPr marL="914400" lvl="1" indent="-457200" eaLnBrk="1" hangingPunct="1">
              <a:buFont typeface="+mj-lt"/>
              <a:buAutoNum type="arabicPeriod"/>
              <a:defRPr/>
            </a:pPr>
            <a:r>
              <a:rPr lang="de-DE" altLang="de-DE" dirty="0" smtClean="0">
                <a:sym typeface="Wingdings" panose="05000000000000000000" pitchFamily="2" charset="2"/>
              </a:rPr>
              <a:t>Quellen innerhalb der Ressource</a:t>
            </a:r>
          </a:p>
          <a:p>
            <a:pPr marL="914400" lvl="1" indent="-457200" eaLnBrk="1" hangingPunct="1">
              <a:buFont typeface="+mj-lt"/>
              <a:buAutoNum type="arabicPeriod"/>
              <a:defRPr/>
            </a:pPr>
            <a:r>
              <a:rPr lang="de-DE" altLang="de-DE" dirty="0" smtClean="0">
                <a:sym typeface="Wingdings" panose="05000000000000000000" pitchFamily="2" charset="2"/>
              </a:rPr>
              <a:t>Angaben vom Behältnis oder aus dem Begleitmaterial</a:t>
            </a:r>
          </a:p>
          <a:p>
            <a:pPr marL="914400" lvl="1" indent="-457200" eaLnBrk="1" hangingPunct="1">
              <a:buFont typeface="+mj-lt"/>
              <a:buAutoNum type="arabicPeriod"/>
              <a:defRPr/>
            </a:pPr>
            <a:r>
              <a:rPr lang="de-DE" altLang="de-DE" dirty="0" smtClean="0">
                <a:sym typeface="Wingdings" panose="05000000000000000000" pitchFamily="2" charset="2"/>
              </a:rPr>
              <a:t>Andere Quelle innerhalb der Ressource, die Titel hat</a:t>
            </a:r>
          </a:p>
          <a:p>
            <a:pPr marL="400050" eaLnBrk="1" hangingPunct="1">
              <a:defRPr/>
            </a:pPr>
            <a:r>
              <a:rPr lang="de-DE" altLang="de-DE" dirty="0" smtClean="0">
                <a:sym typeface="Wingdings" panose="05000000000000000000" pitchFamily="2" charset="2"/>
              </a:rPr>
              <a:t>bei Online-Ressourcen</a:t>
            </a:r>
          </a:p>
          <a:p>
            <a:pPr marL="914400" lvl="1" indent="-457200" eaLnBrk="1" hangingPunct="1">
              <a:buFont typeface="+mj-lt"/>
              <a:buAutoNum type="arabicPeriod"/>
              <a:defRPr/>
            </a:pPr>
            <a:r>
              <a:rPr lang="de-DE" altLang="de-DE" dirty="0" smtClean="0">
                <a:sym typeface="Wingdings" panose="05000000000000000000" pitchFamily="2" charset="2"/>
              </a:rPr>
              <a:t>Text in der Ressource, der den Titel nennt</a:t>
            </a:r>
          </a:p>
          <a:p>
            <a:pPr marL="914400" lvl="1" indent="-457200" eaLnBrk="1" hangingPunct="1">
              <a:buFont typeface="+mj-lt"/>
              <a:buAutoNum type="arabicPeriod"/>
              <a:defRPr/>
            </a:pPr>
            <a:r>
              <a:rPr lang="de-DE" altLang="de-DE" dirty="0" smtClean="0">
                <a:sym typeface="Wingdings" panose="05000000000000000000" pitchFamily="2" charset="2"/>
              </a:rPr>
              <a:t>Metadaten in Textform, die einen Titel enthalten</a:t>
            </a:r>
          </a:p>
          <a:p>
            <a:pPr marL="400050" eaLnBrk="1" hangingPunct="1">
              <a:defRPr/>
            </a:pPr>
            <a:endParaRPr lang="de-DE" altLang="de-DE" dirty="0" smtClean="0">
              <a:sym typeface="Wingdings" panose="05000000000000000000" pitchFamily="2" charset="2"/>
            </a:endParaRPr>
          </a:p>
          <a:p>
            <a:pPr marL="400050" eaLnBrk="1" hangingPunct="1">
              <a:defRPr/>
            </a:pPr>
            <a:endParaRPr lang="de-DE" altLang="de-DE" dirty="0" smtClean="0"/>
          </a:p>
          <a:p>
            <a:pPr marL="57150" indent="0" eaLnBrk="1" hangingPunct="1">
              <a:buFont typeface="Arial" charset="0"/>
              <a:buNone/>
              <a:defRPr/>
            </a:pPr>
            <a:endParaRPr lang="de-DE" altLang="de-DE" sz="2800" dirty="0" smtClean="0"/>
          </a:p>
          <a:p>
            <a:pPr marL="514350" indent="-457200" eaLnBrk="1" hangingPunct="1">
              <a:defRPr/>
            </a:pPr>
            <a:endParaRPr lang="de-DE" altLang="de-DE" sz="2800" dirty="0" smtClean="0"/>
          </a:p>
          <a:p>
            <a:pPr marL="57150" indent="0" eaLnBrk="1" hangingPunct="1">
              <a:buFont typeface="Arial" charset="0"/>
              <a:buNone/>
              <a:defRPr/>
            </a:pPr>
            <a:endParaRPr lang="de-DE" altLang="de-DE" sz="2800" dirty="0" smtClean="0"/>
          </a:p>
        </p:txBody>
      </p:sp>
      <p:pic>
        <p:nvPicPr>
          <p:cNvPr id="10244" name="Picture 2" descr="C:\Users\clausing\AppData\Local\Temp\cd-158817_128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2173549"/>
            <a:ext cx="784757" cy="77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3" descr="C:\Users\clausing\AppData\Local\Temp\mp3-player-8609_128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5039" y="2210792"/>
            <a:ext cx="1224136" cy="704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
        <p:nvSpPr>
          <p:cNvPr id="10248"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E9E51CE0-9A7C-4D9C-BB70-D3413B1C68DC}" type="slidenum">
              <a:rPr lang="de-DE" altLang="de-DE" sz="1200" smtClean="0">
                <a:solidFill>
                  <a:srgbClr val="898989"/>
                </a:solidFill>
                <a:latin typeface="Calibri" pitchFamily="34" charset="0"/>
              </a:rPr>
              <a:pPr>
                <a:spcBef>
                  <a:spcPct val="0"/>
                </a:spcBef>
                <a:buFontTx/>
                <a:buNone/>
              </a:pPr>
              <a:t>8</a:t>
            </a:fld>
            <a:endParaRPr lang="de-DE" altLang="de-DE" sz="1200" smtClean="0">
              <a:solidFill>
                <a:srgbClr val="898989"/>
              </a:solidFill>
              <a:latin typeface="Calibri" pitchFamily="34" charset="0"/>
            </a:endParaRPr>
          </a:p>
        </p:txBody>
      </p:sp>
      <p:sp>
        <p:nvSpPr>
          <p:cNvPr id="10" name="Titel 1"/>
          <p:cNvSpPr txBox="1">
            <a:spLocks/>
          </p:cNvSpPr>
          <p:nvPr/>
        </p:nvSpPr>
        <p:spPr bwMode="auto">
          <a:xfrm>
            <a:off x="251520"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smtClean="0">
                <a:solidFill>
                  <a:srgbClr val="376092"/>
                </a:solidFill>
              </a:rPr>
              <a:t>Bevorzugte </a:t>
            </a:r>
            <a:r>
              <a:rPr lang="de-DE" altLang="de-DE" sz="2800" dirty="0">
                <a:solidFill>
                  <a:srgbClr val="376092"/>
                </a:solidFill>
              </a:rPr>
              <a:t>Informationsquellen (RDA 2.2.2)</a:t>
            </a:r>
          </a:p>
        </p:txBody>
      </p:sp>
      <p:pic>
        <p:nvPicPr>
          <p:cNvPr id="10246" name="Picture 4" descr="C:\Users\clausing\AppData\Local\Temp\toy-208708_128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3532" r="16916"/>
          <a:stretch/>
        </p:blipFill>
        <p:spPr bwMode="auto">
          <a:xfrm>
            <a:off x="7809909" y="2048073"/>
            <a:ext cx="91737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0825" y="1340669"/>
            <a:ext cx="8642350" cy="5040659"/>
          </a:xfrm>
        </p:spPr>
        <p:txBody>
          <a:bodyPr/>
          <a:lstStyle/>
          <a:p>
            <a:pPr marL="0" indent="0" eaLnBrk="1" hangingPunct="1">
              <a:buFont typeface="Arial" charset="0"/>
              <a:buNone/>
              <a:defRPr/>
            </a:pPr>
            <a:r>
              <a:rPr lang="de-DE" b="1" dirty="0" smtClean="0"/>
              <a:t>Definition</a:t>
            </a:r>
          </a:p>
          <a:p>
            <a:pPr marL="0" indent="0" eaLnBrk="1" hangingPunct="1">
              <a:buFont typeface="Arial" charset="0"/>
              <a:buNone/>
              <a:defRPr/>
            </a:pPr>
            <a:endParaRPr lang="de-DE" sz="1000" dirty="0" smtClean="0"/>
          </a:p>
          <a:p>
            <a:pPr eaLnBrk="1" hangingPunct="1">
              <a:defRPr/>
            </a:pPr>
            <a:r>
              <a:rPr lang="de-DE" dirty="0" smtClean="0"/>
              <a:t>wenn in einer Ressource mehrere Stellen als bevorzugte Informationsquellen in Frage kommen</a:t>
            </a:r>
          </a:p>
          <a:p>
            <a:pPr eaLnBrk="1" hangingPunct="1">
              <a:defRPr/>
            </a:pPr>
            <a:endParaRPr lang="de-DE" dirty="0"/>
          </a:p>
          <a:p>
            <a:pPr marL="0" indent="0" eaLnBrk="1" hangingPunct="1">
              <a:buFont typeface="Arial" charset="0"/>
              <a:buNone/>
              <a:defRPr/>
            </a:pPr>
            <a:r>
              <a:rPr lang="de-DE" u="sng" dirty="0" smtClean="0"/>
              <a:t>Beispiele</a:t>
            </a:r>
            <a:r>
              <a:rPr lang="de-DE" dirty="0" smtClean="0"/>
              <a:t>:</a:t>
            </a:r>
            <a:br>
              <a:rPr lang="de-DE" dirty="0" smtClean="0"/>
            </a:br>
            <a:endParaRPr lang="de-DE" dirty="0" smtClean="0"/>
          </a:p>
          <a:p>
            <a:pPr marL="457200" indent="-457200" eaLnBrk="1" hangingPunct="1">
              <a:buFont typeface="+mj-lt"/>
              <a:buAutoNum type="arabicPeriod"/>
              <a:defRPr/>
            </a:pPr>
            <a:r>
              <a:rPr lang="de-DE" dirty="0" smtClean="0"/>
              <a:t>zwei gleichartig gestaltete Titelseiten in unterschiedlichen Sprachen</a:t>
            </a:r>
          </a:p>
          <a:p>
            <a:pPr marL="0" indent="0" eaLnBrk="1" hangingPunct="1">
              <a:buFont typeface="Arial" charset="0"/>
              <a:buNone/>
              <a:defRPr/>
            </a:pPr>
            <a:r>
              <a:rPr lang="de-DE" dirty="0"/>
              <a:t>	</a:t>
            </a:r>
            <a:r>
              <a:rPr lang="de-DE" dirty="0" smtClean="0">
                <a:sym typeface="Wingdings" panose="05000000000000000000" pitchFamily="2" charset="2"/>
              </a:rPr>
              <a:t> Variante, die der hauptsächlichen Sprache des 	Textes bzw. der Ressource entspricht</a:t>
            </a:r>
          </a:p>
          <a:p>
            <a:pPr marL="0" indent="0" eaLnBrk="1" hangingPunct="1">
              <a:buFont typeface="Arial" charset="0"/>
              <a:buNone/>
              <a:defRPr/>
            </a:pPr>
            <a:r>
              <a:rPr lang="de-DE" dirty="0">
                <a:sym typeface="Wingdings" panose="05000000000000000000" pitchFamily="2" charset="2"/>
              </a:rPr>
              <a:t>	</a:t>
            </a:r>
            <a:r>
              <a:rPr lang="de-DE" dirty="0" smtClean="0">
                <a:sym typeface="Wingdings" panose="05000000000000000000" pitchFamily="2" charset="2"/>
              </a:rPr>
              <a:t> im Zweifelsfall die erste (also linke) Seite</a:t>
            </a:r>
          </a:p>
          <a:p>
            <a:pPr marL="457200" indent="-457200" eaLnBrk="1" hangingPunct="1">
              <a:buFont typeface="+mj-lt"/>
              <a:buAutoNum type="arabicPeriod" startAt="2"/>
              <a:defRPr/>
            </a:pPr>
            <a:endParaRPr lang="de-DE" dirty="0"/>
          </a:p>
        </p:txBody>
      </p:sp>
      <p:sp>
        <p:nvSpPr>
          <p:cNvPr id="11267"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fld id="{D9F8D57C-73F6-4E20-91D4-BCBF39789395}" type="slidenum">
              <a:rPr lang="de-DE" altLang="de-DE" sz="1200" smtClean="0">
                <a:solidFill>
                  <a:srgbClr val="898989"/>
                </a:solidFill>
                <a:latin typeface="Calibri" pitchFamily="34" charset="0"/>
              </a:rPr>
              <a:pPr>
                <a:spcBef>
                  <a:spcPct val="0"/>
                </a:spcBef>
                <a:buFontTx/>
                <a:buNone/>
              </a:pPr>
              <a:t>9</a:t>
            </a:fld>
            <a:endParaRPr lang="de-DE" altLang="de-DE" sz="1200" smtClean="0">
              <a:solidFill>
                <a:srgbClr val="898989"/>
              </a:solidFill>
              <a:latin typeface="Calibri" pitchFamily="34" charset="0"/>
            </a:endParaRPr>
          </a:p>
        </p:txBody>
      </p:sp>
      <p:sp>
        <p:nvSpPr>
          <p:cNvPr id="11268" name="Titel 1"/>
          <p:cNvSpPr txBox="1">
            <a:spLocks/>
          </p:cNvSpPr>
          <p:nvPr/>
        </p:nvSpPr>
        <p:spPr bwMode="auto">
          <a:xfrm>
            <a:off x="251520" y="116632"/>
            <a:ext cx="8964612" cy="1007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6" name="Fußzeilenplatzhalter 8"/>
          <p:cNvSpPr>
            <a:spLocks noGrp="1"/>
          </p:cNvSpPr>
          <p:nvPr>
            <p:ph type="ftr" sz="quarter" idx="14"/>
          </p:nvPr>
        </p:nvSpPr>
        <p:spPr>
          <a:xfrm>
            <a:off x="468313" y="6376988"/>
            <a:ext cx="7775575" cy="365125"/>
          </a:xfrm>
        </p:spPr>
        <p:txBody>
          <a:bodyPr/>
          <a:lstStyle/>
          <a:p>
            <a:pPr>
              <a:defRPr/>
            </a:pPr>
            <a:r>
              <a:rPr lang="de-DE" dirty="0"/>
              <a:t>AG RDA Schulungsunterlagen – Modul 2.05: Informationsquellen - Kurzfassung | Stand: </a:t>
            </a:r>
            <a:r>
              <a:rPr lang="de-DE" dirty="0" smtClean="0"/>
              <a:t>30.11.2016 </a:t>
            </a:r>
            <a:r>
              <a:rPr lang="de-DE" dirty="0"/>
              <a:t>| CC BY-NC-SA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1264</Words>
  <Application>Microsoft Office PowerPoint</Application>
  <PresentationFormat>Bildschirmpräsentation (4:3)</PresentationFormat>
  <Paragraphs>181</Paragraphs>
  <Slides>11</Slides>
  <Notes>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11</vt:i4>
      </vt:variant>
    </vt:vector>
  </HeadingPairs>
  <TitlesOfParts>
    <vt:vector size="16" baseType="lpstr">
      <vt:lpstr>Calibri</vt:lpstr>
      <vt:lpstr>Arial</vt:lpstr>
      <vt:lpstr>Verdana</vt:lpstr>
      <vt:lpstr>Wingdings</vt:lpstr>
      <vt:lpstr>Larissa</vt:lpstr>
      <vt:lpstr>Schulungsunterlagen der AG RDA</vt:lpstr>
      <vt:lpstr>Informationsquellen </vt:lpstr>
      <vt:lpstr>Übersicht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2014-02-18T07:01:40Z</dcterms:created>
  <dcterms:modified xsi:type="dcterms:W3CDTF">2016-11-17T12:04:18Z</dcterms:modified>
</cp:coreProperties>
</file>