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5" r:id="rId2"/>
    <p:sldId id="259" r:id="rId3"/>
    <p:sldId id="287" r:id="rId4"/>
    <p:sldId id="302" r:id="rId5"/>
    <p:sldId id="303" r:id="rId6"/>
    <p:sldId id="304" r:id="rId7"/>
    <p:sldId id="305" r:id="rId8"/>
    <p:sldId id="294" r:id="rId9"/>
    <p:sldId id="306" r:id="rId10"/>
    <p:sldId id="307" r:id="rId11"/>
    <p:sldId id="313" r:id="rId12"/>
    <p:sldId id="316" r:id="rId13"/>
    <p:sldId id="315" r:id="rId14"/>
    <p:sldId id="308" r:id="rId15"/>
    <p:sldId id="309" r:id="rId16"/>
    <p:sldId id="320" r:id="rId17"/>
    <p:sldId id="319" r:id="rId18"/>
    <p:sldId id="321" r:id="rId19"/>
    <p:sldId id="311" r:id="rId20"/>
    <p:sldId id="318" r:id="rId21"/>
    <p:sldId id="317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5105" autoAdjust="0"/>
  </p:normalViewPr>
  <p:slideViewPr>
    <p:cSldViewPr>
      <p:cViewPr>
        <p:scale>
          <a:sx n="100" d="100"/>
          <a:sy n="100" d="100"/>
        </p:scale>
        <p:origin x="-139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23.09.2015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23.09.2015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086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2.04: IMD-Typen | Aleph | Stand: 07.09.2015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2.04: IMD-Typen | Aleph | Stand: 07.09.2015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isplay/RDAINFO/Regelwer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6-de_rda6-3421.html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3-de_rda3-2035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3-de_rda3-2058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81328"/>
            <a:ext cx="7776864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07655"/>
              </p:ext>
            </p:extLst>
          </p:nvPr>
        </p:nvGraphicFramePr>
        <p:xfrm>
          <a:off x="2483768" y="1052737"/>
          <a:ext cx="6552728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1823999"/>
                <a:gridCol w="3144553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</a:t>
                      </a:r>
                      <a:r>
                        <a:rPr lang="de-DE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Bild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Mikrofiche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Mikrofiche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Landkarten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26774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Kinderbilderbuch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Illustrationen</a:t>
            </a: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167597"/>
              </p:ext>
            </p:extLst>
          </p:nvPr>
        </p:nvGraphicFramePr>
        <p:xfrm>
          <a:off x="2483768" y="3645024"/>
          <a:ext cx="6552728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1823999"/>
                <a:gridCol w="3144553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          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2355576" y="301298"/>
            <a:ext cx="6660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>
                    <a:lumMod val="50000"/>
                  </a:schemeClr>
                </a:solidFill>
              </a:rPr>
              <a:t>* 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Kursiver, ausgegrauter Text gibt an, </a:t>
            </a:r>
            <a:r>
              <a:rPr lang="de-DE" i="1" dirty="0" smtClean="0">
                <a:solidFill>
                  <a:schemeClr val="bg1">
                    <a:lumMod val="50000"/>
                  </a:schemeClr>
                </a:solidFill>
              </a:rPr>
              <a:t>wofür der Code steht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13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0" y="862266"/>
            <a:ext cx="9144000" cy="5472608"/>
          </a:xfrm>
        </p:spPr>
        <p:txBody>
          <a:bodyPr wrap="square"/>
          <a:lstStyle/>
          <a:p>
            <a:pPr marL="806450" indent="-179388"/>
            <a:r>
              <a:rPr lang="de-DE" sz="2000" b="1" dirty="0" smtClean="0"/>
              <a:t>Inhaltstyp</a:t>
            </a:r>
            <a:r>
              <a:rPr lang="de-DE" sz="2000" dirty="0" smtClean="0"/>
              <a:t> = </a:t>
            </a:r>
            <a:r>
              <a:rPr lang="de-DE" sz="2000" dirty="0" err="1" smtClean="0"/>
              <a:t>Aleph</a:t>
            </a:r>
            <a:r>
              <a:rPr lang="de-DE" sz="2000" dirty="0" smtClean="0"/>
              <a:t> 060	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6.9.1.3 D-A-CH</a:t>
            </a:r>
          </a:p>
          <a:p>
            <a:pPr marL="806450" indent="-179388"/>
            <a:r>
              <a:rPr lang="de-DE" sz="2000" b="1" dirty="0" smtClean="0"/>
              <a:t>Medientyp</a:t>
            </a:r>
            <a:r>
              <a:rPr lang="de-DE" sz="2000" dirty="0" smtClean="0"/>
              <a:t> = </a:t>
            </a:r>
            <a:r>
              <a:rPr lang="de-DE" sz="2000" dirty="0" err="1" smtClean="0"/>
              <a:t>Aleph</a:t>
            </a:r>
            <a:r>
              <a:rPr lang="de-DE" sz="2000" dirty="0" smtClean="0"/>
              <a:t> 061	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3.2.1.3 D-A-CH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6450" indent="-179388"/>
            <a:r>
              <a:rPr lang="de-DE" sz="2000" b="1" dirty="0" smtClean="0"/>
              <a:t>Datenträgertyp</a:t>
            </a:r>
            <a:r>
              <a:rPr lang="de-DE" sz="2000" dirty="0" smtClean="0"/>
              <a:t> = </a:t>
            </a:r>
            <a:r>
              <a:rPr lang="de-DE" sz="2000" dirty="0" err="1" smtClean="0"/>
              <a:t>Aleph</a:t>
            </a:r>
            <a:r>
              <a:rPr lang="de-DE" sz="2000" dirty="0" smtClean="0"/>
              <a:t> 062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3.3.1.3 D-A-CH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6450" lvl="1" indent="-179388">
              <a:buNone/>
            </a:pPr>
            <a:endParaRPr lang="de-DE" sz="1200" dirty="0" smtClean="0"/>
          </a:p>
          <a:p>
            <a:pPr marL="806450" lvl="1" indent="-179388">
              <a:buNone/>
            </a:pPr>
            <a:endParaRPr lang="de-DE" dirty="0" smtClean="0"/>
          </a:p>
          <a:p>
            <a:pPr marL="806450" lvl="1" indent="-538163">
              <a:buNone/>
            </a:pPr>
            <a:r>
              <a:rPr lang="de-DE" sz="1800" dirty="0" smtClean="0"/>
              <a:t>Wenn auf die Ressource mehrere IMD-Typen zutreffen, werden erfasst:</a:t>
            </a:r>
          </a:p>
          <a:p>
            <a:pPr marL="806450" lvl="1" indent="-179388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Inhaltstypen,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6.9.1.3 D-A-CH</a:t>
            </a:r>
            <a:endParaRPr lang="de-DE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27062" lvl="1" indent="0">
              <a:buNone/>
            </a:pPr>
            <a:r>
              <a:rPr lang="de-DE" sz="1800" dirty="0"/>
              <a:t>	</a:t>
            </a:r>
            <a:r>
              <a:rPr lang="de-DE" sz="1800" dirty="0" smtClean="0"/>
              <a:t>    die auf die umfangreichsten Teile der Ressource zutreffen</a:t>
            </a:r>
          </a:p>
          <a:p>
            <a:pPr marL="627062" lvl="1" indent="0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Medientypen,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3.2.1.3 D-A-CH</a:t>
            </a:r>
            <a:endParaRPr lang="de-DE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27062" lvl="1" indent="0">
              <a:buNone/>
            </a:pPr>
            <a:r>
              <a:rPr lang="de-DE" sz="1800" dirty="0" smtClean="0"/>
              <a:t>	    die sich auf die wesentlichen Teile der Ressource beziehen</a:t>
            </a:r>
          </a:p>
          <a:p>
            <a:pPr marL="627062" lvl="1" indent="0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Datenträgertypen,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3.3.1.3 D-A-CH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627062" lvl="1" indent="0">
              <a:buNone/>
            </a:pPr>
            <a:r>
              <a:rPr lang="de-DE" sz="1800" dirty="0" smtClean="0"/>
              <a:t>	    die </a:t>
            </a:r>
            <a:r>
              <a:rPr lang="de-DE" sz="1800" dirty="0"/>
              <a:t>sich auf die wesentlichen Teile der Ressource </a:t>
            </a:r>
            <a:r>
              <a:rPr lang="de-DE" sz="1800" dirty="0" smtClean="0"/>
              <a:t>beziehen</a:t>
            </a:r>
            <a:endParaRPr lang="de-DE" sz="1800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896938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	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95536" y="6381328"/>
            <a:ext cx="8280920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0225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81328"/>
            <a:ext cx="847868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654773"/>
              </p:ext>
            </p:extLst>
          </p:nvPr>
        </p:nvGraphicFramePr>
        <p:xfrm>
          <a:off x="2490120" y="1412776"/>
          <a:ext cx="6552728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736"/>
                <a:gridCol w="720080"/>
                <a:gridCol w="1902359"/>
                <a:gridCol w="3144553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                  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412776"/>
            <a:ext cx="226774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Einbändige Monografie </a:t>
            </a: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</a:t>
            </a:r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 Abbildungen oder Tabellen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27539" y="845096"/>
            <a:ext cx="8640960" cy="508918"/>
          </a:xfrm>
        </p:spPr>
        <p:txBody>
          <a:bodyPr/>
          <a:lstStyle/>
          <a:p>
            <a:r>
              <a:rPr lang="de-DE" sz="2000" i="1" dirty="0" smtClean="0"/>
              <a:t>  Beispiele</a:t>
            </a:r>
            <a:endParaRPr lang="de-DE" sz="20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18973" y="3861048"/>
            <a:ext cx="2267744" cy="2369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 Abbildung mit bildbezogenen, poetischen Texten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 linke Seite mit Bild, rechte Seite mit Text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183145"/>
              </p:ext>
            </p:extLst>
          </p:nvPr>
        </p:nvGraphicFramePr>
        <p:xfrm>
          <a:off x="2483768" y="3861048"/>
          <a:ext cx="6552728" cy="2404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20080"/>
                <a:gridCol w="1896007"/>
                <a:gridCol w="3144553"/>
              </a:tblGrid>
              <a:tr h="149736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0239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  <a:endParaRPr lang="de-DE" sz="1400" b="1" i="0" dirty="0" smtClean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                   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itel 1"/>
          <p:cNvSpPr txBox="1">
            <a:spLocks/>
          </p:cNvSpPr>
          <p:nvPr/>
        </p:nvSpPr>
        <p:spPr>
          <a:xfrm>
            <a:off x="403920" y="33617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3131840" y="980728"/>
            <a:ext cx="68762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>
                <a:solidFill>
                  <a:schemeClr val="bg1">
                    <a:lumMod val="50000"/>
                  </a:schemeClr>
                </a:solidFill>
              </a:rPr>
              <a:t>* 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Kursiver, ausgegrauter Text gibt an, </a:t>
            </a:r>
            <a:r>
              <a:rPr lang="de-DE" sz="1400" i="1" dirty="0" smtClean="0">
                <a:solidFill>
                  <a:schemeClr val="bg1">
                    <a:lumMod val="50000"/>
                  </a:schemeClr>
                </a:solidFill>
              </a:rPr>
              <a:t>wofür der Code steht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15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81328"/>
            <a:ext cx="8181292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05780" y="525150"/>
            <a:ext cx="8424936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der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Vergabe des Medientyps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orientiert man sich an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Endgerät, wofür der Datenträger </a:t>
            </a:r>
            <a:r>
              <a:rPr lang="de-DE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konzipiert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Z.B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Medientyp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eine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 Medientyp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video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eine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</a:t>
            </a:r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71237" y="1448480"/>
            <a:ext cx="8694022" cy="361708"/>
          </a:xfrm>
        </p:spPr>
        <p:txBody>
          <a:bodyPr/>
          <a:lstStyle/>
          <a:p>
            <a:r>
              <a:rPr lang="de-DE" sz="2000" i="1" dirty="0" smtClean="0"/>
              <a:t>  Beispiele</a:t>
            </a:r>
            <a:endParaRPr lang="de-DE" sz="20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26450" y="3789040"/>
            <a:ext cx="1853262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Spielfilm (2D)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171592"/>
              </p:ext>
            </p:extLst>
          </p:nvPr>
        </p:nvGraphicFramePr>
        <p:xfrm>
          <a:off x="2051720" y="3768577"/>
          <a:ext cx="6895020" cy="225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956"/>
                <a:gridCol w="674204"/>
                <a:gridCol w="1872208"/>
                <a:gridCol w="3582652"/>
              </a:tblGrid>
              <a:tr h="313934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1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tdi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        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zweidimensionales bewegtes</a:t>
                      </a:r>
                      <a:r>
                        <a:rPr lang="de-DE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705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      </a:t>
                      </a:r>
                      <a:r>
                        <a:rPr lang="de-DE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4519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vd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Videodisk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4519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064b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D.-Typ erweitert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DVD-Video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GND-IDNR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itel 1"/>
          <p:cNvSpPr txBox="1">
            <a:spLocks/>
          </p:cNvSpPr>
          <p:nvPr/>
        </p:nvSpPr>
        <p:spPr>
          <a:xfrm>
            <a:off x="305780" y="8171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126450" y="1778329"/>
            <a:ext cx="1853262" cy="17851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Hörbuch</a:t>
            </a:r>
          </a:p>
          <a:p>
            <a:endParaRPr lang="de-D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503830"/>
              </p:ext>
            </p:extLst>
          </p:nvPr>
        </p:nvGraphicFramePr>
        <p:xfrm>
          <a:off x="2051721" y="1796621"/>
          <a:ext cx="7092280" cy="1818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673"/>
                <a:gridCol w="636313"/>
                <a:gridCol w="1872494"/>
                <a:gridCol w="3771800"/>
              </a:tblGrid>
              <a:tr h="280019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</a:t>
                      </a:r>
                      <a:r>
                        <a:rPr lang="de-DE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Wort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418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</a:t>
                      </a:r>
                      <a:r>
                        <a:rPr lang="de-DE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11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11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064b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D.-Typ erweitert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GND-IDNR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0" y="6021288"/>
            <a:ext cx="9252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Keine </a:t>
            </a: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zusätzliche Erfassung von Medientyp </a:t>
            </a:r>
            <a:r>
              <a:rPr lang="de-DE" sz="2000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Computermedien </a:t>
            </a: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!</a:t>
            </a:r>
            <a:endParaRPr lang="de-DE" sz="2000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843808" y="1448480"/>
            <a:ext cx="66602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smtClean="0">
                <a:solidFill>
                  <a:schemeClr val="bg1">
                    <a:lumMod val="50000"/>
                  </a:schemeClr>
                </a:solidFill>
              </a:rPr>
              <a:t> * 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Kursiver, ausgegrauter Text gibt an, </a:t>
            </a:r>
            <a:r>
              <a:rPr lang="de-DE" sz="1400" i="1" dirty="0" smtClean="0">
                <a:solidFill>
                  <a:schemeClr val="bg1">
                    <a:lumMod val="50000"/>
                  </a:schemeClr>
                </a:solidFill>
              </a:rPr>
              <a:t>wofür der Code steht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2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862266"/>
            <a:ext cx="9036496" cy="5591070"/>
          </a:xfrm>
        </p:spPr>
        <p:txBody>
          <a:bodyPr wrap="square"/>
          <a:lstStyle/>
          <a:p>
            <a:r>
              <a:rPr lang="de-DE" sz="1800" b="1" dirty="0" smtClean="0"/>
              <a:t>Inhaltstyp</a:t>
            </a:r>
            <a:r>
              <a:rPr lang="de-DE" sz="1800" dirty="0" smtClean="0"/>
              <a:t>  </a:t>
            </a:r>
            <a:r>
              <a:rPr lang="de-DE" sz="1800" dirty="0"/>
              <a:t>	</a:t>
            </a:r>
            <a:r>
              <a:rPr lang="de-DE" sz="1800" dirty="0" smtClean="0"/>
              <a:t>= </a:t>
            </a:r>
            <a:r>
              <a:rPr lang="de-DE" sz="1800" dirty="0" err="1" smtClean="0"/>
              <a:t>Aleph</a:t>
            </a:r>
            <a:r>
              <a:rPr lang="de-DE" sz="1800" dirty="0" smtClean="0"/>
              <a:t> 060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6.9.1.3 D-A-CH</a:t>
            </a:r>
          </a:p>
          <a:p>
            <a:r>
              <a:rPr lang="de-DE" sz="1800" b="1" dirty="0" smtClean="0"/>
              <a:t>Medientyp</a:t>
            </a:r>
            <a:r>
              <a:rPr lang="de-DE" sz="1800" dirty="0" smtClean="0"/>
              <a:t>  	= </a:t>
            </a:r>
            <a:r>
              <a:rPr lang="de-DE" sz="1800" dirty="0" err="1" smtClean="0"/>
              <a:t>Aleph</a:t>
            </a:r>
            <a:r>
              <a:rPr lang="de-DE" sz="1800" dirty="0" smtClean="0"/>
              <a:t> 061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3.2.1.3 D-A-CH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de-DE" sz="1800" b="1" dirty="0" smtClean="0"/>
              <a:t>Datenträgertyp</a:t>
            </a:r>
            <a:r>
              <a:rPr lang="de-DE" sz="1800" dirty="0" smtClean="0"/>
              <a:t> 	= </a:t>
            </a:r>
            <a:r>
              <a:rPr lang="de-DE" sz="1800" dirty="0" err="1" smtClean="0"/>
              <a:t>Aleph</a:t>
            </a:r>
            <a:r>
              <a:rPr lang="de-DE" sz="1800" dirty="0" smtClean="0"/>
              <a:t> 062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3.3.1.3 D-A-CH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358775" lvl="1" indent="0">
              <a:buNone/>
            </a:pPr>
            <a:endParaRPr lang="de-DE" sz="1200" dirty="0" smtClean="0"/>
          </a:p>
          <a:p>
            <a:pPr marL="358775" lvl="1" indent="0">
              <a:buNone/>
            </a:pPr>
            <a:r>
              <a:rPr lang="de-DE" dirty="0" smtClean="0"/>
              <a:t>Die IMD-Typen werden nur für die </a:t>
            </a:r>
            <a:r>
              <a:rPr lang="de-DE" u="sng" dirty="0" smtClean="0"/>
              <a:t>Hauptkomponente</a:t>
            </a:r>
            <a:r>
              <a:rPr lang="de-DE" dirty="0"/>
              <a:t> </a:t>
            </a:r>
            <a:r>
              <a:rPr lang="de-DE" dirty="0" smtClean="0"/>
              <a:t>erfasst, </a:t>
            </a:r>
          </a:p>
          <a:p>
            <a:pPr marL="358775" lvl="1" indent="0">
              <a:buNone/>
            </a:pPr>
            <a:r>
              <a:rPr lang="de-DE" dirty="0" smtClean="0"/>
              <a:t>jedoch nicht für </a:t>
            </a:r>
            <a:r>
              <a:rPr lang="de-DE" u="sng" dirty="0" smtClean="0"/>
              <a:t>Begleitmaterial</a:t>
            </a:r>
            <a:r>
              <a:rPr lang="de-DE" dirty="0" smtClean="0"/>
              <a:t>.</a:t>
            </a:r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   </a:t>
            </a:r>
          </a:p>
          <a:p>
            <a:pPr marL="358775" lvl="1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358775" lvl="1" indent="0">
              <a:buNone/>
            </a:pPr>
            <a:r>
              <a:rPr lang="de-DE" b="1" dirty="0" smtClean="0">
                <a:sym typeface="Wingdings" panose="05000000000000000000" pitchFamily="2" charset="2"/>
              </a:rPr>
              <a:t>  </a:t>
            </a:r>
            <a:r>
              <a:rPr lang="de-DE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Keine Erfassung von IMD-Typen für das Booklet!</a:t>
            </a:r>
            <a:endParaRPr lang="de-DE" b="1" dirty="0" smtClean="0">
              <a:solidFill>
                <a:srgbClr val="FF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25942" y="3429000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Roman als Hörbuch</a:t>
            </a:r>
            <a:endParaRPr lang="de-DE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Booklet </a:t>
            </a:r>
            <a:r>
              <a:rPr lang="de-DE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(16 Seiten)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807779"/>
              </p:ext>
            </p:extLst>
          </p:nvPr>
        </p:nvGraphicFramePr>
        <p:xfrm>
          <a:off x="2483768" y="3440386"/>
          <a:ext cx="6480719" cy="2470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20080"/>
                <a:gridCol w="1944216"/>
                <a:gridCol w="2880319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r>
                        <a:rPr lang="de-DE" sz="16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</a:t>
                      </a:r>
                      <a:r>
                        <a:rPr lang="de-DE" sz="16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</a:t>
                      </a:r>
                      <a:r>
                        <a:rPr lang="de-DE" sz="16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Wort</a:t>
                      </a:r>
                      <a:endParaRPr lang="de-DE" sz="16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r>
                        <a:rPr lang="de-DE" sz="16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</a:t>
                      </a:r>
                      <a:r>
                        <a:rPr lang="de-DE" sz="16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6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de-DE" sz="16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</a:t>
                      </a:r>
                      <a:r>
                        <a:rPr lang="de-DE" sz="16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endParaRPr lang="de-DE" sz="16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064b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D.-Typ erweitert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GND-IDNR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55058" y="2897740"/>
            <a:ext cx="11705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000" i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23528" y="6381328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015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692696"/>
            <a:ext cx="9036496" cy="5472608"/>
          </a:xfrm>
        </p:spPr>
        <p:txBody>
          <a:bodyPr wrap="square"/>
          <a:lstStyle/>
          <a:p>
            <a:pPr marL="358775" lvl="1" indent="0">
              <a:buNone/>
            </a:pPr>
            <a:endParaRPr lang="de-DE" sz="1000" dirty="0" smtClean="0"/>
          </a:p>
          <a:p>
            <a:pPr marL="358775" lvl="1" indent="0">
              <a:buNone/>
            </a:pPr>
            <a:r>
              <a:rPr lang="de-DE" sz="1800" dirty="0" smtClean="0"/>
              <a:t>Bei </a:t>
            </a:r>
            <a:r>
              <a:rPr lang="de-DE" sz="1800" u="sng" dirty="0" smtClean="0"/>
              <a:t>mehrteiligen Ressourcen</a:t>
            </a:r>
            <a:r>
              <a:rPr lang="de-DE" sz="1800" dirty="0" smtClean="0"/>
              <a:t> werden die IMD-Typen für die Ressource als Ganzes und für die einzelnen Teile bestimmt und erfasst.</a:t>
            </a:r>
            <a:endParaRPr lang="de-DE" sz="1800" u="sng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07504" y="1977428"/>
            <a:ext cx="1800200" cy="44319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Monografie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</a:t>
            </a:r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Bände in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gedruckter Form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Text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561983"/>
              </p:ext>
            </p:extLst>
          </p:nvPr>
        </p:nvGraphicFramePr>
        <p:xfrm>
          <a:off x="2051720" y="1980024"/>
          <a:ext cx="6912768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648072"/>
                <a:gridCol w="1812531"/>
                <a:gridCol w="3588069"/>
              </a:tblGrid>
              <a:tr h="486222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    </a:t>
                      </a: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Übergeordnete Beschreibung</a:t>
                      </a:r>
                      <a:endParaRPr lang="de-DE" sz="14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0076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67544" y="1556792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772704"/>
              </p:ext>
            </p:extLst>
          </p:nvPr>
        </p:nvGraphicFramePr>
        <p:xfrm>
          <a:off x="2502823" y="3501008"/>
          <a:ext cx="6461665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041"/>
                <a:gridCol w="648072"/>
                <a:gridCol w="1775729"/>
                <a:gridCol w="3192823"/>
              </a:tblGrid>
              <a:tr h="302136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                   </a:t>
                      </a: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Teil mit abhängigem Titel</a:t>
                      </a:r>
                      <a:endParaRPr lang="de-DE" sz="14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</a:t>
                      </a:r>
                      <a:r>
                        <a:rPr lang="de-DE" sz="8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utzen</a:t>
                      </a:r>
                      <a:endParaRPr lang="de-DE" sz="8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57256"/>
              </p:ext>
            </p:extLst>
          </p:nvPr>
        </p:nvGraphicFramePr>
        <p:xfrm>
          <a:off x="2502824" y="5013176"/>
          <a:ext cx="6461664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040"/>
                <a:gridCol w="648072"/>
                <a:gridCol w="1800200"/>
                <a:gridCol w="3168352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                  </a:t>
                      </a:r>
                      <a:r>
                        <a:rPr lang="de-DE" sz="14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Teil mit abhängigem Titel</a:t>
                      </a:r>
                      <a:endParaRPr lang="de-DE" sz="14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943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788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</a:t>
                      </a:r>
                      <a:r>
                        <a:rPr lang="de-DE" sz="8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utzen</a:t>
                      </a:r>
                      <a:endParaRPr lang="de-DE" sz="8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>
          <a:xfrm>
            <a:off x="2195736" y="3367735"/>
            <a:ext cx="0" cy="19334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2195736" y="371703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2195736" y="5308503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251520" y="6492875"/>
            <a:ext cx="8496944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0544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79512" y="1196752"/>
            <a:ext cx="1768442" cy="40626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6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Audio-CDs </a:t>
            </a:r>
          </a:p>
          <a:p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 </a:t>
            </a:r>
            <a:r>
              <a:rPr lang="de-DE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interaktivem Vokabeltrainer</a:t>
            </a:r>
          </a:p>
          <a:p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727696"/>
              </p:ext>
            </p:extLst>
          </p:nvPr>
        </p:nvGraphicFramePr>
        <p:xfrm>
          <a:off x="2195736" y="1196751"/>
          <a:ext cx="6893822" cy="4062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294"/>
                <a:gridCol w="1590881"/>
                <a:gridCol w="606050"/>
                <a:gridCol w="530294"/>
                <a:gridCol w="846937"/>
                <a:gridCol w="491425"/>
                <a:gridCol w="1051186"/>
                <a:gridCol w="401605"/>
                <a:gridCol w="845150"/>
              </a:tblGrid>
              <a:tr h="289757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0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9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endParaRPr lang="de-DE" sz="10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9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0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732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2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2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r>
                        <a:rPr lang="de-DE" sz="12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2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r>
                        <a:rPr lang="de-DE" sz="12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endParaRPr lang="de-DE" sz="1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3258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endParaRPr lang="de-DE" sz="1200" b="0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endParaRPr lang="de-DE" sz="1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200" b="0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3737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sz="12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endParaRPr lang="de-DE" sz="1200" b="0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endParaRPr lang="de-DE" sz="1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200" b="0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1947954" y="764704"/>
            <a:ext cx="3982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Übergeordnete Beschreibung</a:t>
            </a:r>
            <a:endParaRPr lang="de-DE" b="1" i="1" dirty="0"/>
          </a:p>
        </p:txBody>
      </p:sp>
      <p:sp>
        <p:nvSpPr>
          <p:cNvPr id="9" name="Rechteck 8"/>
          <p:cNvSpPr/>
          <p:nvPr/>
        </p:nvSpPr>
        <p:spPr>
          <a:xfrm>
            <a:off x="218546" y="5445224"/>
            <a:ext cx="892545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Zuordnung der einzelnen Datenträger bei den jeweiligen IMD-Typen können  die </a:t>
            </a:r>
            <a:r>
              <a:rPr lang="de-DE" sz="16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spezifischen Begriffe der Umfangsangabe in Unterfeld 3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beschreibungsinternen Sortierung/Gewichtung kann </a:t>
            </a:r>
            <a:r>
              <a:rPr lang="de-DE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Unterfeld 8               eine Zahl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die Zuordnung angegeben werden.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1034" y="724054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r>
              <a:rPr lang="de-DE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971600" y="6492875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76875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44969" y="620688"/>
            <a:ext cx="1662735" cy="55399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Audio-CDs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 </a:t>
            </a:r>
            <a:r>
              <a:rPr lang="de-DE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interaktivem Vokabeltrainer</a:t>
            </a: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sp>
        <p:nvSpPr>
          <p:cNvPr id="6" name="Rechteck 5"/>
          <p:cNvSpPr/>
          <p:nvPr/>
        </p:nvSpPr>
        <p:spPr>
          <a:xfrm>
            <a:off x="179331" y="116632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725530"/>
              </p:ext>
            </p:extLst>
          </p:nvPr>
        </p:nvGraphicFramePr>
        <p:xfrm>
          <a:off x="2273006" y="527830"/>
          <a:ext cx="6619474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834"/>
                <a:gridCol w="648072"/>
                <a:gridCol w="1728192"/>
                <a:gridCol w="3384376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(Lehrbuch)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>
          <a:xfrm>
            <a:off x="2052917" y="0"/>
            <a:ext cx="0" cy="5085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2051720" y="69269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799932"/>
              </p:ext>
            </p:extLst>
          </p:nvPr>
        </p:nvGraphicFramePr>
        <p:xfrm>
          <a:off x="2289955" y="1996542"/>
          <a:ext cx="66025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885"/>
                <a:gridCol w="648072"/>
                <a:gridCol w="1728192"/>
                <a:gridCol w="3384377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(Begleitbuch)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736286"/>
              </p:ext>
            </p:extLst>
          </p:nvPr>
        </p:nvGraphicFramePr>
        <p:xfrm>
          <a:off x="2309046" y="3512078"/>
          <a:ext cx="658695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794"/>
                <a:gridCol w="648072"/>
                <a:gridCol w="1728192"/>
                <a:gridCol w="3387896"/>
              </a:tblGrid>
              <a:tr h="222150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(Audio-CDs)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</a:t>
                      </a:r>
                      <a:r>
                        <a:rPr lang="de-DE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Wort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</a:t>
                      </a:r>
                      <a:r>
                        <a:rPr lang="de-DE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064b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D.-Typ 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GND-IDNR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8" name="Gerade Verbindung 17"/>
          <p:cNvCxnSpPr/>
          <p:nvPr/>
        </p:nvCxnSpPr>
        <p:spPr>
          <a:xfrm>
            <a:off x="2064204" y="213285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2072153" y="5085184"/>
            <a:ext cx="2352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2052917" y="3645024"/>
            <a:ext cx="2544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el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004961"/>
              </p:ext>
            </p:extLst>
          </p:nvPr>
        </p:nvGraphicFramePr>
        <p:xfrm>
          <a:off x="2339752" y="5098092"/>
          <a:ext cx="662447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166"/>
                <a:gridCol w="648072"/>
                <a:gridCol w="1728192"/>
                <a:gridCol w="3395046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(DVD-ROM)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Computerdaten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400" b="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064b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D.-Typ 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erw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0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GND-IDNR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4" y="6492875"/>
            <a:ext cx="7488832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24" name="Rechteck 23"/>
          <p:cNvSpPr/>
          <p:nvPr/>
        </p:nvSpPr>
        <p:spPr>
          <a:xfrm>
            <a:off x="2123728" y="147410"/>
            <a:ext cx="6320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Beschreibungen der Teile mit abhängigem Titel</a:t>
            </a:r>
            <a:endParaRPr lang="de-DE" b="1" i="1" dirty="0"/>
          </a:p>
        </p:txBody>
      </p:sp>
    </p:spTree>
    <p:extLst>
      <p:ext uri="{BB962C8B-B14F-4D97-AF65-F5344CB8AC3E}">
        <p14:creationId xmlns:p14="http://schemas.microsoft.com/office/powerpoint/2010/main" val="376320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079587"/>
              </p:ext>
            </p:extLst>
          </p:nvPr>
        </p:nvGraphicFramePr>
        <p:xfrm>
          <a:off x="2106543" y="1174270"/>
          <a:ext cx="6893822" cy="4154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294"/>
                <a:gridCol w="1590881"/>
                <a:gridCol w="606050"/>
                <a:gridCol w="441127"/>
                <a:gridCol w="936104"/>
                <a:gridCol w="432048"/>
                <a:gridCol w="1110563"/>
                <a:gridCol w="401605"/>
                <a:gridCol w="845150"/>
              </a:tblGrid>
              <a:tr h="289757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0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9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endParaRPr lang="de-DE" sz="10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9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0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9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008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2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2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r>
                        <a:rPr lang="de-DE" sz="12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2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r>
                        <a:rPr lang="de-DE" sz="12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3258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43806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sz="12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$8</a:t>
                      </a:r>
                      <a:endParaRPr lang="de-DE" sz="12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218546" y="5445224"/>
            <a:ext cx="892545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Zuordnung der einzelnen Datenträger bei den jeweiligen IMD-Typen können  die </a:t>
            </a:r>
            <a:r>
              <a:rPr lang="de-DE" sz="16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spezifischen Begriffe der Umfangsangabe in Unterfeld 3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beschreibungsinternen Sortierung/Gewichtung kann </a:t>
            </a:r>
            <a:r>
              <a:rPr lang="de-DE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Unterfeld 8               eine Zahl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die Zuordnung angegeben werden.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1034" y="724054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r>
              <a:rPr lang="de-DE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79512" y="1169841"/>
            <a:ext cx="1768442" cy="41549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CD-ROM </a:t>
            </a:r>
            <a:r>
              <a:rPr lang="de-DE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interaktivem Wortschatztrainer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Umfassende Beschreibung</a:t>
            </a: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971600" y="6492875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0537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 Datenträgertypen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sz="2000" b="1" dirty="0" smtClean="0"/>
              <a:t>Band</a:t>
            </a:r>
            <a:r>
              <a:rPr lang="de-DE" sz="2000" dirty="0" smtClean="0"/>
              <a:t> ein </a:t>
            </a:r>
            <a:r>
              <a:rPr lang="de-DE" sz="2000" dirty="0"/>
              <a:t>oder mehrere Blätter, die </a:t>
            </a:r>
            <a:r>
              <a:rPr lang="de-DE" sz="2000" dirty="0" smtClean="0"/>
              <a:t>i.d.R. geheftet </a:t>
            </a:r>
            <a:r>
              <a:rPr lang="de-DE" sz="2000" dirty="0"/>
              <a:t>oder zusammengebunden sind, um eine einzelne Einheit zu </a:t>
            </a:r>
            <a:r>
              <a:rPr lang="de-DE" sz="2000" dirty="0" smtClean="0"/>
              <a:t>bilden</a:t>
            </a:r>
          </a:p>
          <a:p>
            <a:endParaRPr lang="de-DE" sz="800" dirty="0"/>
          </a:p>
          <a:p>
            <a:r>
              <a:rPr lang="de-DE" sz="2000" b="1" dirty="0"/>
              <a:t>Blatt</a:t>
            </a:r>
            <a:r>
              <a:rPr lang="de-DE" sz="2000" dirty="0"/>
              <a:t> </a:t>
            </a:r>
            <a:r>
              <a:rPr lang="de-DE" sz="2000" dirty="0" smtClean="0"/>
              <a:t>eine </a:t>
            </a:r>
            <a:r>
              <a:rPr lang="de-DE" sz="2000" dirty="0"/>
              <a:t>Einheit, die aus einem einzelnen losen Stück Papier oder ähnlichem Material </a:t>
            </a:r>
            <a:r>
              <a:rPr lang="de-DE" sz="2000" dirty="0" smtClean="0"/>
              <a:t>besteht und die so hergestellt ist, dass sie ohne weitere Faltung benutzt werden kann </a:t>
            </a:r>
          </a:p>
          <a:p>
            <a:endParaRPr lang="de-DE" sz="800" dirty="0"/>
          </a:p>
          <a:p>
            <a:r>
              <a:rPr lang="de-DE" sz="2000" b="1" dirty="0"/>
              <a:t>…-Cartridge </a:t>
            </a:r>
            <a:r>
              <a:rPr lang="de-DE" sz="2000" dirty="0" smtClean="0"/>
              <a:t>Steckmodul</a:t>
            </a:r>
            <a:r>
              <a:rPr lang="de-DE" sz="2000" dirty="0"/>
              <a:t>, das den eigentlichen physischen Datenträger in einem Gehäuse aus Kunststoff oder Metall umschließt und an eine genormte Buchse oder in einen Einschub an-/einsteckbar </a:t>
            </a:r>
            <a:r>
              <a:rPr lang="de-DE" sz="2000" dirty="0" smtClean="0"/>
              <a:t>ist</a:t>
            </a:r>
          </a:p>
          <a:p>
            <a:endParaRPr lang="de-DE" sz="800" dirty="0"/>
          </a:p>
          <a:p>
            <a:r>
              <a:rPr lang="de-DE" sz="2000" b="1" dirty="0"/>
              <a:t>Computerchip-Cartridge</a:t>
            </a:r>
            <a:r>
              <a:rPr lang="de-DE" sz="2000" dirty="0"/>
              <a:t> Datenspeicher auf Platine/Chip, welche/r in einem Gehäuse untergebracht ist, z.B. </a:t>
            </a:r>
            <a:r>
              <a:rPr lang="de-DE" sz="2000" dirty="0" smtClean="0"/>
              <a:t>USB-Stick</a:t>
            </a:r>
          </a:p>
          <a:p>
            <a:endParaRPr lang="de-DE" sz="800" dirty="0"/>
          </a:p>
          <a:p>
            <a:r>
              <a:rPr lang="de-DE" sz="2000" b="1" dirty="0"/>
              <a:t>Computerdisk-Cartridge</a:t>
            </a:r>
            <a:r>
              <a:rPr lang="de-DE" sz="2000" dirty="0"/>
              <a:t> scheibenförmiger Datenträger, der in einem Gehäuse untergebracht ist, der zu einem spezifischen Einschub passt, z.B. UMD (Universal Media Disc) oder proprietäre Datenträger für Spielkonsolen oder </a:t>
            </a:r>
            <a:r>
              <a:rPr lang="de-DE" sz="2000" dirty="0" smtClean="0"/>
              <a:t>Diskette</a:t>
            </a:r>
            <a:endParaRPr lang="de-DE" sz="20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971600" y="6381328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8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Inhaltstyp / Medientyp / Datenträgertyp </a:t>
            </a:r>
            <a:br>
              <a:rPr lang="de-DE" sz="2800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sz="7200" b="1" dirty="0" smtClean="0"/>
              <a:t>IMD-Typen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2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539552" y="6381328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 Datenträgertypen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sz="2000" b="1" dirty="0" smtClean="0"/>
              <a:t>…</a:t>
            </a:r>
            <a:r>
              <a:rPr lang="de-DE" sz="2000" b="1" dirty="0"/>
              <a:t>disk </a:t>
            </a:r>
            <a:r>
              <a:rPr lang="de-DE" sz="2000" dirty="0" smtClean="0"/>
              <a:t>scheibenförmige Datenträger wie </a:t>
            </a:r>
            <a:r>
              <a:rPr lang="de-DE" sz="2000" dirty="0"/>
              <a:t>CD, DVD, </a:t>
            </a:r>
            <a:r>
              <a:rPr lang="de-DE" sz="2000" dirty="0" smtClean="0"/>
              <a:t>Blu-Ray-Disc</a:t>
            </a:r>
          </a:p>
          <a:p>
            <a:endParaRPr lang="de-DE" sz="800" dirty="0"/>
          </a:p>
          <a:p>
            <a:r>
              <a:rPr lang="de-DE" sz="2000" b="1" dirty="0"/>
              <a:t>Karte</a:t>
            </a:r>
            <a:r>
              <a:rPr lang="de-DE" sz="2000" dirty="0"/>
              <a:t> als Datenträgertyp bezeichnet kein kartografisches Bild (= Inhaltstyp), sondern z.B. Karteikarten oder </a:t>
            </a:r>
            <a:r>
              <a:rPr lang="de-DE" sz="2000" dirty="0" smtClean="0"/>
              <a:t>Spielkarten</a:t>
            </a:r>
          </a:p>
          <a:p>
            <a:endParaRPr lang="de-DE" sz="800" dirty="0"/>
          </a:p>
          <a:p>
            <a:r>
              <a:rPr lang="de-DE" sz="2000" b="1" dirty="0"/>
              <a:t>…rolle vs. …spule </a:t>
            </a:r>
            <a:endParaRPr lang="de-DE" sz="2000" b="1" dirty="0" smtClean="0"/>
          </a:p>
          <a:p>
            <a:pPr marL="358775" indent="0">
              <a:buNone/>
            </a:pPr>
            <a:r>
              <a:rPr lang="de-DE" sz="2000" dirty="0" smtClean="0"/>
              <a:t>…</a:t>
            </a:r>
            <a:r>
              <a:rPr lang="de-DE" sz="2000" dirty="0"/>
              <a:t>spule bezeichnet einen auf einer zylindrischen Halterung aufgerollten </a:t>
            </a:r>
            <a:r>
              <a:rPr lang="de-DE" sz="2000" dirty="0" smtClean="0"/>
              <a:t>Datenträger </a:t>
            </a:r>
          </a:p>
          <a:p>
            <a:pPr marL="358775" indent="0">
              <a:buNone/>
            </a:pPr>
            <a:r>
              <a:rPr lang="de-DE" sz="2000" dirty="0" smtClean="0"/>
              <a:t>…</a:t>
            </a:r>
            <a:r>
              <a:rPr lang="de-DE" sz="2000" dirty="0"/>
              <a:t>rolle bezeichnet gerolltes Datenträgermaterial ohne </a:t>
            </a:r>
            <a:r>
              <a:rPr lang="de-DE" sz="2000" dirty="0" smtClean="0"/>
              <a:t>Halterung </a:t>
            </a:r>
          </a:p>
          <a:p>
            <a:pPr marL="358775" indent="0">
              <a:buNone/>
            </a:pPr>
            <a:r>
              <a:rPr lang="de-DE" sz="2000" dirty="0" smtClean="0"/>
              <a:t>z.B</a:t>
            </a:r>
            <a:r>
              <a:rPr lang="de-DE" sz="2000" dirty="0"/>
              <a:t>. Mikrofilm</a:t>
            </a:r>
            <a:r>
              <a:rPr lang="de-DE" sz="2000" u="sng" dirty="0"/>
              <a:t>spule</a:t>
            </a:r>
            <a:r>
              <a:rPr lang="de-DE" sz="2000" dirty="0"/>
              <a:t> (Mikrofilm auf einer zylindrischen Halterung aus Kunststoff oder Metall) vs. Mikrofilm</a:t>
            </a:r>
            <a:r>
              <a:rPr lang="de-DE" sz="2000" u="sng" dirty="0"/>
              <a:t>rolle</a:t>
            </a:r>
            <a:r>
              <a:rPr lang="de-DE" sz="2000" dirty="0"/>
              <a:t> (Mikrofilm ohne Halterung aufgerollt</a:t>
            </a:r>
            <a:r>
              <a:rPr lang="de-DE" sz="2000" dirty="0" smtClean="0"/>
              <a:t>)</a:t>
            </a:r>
          </a:p>
          <a:p>
            <a:pPr marL="0" indent="0">
              <a:buNone/>
            </a:pPr>
            <a:endParaRPr lang="de-DE" sz="800" dirty="0"/>
          </a:p>
          <a:p>
            <a:r>
              <a:rPr lang="de-DE" sz="2000" b="1" dirty="0"/>
              <a:t>Speicherkarte</a:t>
            </a:r>
            <a:r>
              <a:rPr lang="de-DE" sz="2000" dirty="0"/>
              <a:t> kompaktes, wiederbeschreibbares Speichermedium, das in Computergeräte, Kameras, Smartphones etc. einsteckbar ist, </a:t>
            </a:r>
            <a:r>
              <a:rPr lang="de-DE" sz="2000" dirty="0" smtClean="0"/>
              <a:t>                                        z.B</a:t>
            </a:r>
            <a:r>
              <a:rPr lang="de-DE" sz="2000" dirty="0"/>
              <a:t>. CompactFlash, Memory Stick, Multimedia Card, </a:t>
            </a:r>
            <a:r>
              <a:rPr lang="de-DE" sz="2000" dirty="0" smtClean="0"/>
              <a:t>SD-Card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83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Arbeitshilfen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Beispieltabelle IMD-Typen </a:t>
            </a:r>
          </a:p>
          <a:p>
            <a:pPr marL="0" indent="0">
              <a:buNone/>
            </a:pPr>
            <a:r>
              <a:rPr lang="de-DE" dirty="0" smtClean="0"/>
              <a:t>   + Anhang IMD-Codes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b="1" dirty="0" smtClean="0">
                <a:sym typeface="Wingdings" panose="05000000000000000000" pitchFamily="2" charset="2"/>
              </a:rPr>
              <a:t>Arbeitshilfen</a:t>
            </a:r>
            <a:endParaRPr lang="de-DE" b="1" dirty="0" smtClean="0"/>
          </a:p>
          <a:p>
            <a:pPr marL="1165225" indent="-806450">
              <a:buNone/>
            </a:pP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wiki.dnb.de/display/RDAINFO/Regelwerk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80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Inhaltstyp / Medientyp / Datenträgertyp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472608"/>
          </a:xfrm>
        </p:spPr>
        <p:txBody>
          <a:bodyPr wrap="square"/>
          <a:lstStyle/>
          <a:p>
            <a:r>
              <a:rPr lang="de-DE" dirty="0" smtClean="0"/>
              <a:t>IMD-Typen als Standardelemente</a:t>
            </a:r>
          </a:p>
          <a:p>
            <a:pPr lvl="1"/>
            <a:r>
              <a:rPr lang="de-DE" sz="1800" dirty="0" smtClean="0"/>
              <a:t>Erfassung der IMD-Typen in </a:t>
            </a:r>
            <a:r>
              <a:rPr lang="de-DE" sz="1800" u="sng" dirty="0" smtClean="0"/>
              <a:t>allen</a:t>
            </a:r>
            <a:r>
              <a:rPr lang="de-DE" sz="1800" dirty="0" smtClean="0"/>
              <a:t> Beschreibungen</a:t>
            </a:r>
          </a:p>
          <a:p>
            <a:pPr lvl="1"/>
            <a:r>
              <a:rPr lang="de-DE" sz="1800" dirty="0" smtClean="0"/>
              <a:t>Kategorisierung der Ressourcen</a:t>
            </a:r>
          </a:p>
          <a:p>
            <a:pPr lvl="1"/>
            <a:r>
              <a:rPr lang="de-DE" sz="1800" dirty="0" smtClean="0"/>
              <a:t>Basis für Generieren von Icons, Filtern oder Facettierungen</a:t>
            </a:r>
          </a:p>
          <a:p>
            <a:pPr marL="457200" lvl="1" indent="0">
              <a:buNone/>
            </a:pPr>
            <a:endParaRPr lang="de-DE" sz="900" dirty="0" smtClean="0"/>
          </a:p>
          <a:p>
            <a:pPr marL="457200" lvl="1" indent="0">
              <a:buNone/>
            </a:pPr>
            <a:endParaRPr lang="de-DE" sz="900" dirty="0"/>
          </a:p>
          <a:p>
            <a:pPr marL="0" lvl="1" indent="358775">
              <a:buFont typeface="Arial" panose="020B0604020202020204" pitchFamily="34" charset="0"/>
              <a:buChar char="•"/>
            </a:pPr>
            <a:r>
              <a:rPr lang="de-DE" sz="2400" dirty="0" smtClean="0"/>
              <a:t>Normiertes Vokabular in deutscher Sprache</a:t>
            </a:r>
          </a:p>
          <a:p>
            <a:pPr marL="0" lvl="1" indent="0">
              <a:buNone/>
            </a:pPr>
            <a:endParaRPr lang="de-DE" sz="800" dirty="0" smtClean="0"/>
          </a:p>
          <a:p>
            <a:pPr marL="0" lvl="1" indent="0">
              <a:buNone/>
            </a:pPr>
            <a:endParaRPr lang="de-DE" sz="800" dirty="0" smtClean="0"/>
          </a:p>
          <a:p>
            <a:pPr marL="0" lvl="1" indent="358775">
              <a:buFont typeface="Arial" panose="020B0604020202020204" pitchFamily="34" charset="0"/>
              <a:buChar char="•"/>
            </a:pPr>
            <a:r>
              <a:rPr lang="de-DE" sz="2400" dirty="0" smtClean="0"/>
              <a:t>Erfassung in </a:t>
            </a:r>
            <a:r>
              <a:rPr lang="de-DE" sz="2400" dirty="0" err="1" smtClean="0"/>
              <a:t>Aleph</a:t>
            </a:r>
            <a:endParaRPr lang="de-DE" sz="2400" dirty="0" smtClean="0"/>
          </a:p>
          <a:p>
            <a:pPr lvl="1"/>
            <a:r>
              <a:rPr lang="de-DE" sz="1800" dirty="0" smtClean="0"/>
              <a:t>Codes im Unterfeld b der IMD-Felder 060/061/062</a:t>
            </a:r>
          </a:p>
          <a:p>
            <a:pPr marL="0" lvl="1" indent="358775">
              <a:buFont typeface="Arial" panose="020B0604020202020204" pitchFamily="34" charset="0"/>
              <a:buChar char="•"/>
            </a:pPr>
            <a:endParaRPr lang="de-DE" sz="800" dirty="0" smtClean="0"/>
          </a:p>
          <a:p>
            <a:pPr marL="0" lvl="1" indent="358775">
              <a:buFont typeface="Arial" panose="020B0604020202020204" pitchFamily="34" charset="0"/>
              <a:buChar char="•"/>
            </a:pPr>
            <a:endParaRPr lang="de-DE" sz="800" dirty="0"/>
          </a:p>
          <a:p>
            <a:pPr marL="0" lvl="1" indent="358775">
              <a:buFont typeface="Arial" panose="020B0604020202020204" pitchFamily="34" charset="0"/>
              <a:buChar char="•"/>
            </a:pPr>
            <a:r>
              <a:rPr lang="de-DE" sz="2400" dirty="0" smtClean="0"/>
              <a:t>Reihenfolge </a:t>
            </a:r>
            <a:r>
              <a:rPr lang="de-DE" sz="1800" b="1" dirty="0" smtClean="0"/>
              <a:t>6.9</a:t>
            </a:r>
            <a:r>
              <a:rPr lang="de-DE" sz="1800" dirty="0" smtClean="0"/>
              <a:t> Inhaltstyp </a:t>
            </a:r>
            <a:r>
              <a:rPr lang="de-DE" sz="1800" dirty="0" smtClean="0">
                <a:sym typeface="Wingdings" panose="05000000000000000000" pitchFamily="2" charset="2"/>
              </a:rPr>
              <a:t></a:t>
            </a:r>
            <a:r>
              <a:rPr lang="de-DE" sz="1800" dirty="0" smtClean="0"/>
              <a:t> </a:t>
            </a:r>
            <a:r>
              <a:rPr lang="de-DE" sz="1800" b="1" dirty="0" smtClean="0"/>
              <a:t>3.2</a:t>
            </a:r>
            <a:r>
              <a:rPr lang="de-DE" sz="1800" dirty="0" smtClean="0"/>
              <a:t> Medientyp </a:t>
            </a:r>
            <a:r>
              <a:rPr lang="de-DE" sz="1800" dirty="0" smtClean="0">
                <a:sym typeface="Wingdings" panose="05000000000000000000" pitchFamily="2" charset="2"/>
              </a:rPr>
              <a:t></a:t>
            </a:r>
            <a:r>
              <a:rPr lang="de-DE" sz="1800" dirty="0" smtClean="0"/>
              <a:t> </a:t>
            </a:r>
            <a:r>
              <a:rPr lang="de-DE" sz="1800" b="1" dirty="0" smtClean="0"/>
              <a:t>3.3</a:t>
            </a:r>
            <a:r>
              <a:rPr lang="de-DE" sz="1800" dirty="0" smtClean="0"/>
              <a:t> Datenträgertyp</a:t>
            </a:r>
          </a:p>
          <a:p>
            <a:pPr lvl="1"/>
            <a:r>
              <a:rPr lang="de-DE" sz="1800" dirty="0" smtClean="0"/>
              <a:t>von der Expression (6.9) zur Manifestation (3.2, 3.3) absteigend</a:t>
            </a:r>
            <a:endParaRPr lang="de-DE" sz="1800" dirty="0"/>
          </a:p>
          <a:p>
            <a:pPr lvl="1"/>
            <a:r>
              <a:rPr lang="de-DE" sz="1800" dirty="0" smtClean="0"/>
              <a:t>international: Content-/Media-/Carrier-Type (CMC)</a:t>
            </a:r>
            <a:endParaRPr lang="de-DE" sz="1800" dirty="0"/>
          </a:p>
          <a:p>
            <a:pPr lvl="1"/>
            <a:r>
              <a:rPr lang="de-DE" sz="1800" dirty="0" smtClean="0"/>
              <a:t>Feldabfolge in den Erfassungsformaten MARC 21, PICA, </a:t>
            </a:r>
            <a:r>
              <a:rPr lang="de-DE" sz="1800" dirty="0" err="1" smtClean="0"/>
              <a:t>Aleph</a:t>
            </a:r>
            <a:endParaRPr lang="de-DE" sz="1800" dirty="0"/>
          </a:p>
          <a:p>
            <a:pPr marL="0" lvl="1" indent="0">
              <a:buNone/>
            </a:pPr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755576" y="6381328"/>
            <a:ext cx="7632848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b="1" dirty="0" smtClean="0"/>
              <a:t>6.9 Inhaltstyp  = </a:t>
            </a:r>
            <a:r>
              <a:rPr lang="de-DE" b="1" dirty="0" err="1" smtClean="0"/>
              <a:t>Aleph</a:t>
            </a:r>
            <a:r>
              <a:rPr lang="de-DE" b="1" dirty="0" smtClean="0"/>
              <a:t> 060  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Expression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Inhaltstyp gibt wieder, in welcher Form der Kommunikation der Inhalt einer Ressource ausgedrückt und mit welchem menschlichen Sinn (Sehen, Hören, Tasten …) der Inhalt wahrgenommen wird.</a:t>
            </a:r>
          </a:p>
          <a:p>
            <a:pPr marL="0" lvl="1" indent="0">
              <a:buNone/>
            </a:pPr>
            <a:endParaRPr lang="de-DE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6.9.1.3</a:t>
            </a:r>
            <a:r>
              <a:rPr lang="de-DE" dirty="0" smtClean="0"/>
              <a:t>         </a:t>
            </a:r>
            <a:r>
              <a:rPr lang="de-DE" i="1" dirty="0" smtClean="0"/>
              <a:t>Auswahl</a:t>
            </a:r>
            <a:endParaRPr lang="de-DE" dirty="0"/>
          </a:p>
          <a:p>
            <a:pPr marL="447675" lvl="1" indent="0">
              <a:buNone/>
            </a:pPr>
            <a:endParaRPr lang="de-DE" sz="800" dirty="0" smtClean="0"/>
          </a:p>
          <a:p>
            <a:pPr marL="447675" lvl="1" indent="0" algn="just">
              <a:buNone/>
            </a:pPr>
            <a:r>
              <a:rPr lang="de-DE" dirty="0" smtClean="0"/>
              <a:t>aufgeführte Musik | Bewegungsnotation | Computerdaten | Computerprogramm | </a:t>
            </a:r>
            <a:r>
              <a:rPr lang="de-DE" dirty="0"/>
              <a:t>dreidimensionale </a:t>
            </a:r>
            <a:r>
              <a:rPr lang="de-DE" dirty="0" smtClean="0"/>
              <a:t>Form | </a:t>
            </a:r>
            <a:r>
              <a:rPr lang="de-DE" dirty="0"/>
              <a:t>dreidimensionales bewegtes </a:t>
            </a:r>
            <a:r>
              <a:rPr lang="de-DE" dirty="0" smtClean="0"/>
              <a:t>Bild | Geräusche |      gesprochenes Wort | kartografisches Bild | Noten |            taktile </a:t>
            </a:r>
            <a:r>
              <a:rPr lang="de-DE" dirty="0"/>
              <a:t>dreidimensionale </a:t>
            </a:r>
            <a:r>
              <a:rPr lang="de-DE" dirty="0" smtClean="0"/>
              <a:t>Form | taktiler Text | </a:t>
            </a:r>
            <a:r>
              <a:rPr lang="de-DE" dirty="0"/>
              <a:t>taktiles </a:t>
            </a:r>
            <a:r>
              <a:rPr lang="de-DE" dirty="0" smtClean="0"/>
              <a:t>Bild | Text  |  unbewegtes Bild   | zweidimensionales </a:t>
            </a:r>
            <a:r>
              <a:rPr lang="de-DE" dirty="0"/>
              <a:t>bewegtes </a:t>
            </a:r>
            <a:r>
              <a:rPr lang="de-DE" dirty="0" smtClean="0"/>
              <a:t>Bild  |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539552" y="6381328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275" y="3367084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95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b="1" dirty="0" smtClean="0"/>
              <a:t>3.2 Medientyp = </a:t>
            </a:r>
            <a:r>
              <a:rPr lang="de-DE" b="1" dirty="0" err="1" smtClean="0"/>
              <a:t>Aleph</a:t>
            </a:r>
            <a:r>
              <a:rPr lang="de-DE" b="1" dirty="0" smtClean="0"/>
              <a:t> 061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Manifestation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Medientyp drückt die Kategorie von Gerät aus, das erforderlich ist, um die Ressource anzuschauen, abzuspielen oder laufen zu lassen.</a:t>
            </a:r>
          </a:p>
          <a:p>
            <a:pPr marL="0" lvl="1" indent="0">
              <a:buNone/>
            </a:pPr>
            <a:endParaRPr lang="de-DE" sz="1800" dirty="0" smtClean="0"/>
          </a:p>
          <a:p>
            <a:r>
              <a:rPr lang="de-DE" dirty="0"/>
              <a:t> </a:t>
            </a:r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3.2.1.3</a:t>
            </a: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| </a:t>
            </a:r>
            <a:r>
              <a:rPr lang="de-DE" dirty="0" err="1" smtClean="0"/>
              <a:t>audio</a:t>
            </a:r>
            <a:endParaRPr lang="de-DE" dirty="0" smtClean="0"/>
          </a:p>
          <a:p>
            <a:pPr marL="985838" lvl="1" indent="0">
              <a:buNone/>
            </a:pPr>
            <a:r>
              <a:rPr lang="de-DE" dirty="0" smtClean="0"/>
              <a:t>| Computermedien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Mikroform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mikroskopisch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ohne Hilfsmittel zu benutzen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projizierbar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stereografisch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video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539552" y="6381328"/>
            <a:ext cx="8208912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472" y="2963929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836712"/>
            <a:ext cx="9036496" cy="5472608"/>
          </a:xfrm>
        </p:spPr>
        <p:txBody>
          <a:bodyPr wrap="square"/>
          <a:lstStyle/>
          <a:p>
            <a:r>
              <a:rPr lang="de-DE" b="1" dirty="0" smtClean="0"/>
              <a:t>3.3 Datenträgertyp = </a:t>
            </a:r>
            <a:r>
              <a:rPr lang="de-DE" b="1" dirty="0" err="1" smtClean="0"/>
              <a:t>Aleph</a:t>
            </a:r>
            <a:r>
              <a:rPr lang="de-DE" b="1" dirty="0" smtClean="0"/>
              <a:t> 062</a:t>
            </a:r>
          </a:p>
          <a:p>
            <a:pPr marL="0" indent="0">
              <a:buNone/>
            </a:pPr>
            <a:r>
              <a:rPr lang="de-DE" sz="1800" b="1" i="1" dirty="0">
                <a:solidFill>
                  <a:srgbClr val="0070C0"/>
                </a:solidFill>
              </a:rPr>
              <a:t>	</a:t>
            </a:r>
            <a:r>
              <a:rPr lang="de-DE" sz="1800" b="1" i="1" dirty="0" smtClean="0">
                <a:solidFill>
                  <a:srgbClr val="0070C0"/>
                </a:solidFill>
              </a:rPr>
              <a:t>	</a:t>
            </a:r>
            <a:r>
              <a:rPr lang="de-DE" sz="1800" i="1" dirty="0" smtClean="0">
                <a:solidFill>
                  <a:srgbClr val="0070C0"/>
                </a:solidFill>
              </a:rPr>
              <a:t>Merkmal der Manifestation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Datenträgertyp kategorisiert das Format des Speichermediums und das Gehäuse eines Datenträgers </a:t>
            </a:r>
          </a:p>
          <a:p>
            <a:pPr marL="457200" lvl="1" indent="0">
              <a:buNone/>
            </a:pPr>
            <a:r>
              <a:rPr lang="de-DE" dirty="0" smtClean="0"/>
              <a:t>in Kombination mit der Art des erforderlichen Geräts.</a:t>
            </a:r>
          </a:p>
          <a:p>
            <a:pPr marL="0" lvl="1" indent="0">
              <a:buNone/>
            </a:pPr>
            <a:endParaRPr lang="de-DE" sz="1800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3.3.1.3</a:t>
            </a:r>
            <a:r>
              <a:rPr lang="de-DE" dirty="0" smtClean="0"/>
              <a:t>          </a:t>
            </a:r>
            <a:r>
              <a:rPr lang="de-DE" i="1" dirty="0" smtClean="0"/>
              <a:t>Auswahl</a:t>
            </a:r>
            <a:endParaRPr lang="de-DE" i="1" dirty="0"/>
          </a:p>
          <a:p>
            <a:pPr marL="0" lvl="1" indent="0">
              <a:buNone/>
            </a:pPr>
            <a:endParaRPr lang="de-DE" sz="800" dirty="0" smtClean="0"/>
          </a:p>
          <a:p>
            <a:pPr marL="0" lvl="1" indent="0">
              <a:buNone/>
            </a:pPr>
            <a:r>
              <a:rPr lang="de-DE" sz="1800" i="1" dirty="0" smtClean="0"/>
              <a:t>Datenträger, die ohne Hilfsmittel zu benutzen sind</a:t>
            </a:r>
            <a:r>
              <a:rPr lang="de-DE" sz="1800" dirty="0" smtClean="0"/>
              <a:t>: </a:t>
            </a:r>
            <a:r>
              <a:rPr lang="de-DE" sz="1800" b="1" dirty="0" smtClean="0"/>
              <a:t>Band | Blatt | Karte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Datenträger für Computermedien</a:t>
            </a:r>
            <a:r>
              <a:rPr lang="de-DE" sz="1800" dirty="0" smtClean="0"/>
              <a:t>: </a:t>
            </a:r>
            <a:r>
              <a:rPr lang="de-DE" sz="1800" b="1" dirty="0"/>
              <a:t>Online-Ressource | </a:t>
            </a:r>
            <a:r>
              <a:rPr lang="de-DE" sz="1800" b="1" dirty="0" smtClean="0"/>
              <a:t>Computerdisk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Datenträger für Mikroformen</a:t>
            </a:r>
            <a:r>
              <a:rPr lang="de-DE" sz="1800" dirty="0" smtClean="0"/>
              <a:t>: </a:t>
            </a:r>
            <a:r>
              <a:rPr lang="de-DE" sz="1800" b="1" dirty="0"/>
              <a:t>Mikrofiche | </a:t>
            </a:r>
            <a:r>
              <a:rPr lang="de-DE" sz="1800" b="1" dirty="0" smtClean="0"/>
              <a:t>Mikrofilmrolle </a:t>
            </a:r>
            <a:r>
              <a:rPr lang="de-DE" sz="1800" dirty="0" smtClean="0"/>
              <a:t>…</a:t>
            </a:r>
            <a:endParaRPr lang="de-DE" sz="1800" i="1" dirty="0" smtClean="0"/>
          </a:p>
          <a:p>
            <a:pPr marL="0" lvl="1" indent="0">
              <a:buNone/>
            </a:pPr>
            <a:r>
              <a:rPr lang="de-DE" sz="1800" i="1" dirty="0" smtClean="0"/>
              <a:t>Datenträger für projizierbare Bilder</a:t>
            </a:r>
            <a:r>
              <a:rPr lang="de-DE" sz="1800" dirty="0" smtClean="0"/>
              <a:t>: </a:t>
            </a:r>
            <a:r>
              <a:rPr lang="de-DE" sz="1800" b="1" dirty="0"/>
              <a:t>Dia | Filmrolle | </a:t>
            </a:r>
            <a:r>
              <a:rPr lang="de-DE" sz="1800" b="1" dirty="0" smtClean="0"/>
              <a:t>Overheadfolie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Tonträger</a:t>
            </a:r>
            <a:r>
              <a:rPr lang="de-DE" sz="1800" dirty="0" smtClean="0"/>
              <a:t>: </a:t>
            </a:r>
            <a:r>
              <a:rPr lang="de-DE" sz="1800" b="1" dirty="0"/>
              <a:t>Audiodisk | </a:t>
            </a:r>
            <a:r>
              <a:rPr lang="de-DE" sz="1800" b="1" dirty="0" smtClean="0"/>
              <a:t>Audiokassette</a:t>
            </a:r>
            <a:r>
              <a:rPr lang="de-DE" sz="1800" b="1" dirty="0"/>
              <a:t> | </a:t>
            </a:r>
            <a:r>
              <a:rPr lang="de-DE" sz="1800" b="1" dirty="0" smtClean="0"/>
              <a:t>Tonbandspule</a:t>
            </a:r>
            <a:r>
              <a:rPr lang="de-DE" sz="1800" dirty="0" smtClean="0"/>
              <a:t> …</a:t>
            </a:r>
          </a:p>
          <a:p>
            <a:pPr marL="0" lvl="1" indent="0">
              <a:buNone/>
            </a:pPr>
            <a:r>
              <a:rPr lang="de-DE" sz="1800" i="1" dirty="0" smtClean="0"/>
              <a:t>Videodatenträger</a:t>
            </a:r>
            <a:r>
              <a:rPr lang="de-DE" sz="1800" dirty="0" smtClean="0"/>
              <a:t>: </a:t>
            </a:r>
            <a:r>
              <a:rPr lang="de-DE" sz="1800" b="1" dirty="0"/>
              <a:t>Videodisk | </a:t>
            </a:r>
            <a:r>
              <a:rPr lang="de-DE" sz="1800" b="1" dirty="0" smtClean="0"/>
              <a:t>Videokassette </a:t>
            </a:r>
            <a:r>
              <a:rPr lang="de-DE" sz="1800" dirty="0" smtClean="0"/>
              <a:t>…</a:t>
            </a: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95536" y="6381328"/>
            <a:ext cx="8280920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90" y="3429000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25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Grundregeln zum Erfassen der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1124744"/>
            <a:ext cx="9036496" cy="5472608"/>
          </a:xfrm>
        </p:spPr>
        <p:txBody>
          <a:bodyPr wrap="square"/>
          <a:lstStyle/>
          <a:p>
            <a:r>
              <a:rPr lang="de-DE" b="1" dirty="0" smtClean="0"/>
              <a:t>Inhaltstyp</a:t>
            </a:r>
            <a:r>
              <a:rPr lang="de-DE" dirty="0" smtClean="0"/>
              <a:t> 		= </a:t>
            </a:r>
            <a:r>
              <a:rPr lang="de-DE" b="1" i="1" dirty="0" err="1" smtClean="0"/>
              <a:t>Aleph</a:t>
            </a:r>
            <a:r>
              <a:rPr lang="de-DE" b="1" i="1" dirty="0" smtClean="0"/>
              <a:t> 060</a:t>
            </a:r>
            <a:r>
              <a:rPr lang="de-DE" dirty="0" smtClean="0"/>
              <a:t>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6.9.1.3</a:t>
            </a:r>
          </a:p>
          <a:p>
            <a:pPr marL="358775" lvl="1" indent="0">
              <a:buNone/>
            </a:pPr>
            <a:r>
              <a:rPr lang="de-DE" dirty="0" smtClean="0"/>
              <a:t>Der Inhaltstyp, der in der Ressource enthalten ist, wird unter Verwendung von einem oder mehreren Termini, </a:t>
            </a:r>
            <a:r>
              <a:rPr lang="de-DE" dirty="0"/>
              <a:t>die in der Liste 6.9.1.3 aufgeführt sind, erfasst.</a:t>
            </a:r>
          </a:p>
          <a:p>
            <a:pPr marL="358775" lvl="1" indent="0">
              <a:buNone/>
            </a:pPr>
            <a:endParaRPr lang="de-DE" sz="2400" dirty="0" smtClean="0"/>
          </a:p>
          <a:p>
            <a:r>
              <a:rPr lang="de-DE" b="1" dirty="0" smtClean="0"/>
              <a:t>Medientyp 		</a:t>
            </a:r>
            <a:r>
              <a:rPr lang="de-DE" dirty="0" smtClean="0"/>
              <a:t>= </a:t>
            </a:r>
            <a:r>
              <a:rPr lang="de-DE" b="1" i="1" dirty="0" err="1" smtClean="0"/>
              <a:t>Aleph</a:t>
            </a:r>
            <a:r>
              <a:rPr lang="de-DE" b="1" i="1" dirty="0" smtClean="0"/>
              <a:t> 061</a:t>
            </a:r>
            <a:r>
              <a:rPr lang="de-DE" dirty="0" smtClean="0"/>
              <a:t>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3.2.1.3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358775" lvl="1" indent="0">
              <a:buNone/>
            </a:pPr>
            <a:r>
              <a:rPr lang="de-DE" dirty="0" smtClean="0"/>
              <a:t>Der Medientyp wird unter Verwendung von einem </a:t>
            </a:r>
            <a:r>
              <a:rPr lang="de-DE" dirty="0"/>
              <a:t>oder </a:t>
            </a:r>
            <a:r>
              <a:rPr lang="de-DE" dirty="0" smtClean="0"/>
              <a:t>mehreren Termini </a:t>
            </a:r>
            <a:r>
              <a:rPr lang="de-DE" dirty="0"/>
              <a:t>aus der Liste 3.2.1.3 erfasst. </a:t>
            </a:r>
          </a:p>
          <a:p>
            <a:pPr marL="358775" lvl="1" indent="0">
              <a:buNone/>
            </a:pPr>
            <a:endParaRPr lang="de-DE" sz="2400" dirty="0"/>
          </a:p>
          <a:p>
            <a:r>
              <a:rPr lang="de-DE" b="1" dirty="0" smtClean="0"/>
              <a:t>Datenträgertyp 	</a:t>
            </a:r>
            <a:r>
              <a:rPr lang="de-DE" b="1" i="1" dirty="0" smtClean="0"/>
              <a:t>= </a:t>
            </a:r>
            <a:r>
              <a:rPr lang="de-DE" b="1" i="1" dirty="0" err="1" smtClean="0"/>
              <a:t>Aleph</a:t>
            </a:r>
            <a:r>
              <a:rPr lang="de-DE" b="1" i="1" dirty="0" smtClean="0"/>
              <a:t> 062</a:t>
            </a:r>
            <a:r>
              <a:rPr lang="de-DE" dirty="0" smtClean="0"/>
              <a:t>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3.3.1.3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358775" lvl="1" indent="0">
              <a:buNone/>
            </a:pPr>
            <a:r>
              <a:rPr lang="de-DE" dirty="0" smtClean="0"/>
              <a:t>Der Datenträgertyp wird unter </a:t>
            </a:r>
            <a:r>
              <a:rPr lang="de-DE" dirty="0"/>
              <a:t>Verwendung von </a:t>
            </a:r>
            <a:r>
              <a:rPr lang="de-DE" dirty="0" smtClean="0"/>
              <a:t>einem </a:t>
            </a:r>
            <a:r>
              <a:rPr lang="de-DE" dirty="0"/>
              <a:t>oder mehreren Termini aus der Liste 3.3.1.3 erfasst</a:t>
            </a:r>
            <a:r>
              <a:rPr lang="de-DE" dirty="0" smtClean="0"/>
              <a:t>.</a:t>
            </a:r>
            <a:endParaRPr lang="de-DE" dirty="0"/>
          </a:p>
          <a:p>
            <a:pPr marL="0" lvl="1" indent="0">
              <a:buNone/>
            </a:pPr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8280920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280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95536" y="6381328"/>
            <a:ext cx="7992887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563864"/>
              </p:ext>
            </p:extLst>
          </p:nvPr>
        </p:nvGraphicFramePr>
        <p:xfrm>
          <a:off x="2355576" y="1047637"/>
          <a:ext cx="6464896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272"/>
                <a:gridCol w="663896"/>
                <a:gridCol w="1800200"/>
                <a:gridCol w="3152528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                              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</a:t>
                      </a:r>
                      <a:r>
                        <a:rPr lang="de-DE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benutzen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4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160240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Einbändige Monografie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Ressource</a:t>
            </a:r>
          </a:p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Text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Abbildungen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79512" y="272681"/>
            <a:ext cx="8640960" cy="508918"/>
          </a:xfrm>
        </p:spPr>
        <p:txBody>
          <a:bodyPr/>
          <a:lstStyle/>
          <a:p>
            <a:r>
              <a:rPr lang="de-DE" i="1" dirty="0" smtClean="0"/>
              <a:t>Beispiele</a:t>
            </a:r>
            <a:endParaRPr lang="de-DE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153925" cy="19082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Online-Zeitschrift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Text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(fortlaufende Ressource)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137544"/>
              </p:ext>
            </p:extLst>
          </p:nvPr>
        </p:nvGraphicFramePr>
        <p:xfrm>
          <a:off x="2355576" y="3645024"/>
          <a:ext cx="6464895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272"/>
                <a:gridCol w="643627"/>
                <a:gridCol w="1804645"/>
                <a:gridCol w="3168351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b="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Online-Ressource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2355576" y="301298"/>
            <a:ext cx="6660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>
                    <a:lumMod val="50000"/>
                  </a:schemeClr>
                </a:solidFill>
              </a:rPr>
              <a:t>* 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Kursiver, ausgegrauter Text gibt an, </a:t>
            </a:r>
            <a:r>
              <a:rPr lang="de-DE" i="1" dirty="0" smtClean="0">
                <a:solidFill>
                  <a:schemeClr val="bg1">
                    <a:lumMod val="50000"/>
                  </a:schemeClr>
                </a:solidFill>
              </a:rPr>
              <a:t>wofür der Code steht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95536" y="6381328"/>
            <a:ext cx="8064896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Aleph | Stand: 07.09.2015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314861"/>
              </p:ext>
            </p:extLst>
          </p:nvPr>
        </p:nvGraphicFramePr>
        <p:xfrm>
          <a:off x="2267744" y="1052737"/>
          <a:ext cx="6768752" cy="2462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20080"/>
                <a:gridCol w="1728192"/>
                <a:gridCol w="3528392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tdi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       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zweidimensionales</a:t>
                      </a:r>
                      <a:r>
                        <a:rPr lang="de-DE" sz="14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bewegtes Bild</a:t>
                      </a:r>
                      <a:endParaRPr lang="de-DE" sz="1400" b="1" i="1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</a:t>
                      </a:r>
                      <a:r>
                        <a:rPr lang="de-DE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vd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Videodisk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064b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 erweitert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Blu-Ray-Disc                                             </a:t>
                      </a:r>
                      <a:r>
                        <a:rPr lang="en-US" sz="1400" b="1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en-US" sz="1400" b="1" i="1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016224" cy="25237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Blu-Ray Disc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2D-Spielfilm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009909" cy="18774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USB-Stick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Excel-Tabellen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001361"/>
              </p:ext>
            </p:extLst>
          </p:nvPr>
        </p:nvGraphicFramePr>
        <p:xfrm>
          <a:off x="2267744" y="3645024"/>
          <a:ext cx="6768752" cy="1944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20080"/>
                <a:gridCol w="1728192"/>
                <a:gridCol w="3528392"/>
              </a:tblGrid>
              <a:tr h="327728"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  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1" i="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="1" i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cb</a:t>
                      </a:r>
                      <a:r>
                        <a:rPr lang="de-DE" sz="1400" b="1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</a:t>
                      </a:r>
                      <a:r>
                        <a:rPr lang="de-DE" sz="14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Computerchip-</a:t>
                      </a:r>
                      <a:r>
                        <a:rPr lang="de-DE" sz="1400" i="1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Cartridge</a:t>
                      </a:r>
                      <a:endParaRPr lang="de-DE" sz="1400" b="1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2355576" y="301298"/>
            <a:ext cx="6660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>
                    <a:lumMod val="50000"/>
                  </a:schemeClr>
                </a:solidFill>
              </a:rPr>
              <a:t>* </a:t>
            </a:r>
            <a:r>
              <a:rPr lang="de-DE" i="1" dirty="0">
                <a:solidFill>
                  <a:schemeClr val="bg1">
                    <a:lumMod val="50000"/>
                  </a:schemeClr>
                </a:solidFill>
              </a:rPr>
              <a:t>Kursiver, ausgegrauter Text gibt an, </a:t>
            </a:r>
            <a:r>
              <a:rPr lang="de-DE" i="1" dirty="0" smtClean="0">
                <a:solidFill>
                  <a:schemeClr val="bg1">
                    <a:lumMod val="50000"/>
                  </a:schemeClr>
                </a:solidFill>
              </a:rPr>
              <a:t>wofür der Code steht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1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2126</Words>
  <Application>Microsoft Office PowerPoint</Application>
  <PresentationFormat>Bildschirmpräsentation (4:3)</PresentationFormat>
  <Paragraphs>840</Paragraphs>
  <Slides>21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</vt:lpstr>
      <vt:lpstr>Schulungsunterlagen der AG RDA</vt:lpstr>
      <vt:lpstr>Inhaltstyp / Medientyp / Datenträgertyp   IMD-Typen </vt:lpstr>
      <vt:lpstr>Inhaltstyp / Medientyp / Datenträgertyp</vt:lpstr>
      <vt:lpstr>Definition</vt:lpstr>
      <vt:lpstr>Definition</vt:lpstr>
      <vt:lpstr>Definition</vt:lpstr>
      <vt:lpstr>Grundregeln zum Erfassen der IMD-Typen</vt:lpstr>
      <vt:lpstr>Beispiele</vt:lpstr>
      <vt:lpstr>Beispiele</vt:lpstr>
      <vt:lpstr>Beispiele</vt:lpstr>
      <vt:lpstr>Anwendungsrichtlinien zu den IMD-Typen</vt:lpstr>
      <vt:lpstr>  Beispiele</vt:lpstr>
      <vt:lpstr>  Beispiele</vt:lpstr>
      <vt:lpstr>Anwendungsrichtlinien zu den IMD-Typen</vt:lpstr>
      <vt:lpstr>Anwendungsrichtlinien zu den IMD-Typen</vt:lpstr>
      <vt:lpstr>Anwendungsrichtlinien zu den IMD-Typen</vt:lpstr>
      <vt:lpstr>PowerPoint-Präsentation</vt:lpstr>
      <vt:lpstr>Anwendungsrichtlinien zu den IMD-Typen</vt:lpstr>
      <vt:lpstr>Begriffsdefinition Datenträgertypen (1)</vt:lpstr>
      <vt:lpstr>Begriffsdefinition Datenträgertypen (2)</vt:lpstr>
      <vt:lpstr>Arbeitshilfen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133</cp:revision>
  <dcterms:created xsi:type="dcterms:W3CDTF">2014-02-18T07:01:40Z</dcterms:created>
  <dcterms:modified xsi:type="dcterms:W3CDTF">2015-09-23T10:13:27Z</dcterms:modified>
</cp:coreProperties>
</file>