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285" r:id="rId2"/>
    <p:sldId id="259" r:id="rId3"/>
    <p:sldId id="287" r:id="rId4"/>
    <p:sldId id="302" r:id="rId5"/>
    <p:sldId id="303" r:id="rId6"/>
    <p:sldId id="304" r:id="rId7"/>
    <p:sldId id="305" r:id="rId8"/>
    <p:sldId id="294" r:id="rId9"/>
    <p:sldId id="306" r:id="rId10"/>
    <p:sldId id="307" r:id="rId11"/>
    <p:sldId id="313" r:id="rId12"/>
    <p:sldId id="316" r:id="rId13"/>
    <p:sldId id="315" r:id="rId14"/>
    <p:sldId id="308" r:id="rId15"/>
    <p:sldId id="309" r:id="rId16"/>
    <p:sldId id="319" r:id="rId17"/>
    <p:sldId id="320" r:id="rId18"/>
    <p:sldId id="312" r:id="rId19"/>
    <p:sldId id="311" r:id="rId20"/>
    <p:sldId id="318" r:id="rId21"/>
    <p:sldId id="317" r:id="rId2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859" autoAdjust="0"/>
    <p:restoredTop sz="95105" autoAdjust="0"/>
  </p:normalViewPr>
  <p:slideViewPr>
    <p:cSldViewPr>
      <p:cViewPr>
        <p:scale>
          <a:sx n="100" d="100"/>
          <a:sy n="100" d="100"/>
        </p:scale>
        <p:origin x="-1398" y="-25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2040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C937E4-8306-4256-98BE-2853E1A1DDAD}" type="datetimeFigureOut">
              <a:rPr lang="de-DE" smtClean="0"/>
              <a:pPr/>
              <a:t>09.09.2015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DCA550-704A-4CEF-B7C9-46B62E56443F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9352918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EDB1F4-BB4F-44BD-AC26-B758B395BD23}" type="datetimeFigureOut">
              <a:rPr lang="de-DE" smtClean="0"/>
              <a:pPr/>
              <a:t>09.09.2015</a:t>
            </a:fld>
            <a:endParaRPr lang="de-DE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9F8FF6-6F64-48B5-AF7B-675846B3447E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202010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 altLang="de-DE" dirty="0" smtClean="0"/>
          </a:p>
        </p:txBody>
      </p:sp>
      <p:sp>
        <p:nvSpPr>
          <p:cNvPr id="39940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48008DAF-D963-4700-99B3-C42D4B33FF6D}" type="slidenum">
              <a:rPr lang="de-DE" altLang="de-DE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de-DE" altLang="de-DE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44641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10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3086419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Bitte beachten: in</a:t>
            </a:r>
            <a:r>
              <a:rPr lang="de-DE" baseline="0" dirty="0" smtClean="0"/>
              <a:t> den  Word-Unterlagen ist an dieser Stelle auch das Feld 1130 Erweiterter Datenträgertyp mit aufgeführt.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588013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Eventuell weglassen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18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453231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>
            <a:lvl1pPr algn="l">
              <a:defRPr sz="28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640960" cy="5472608"/>
          </a:xfrm>
        </p:spPr>
        <p:txBody>
          <a:bodyPr>
            <a:no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120680" cy="365125"/>
          </a:xfrm>
        </p:spPr>
        <p:txBody>
          <a:bodyPr/>
          <a:lstStyle>
            <a:lvl1pPr algn="l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smtClean="0"/>
              <a:t>AG RDA Schulungsunterlagen – Modul 2.04: IMD-Typen | PICA DNB/ZDB |Stand: 30.07.2015 | CC BY-NC-SA</a:t>
            </a:r>
            <a:endParaRPr lang="de-DE" dirty="0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236296" y="6376243"/>
            <a:ext cx="14505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6690F1-7CA1-4166-A522-500460961984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677943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3"/>
          </p:nvPr>
        </p:nvSpPr>
        <p:spPr>
          <a:xfrm>
            <a:off x="467544" y="6381328"/>
            <a:ext cx="62646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aseline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smtClean="0"/>
              <a:t>AG RDA Schulungsunterlagen – Modul 2.04: IMD-Typen | PICA DNB/ZDB |Stand: 30.07.2015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110669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3200" kern="1200" baseline="0">
          <a:solidFill>
            <a:schemeClr val="tx1"/>
          </a:solidFill>
          <a:latin typeface="Verdana" panose="020B0604030504040204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2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18" Type="http://schemas.openxmlformats.org/officeDocument/2006/relationships/image" Target="../media/image16.jpeg"/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jpe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jpeg"/><Relationship Id="rId15" Type="http://schemas.openxmlformats.org/officeDocument/2006/relationships/image" Target="../media/image13.png"/><Relationship Id="rId10" Type="http://schemas.openxmlformats.org/officeDocument/2006/relationships/image" Target="../media/image8.jpeg"/><Relationship Id="rId4" Type="http://schemas.openxmlformats.org/officeDocument/2006/relationships/image" Target="../media/image2.png"/><Relationship Id="rId9" Type="http://schemas.openxmlformats.org/officeDocument/2006/relationships/image" Target="../media/image7.jpeg"/><Relationship Id="rId14" Type="http://schemas.openxmlformats.org/officeDocument/2006/relationships/image" Target="../media/image1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hyperlink" Target="https://wiki.dnb.de/display/RDAINFO/Regelwerk" TargetMode="Externa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hyperlink" Target="http://access.rdatoolkit.org/rdachp6-de_rda6-3421.html" TargetMode="Externa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hyperlink" Target="http://access.rdatoolkit.org/rdachp3-de_rda3-2035.html" TargetMode="Externa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hyperlink" Target="http://access.rdatoolkit.org/rdachp3-de_rda3-2058.html" TargetMode="Externa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llipse 7"/>
          <p:cNvSpPr/>
          <p:nvPr/>
        </p:nvSpPr>
        <p:spPr>
          <a:xfrm>
            <a:off x="611188" y="1041400"/>
            <a:ext cx="8032750" cy="3529013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de-DE" dirty="0">
              <a:solidFill>
                <a:prstClr val="white"/>
              </a:solidFill>
            </a:endParaRPr>
          </a:p>
        </p:txBody>
      </p:sp>
      <p:sp>
        <p:nvSpPr>
          <p:cNvPr id="3075" name="Titel 1"/>
          <p:cNvSpPr>
            <a:spLocks noGrp="1"/>
          </p:cNvSpPr>
          <p:nvPr>
            <p:ph type="title"/>
          </p:nvPr>
        </p:nvSpPr>
        <p:spPr>
          <a:xfrm>
            <a:off x="1692275" y="2781300"/>
            <a:ext cx="6057900" cy="1652588"/>
          </a:xfrm>
        </p:spPr>
        <p:txBody>
          <a:bodyPr/>
          <a:lstStyle/>
          <a:p>
            <a:pPr algn="ctr"/>
            <a: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Schulungsunterlagen der</a:t>
            </a:r>
            <a:b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AG RDA</a:t>
            </a:r>
          </a:p>
        </p:txBody>
      </p:sp>
      <p:pic>
        <p:nvPicPr>
          <p:cNvPr id="3076" name="Grafik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8738" y="1171575"/>
            <a:ext cx="985837" cy="48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Grafik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3188" y="1412875"/>
            <a:ext cx="1522412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Grafik 1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2275" y="1771650"/>
            <a:ext cx="164782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Grafik 2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0" y="2420938"/>
            <a:ext cx="1587500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0" name="Grafik 1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775" y="3057525"/>
            <a:ext cx="1028700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1" name="Grafik 2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775" y="3860800"/>
            <a:ext cx="585788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2" name="Grafik 20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9600" y="4433888"/>
            <a:ext cx="781050" cy="44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3" name="Grafik 22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5613" y="4814888"/>
            <a:ext cx="1060450" cy="55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4" name="Grafik 21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844"/>
          <a:stretch>
            <a:fillRect/>
          </a:stretch>
        </p:blipFill>
        <p:spPr bwMode="auto">
          <a:xfrm>
            <a:off x="4138613" y="5045075"/>
            <a:ext cx="1358900" cy="54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5" name="Grafik 23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8175" y="4829175"/>
            <a:ext cx="2165350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6" name="Grafik 24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4254500"/>
            <a:ext cx="136207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7" name="Grafik 27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3" y="3784600"/>
            <a:ext cx="140335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8" name="Grafik 6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75" y="3108325"/>
            <a:ext cx="1346200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90" name="Grafik 29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4025" y="1177925"/>
            <a:ext cx="6667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91" name="Gruppieren 8"/>
          <p:cNvGrpSpPr>
            <a:grpSpLocks/>
          </p:cNvGrpSpPr>
          <p:nvPr/>
        </p:nvGrpSpPr>
        <p:grpSpPr bwMode="auto">
          <a:xfrm>
            <a:off x="949325" y="1700213"/>
            <a:ext cx="2378075" cy="400050"/>
            <a:chOff x="948867" y="1700808"/>
            <a:chExt cx="2378195" cy="400110"/>
          </a:xfrm>
        </p:grpSpPr>
        <p:sp>
          <p:nvSpPr>
            <p:cNvPr id="3092" name="Textfeld 3"/>
            <p:cNvSpPr txBox="1">
              <a:spLocks noChangeArrowheads="1"/>
            </p:cNvSpPr>
            <p:nvPr/>
          </p:nvSpPr>
          <p:spPr bwMode="auto">
            <a:xfrm>
              <a:off x="1259632" y="1700808"/>
              <a:ext cx="206743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r>
                <a:rPr lang="de-DE" altLang="de-DE" sz="1000" b="1" dirty="0" smtClean="0">
                  <a:solidFill>
                    <a:prstClr val="black"/>
                  </a:solidFill>
                  <a:latin typeface="Verdana" pitchFamily="34" charset="0"/>
                  <a:cs typeface="Arial" pitchFamily="34" charset="0"/>
                </a:rPr>
                <a:t>Vertretungen der Öffentlichen Bibliotheken</a:t>
              </a:r>
            </a:p>
          </p:txBody>
        </p:sp>
        <p:pic>
          <p:nvPicPr>
            <p:cNvPr id="3093" name="Grafik 5"/>
            <p:cNvPicPr>
              <a:picLocks noChangeAspect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8867" y="1709892"/>
              <a:ext cx="310765" cy="36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" name="Grafik 1"/>
          <p:cNvPicPr>
            <a:picLocks noChangeAspect="1"/>
          </p:cNvPicPr>
          <p:nvPr/>
        </p:nvPicPr>
        <p:blipFill rotWithShape="1"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23" t="17175" b="17717"/>
          <a:stretch/>
        </p:blipFill>
        <p:spPr>
          <a:xfrm>
            <a:off x="677899" y="2348880"/>
            <a:ext cx="1650927" cy="358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2250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683568" y="6381328"/>
            <a:ext cx="7416824" cy="365125"/>
          </a:xfrm>
        </p:spPr>
        <p:txBody>
          <a:bodyPr/>
          <a:lstStyle/>
          <a:p>
            <a:r>
              <a:rPr lang="de-DE" smtClean="0"/>
              <a:t>AG RDA Schulungsunterlagen – Modul 2.04: IMD-Typen | PICA DNB/ZDB |Stand: 30.07.2015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10</a:t>
            </a:fld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6310547"/>
              </p:ext>
            </p:extLst>
          </p:nvPr>
        </p:nvGraphicFramePr>
        <p:xfrm>
          <a:off x="2483768" y="1052737"/>
          <a:ext cx="6552728" cy="19822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96"/>
                <a:gridCol w="792088"/>
                <a:gridCol w="2160240"/>
                <a:gridCol w="2736304"/>
              </a:tblGrid>
              <a:tr h="327728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18690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0501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6.9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Inhaltstyp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i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kartografisches</a:t>
                      </a:r>
                      <a:r>
                        <a:rPr lang="de-DE" sz="1800" i="1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i="1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Bild</a:t>
                      </a:r>
                      <a:r>
                        <a:rPr lang="de-DE" sz="1800" b="1" i="0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800" b="0" i="0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cri</a:t>
                      </a:r>
                      <a:endParaRPr lang="de-DE" sz="1800" i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579108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0502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Medientyp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i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Mikroform</a:t>
                      </a:r>
                      <a:r>
                        <a:rPr lang="de-DE" sz="1800" b="1" i="0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800" b="0" i="0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</a:t>
                      </a:r>
                      <a:endParaRPr lang="de-DE" i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518690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0503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3.3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Datenträgertyp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i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Mikrofiche</a:t>
                      </a:r>
                      <a:r>
                        <a:rPr lang="de-DE" sz="1800" b="1" i="0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800" b="0" i="0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he</a:t>
                      </a:r>
                      <a:endParaRPr lang="de-DE" sz="1800" i="1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8" name="Textfeld 7"/>
          <p:cNvSpPr txBox="1"/>
          <p:nvPr/>
        </p:nvSpPr>
        <p:spPr>
          <a:xfrm>
            <a:off x="107504" y="1047637"/>
            <a:ext cx="2267744" cy="19697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Mikrofiche</a:t>
            </a:r>
          </a:p>
          <a:p>
            <a:endParaRPr lang="de-DE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1600" i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Landkarten</a:t>
            </a:r>
          </a:p>
          <a:p>
            <a:endParaRPr lang="de-DE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12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(einzelne Einheit)</a:t>
            </a:r>
          </a:p>
        </p:txBody>
      </p:sp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dirty="0" smtClean="0"/>
              <a:t>Beispiele</a:t>
            </a:r>
            <a:endParaRPr lang="de-DE" dirty="0"/>
          </a:p>
        </p:txBody>
      </p:sp>
      <p:sp>
        <p:nvSpPr>
          <p:cNvPr id="10" name="Textfeld 9"/>
          <p:cNvSpPr txBox="1"/>
          <p:nvPr/>
        </p:nvSpPr>
        <p:spPr>
          <a:xfrm>
            <a:off x="113819" y="3645024"/>
            <a:ext cx="2267744" cy="193899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Kinderbilderbuch</a:t>
            </a:r>
          </a:p>
          <a:p>
            <a:endParaRPr lang="de-DE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1600" i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nur Illustrationen</a:t>
            </a:r>
          </a:p>
          <a:p>
            <a:r>
              <a:rPr lang="de-DE" sz="1600" i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 gedruckter Form</a:t>
            </a:r>
          </a:p>
          <a:p>
            <a:endParaRPr lang="de-DE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12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(einzelne Einheit)</a:t>
            </a:r>
          </a:p>
        </p:txBody>
      </p:sp>
      <p:graphicFrame>
        <p:nvGraphicFramePr>
          <p:cNvPr id="11" name="Tabel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78040855"/>
              </p:ext>
            </p:extLst>
          </p:nvPr>
        </p:nvGraphicFramePr>
        <p:xfrm>
          <a:off x="2483768" y="3645024"/>
          <a:ext cx="6552728" cy="19822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96"/>
                <a:gridCol w="792088"/>
                <a:gridCol w="2160240"/>
                <a:gridCol w="2736304"/>
              </a:tblGrid>
              <a:tr h="327728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18690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0501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6.9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Inhaltstyp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i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unbewegtes </a:t>
                      </a:r>
                      <a:r>
                        <a:rPr lang="de-DE" i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Bild</a:t>
                      </a:r>
                      <a:r>
                        <a:rPr lang="de-DE" sz="1800" b="1" i="0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800" b="0" i="0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sti</a:t>
                      </a:r>
                      <a:endParaRPr lang="de-DE" sz="1800" i="1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579108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0502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Medientyp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i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ohne Hilfsmittel zu </a:t>
                      </a:r>
                      <a:r>
                        <a:rPr lang="de-DE" i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benutzen</a:t>
                      </a:r>
                      <a:r>
                        <a:rPr lang="de-DE" sz="1800" b="1" i="0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800" b="0" i="0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</a:t>
                      </a:r>
                      <a:endParaRPr lang="de-DE" sz="1800" i="1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518690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0503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3.3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Datenträgertyp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i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Band</a:t>
                      </a:r>
                      <a:r>
                        <a:rPr lang="de-DE" sz="1800" b="1" i="0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800" b="0" i="0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nc</a:t>
                      </a:r>
                      <a:endParaRPr lang="de-DE" sz="1800" i="1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39139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tabLst>
                <a:tab pos="1882775" algn="l"/>
              </a:tabLst>
            </a:pPr>
            <a:r>
              <a:rPr lang="de-DE" dirty="0" smtClean="0"/>
              <a:t>Anwendungsrichtlinien zu den IMD-Typen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0" y="862266"/>
            <a:ext cx="9144000" cy="5472608"/>
          </a:xfrm>
        </p:spPr>
        <p:txBody>
          <a:bodyPr wrap="square"/>
          <a:lstStyle/>
          <a:p>
            <a:pPr marL="806450" indent="-179388"/>
            <a:r>
              <a:rPr lang="de-DE" sz="2000" b="1" dirty="0" smtClean="0"/>
              <a:t>Inhaltstyp</a:t>
            </a:r>
            <a:r>
              <a:rPr lang="de-DE" sz="2000" dirty="0" smtClean="0"/>
              <a:t>  		</a:t>
            </a:r>
            <a:r>
              <a:rPr lang="de-DE" sz="2000" dirty="0" smtClean="0">
                <a:solidFill>
                  <a:schemeClr val="accent1">
                    <a:lumMod val="75000"/>
                  </a:schemeClr>
                </a:solidFill>
              </a:rPr>
              <a:t>RDA 6.9.1.3 D-A-CH</a:t>
            </a:r>
          </a:p>
          <a:p>
            <a:pPr marL="806450" indent="-179388"/>
            <a:r>
              <a:rPr lang="de-DE" sz="2000" b="1" dirty="0" smtClean="0"/>
              <a:t>Medientyp</a:t>
            </a:r>
            <a:r>
              <a:rPr lang="de-DE" sz="2000" dirty="0" smtClean="0"/>
              <a:t>  		</a:t>
            </a:r>
            <a:r>
              <a:rPr lang="de-DE" sz="2000" dirty="0" smtClean="0">
                <a:solidFill>
                  <a:schemeClr val="accent1">
                    <a:lumMod val="75000"/>
                  </a:schemeClr>
                </a:solidFill>
              </a:rPr>
              <a:t>RDA 3.2.1.3 D-A-CH</a:t>
            </a:r>
            <a:endParaRPr lang="de-DE" sz="2000" dirty="0">
              <a:solidFill>
                <a:schemeClr val="accent1">
                  <a:lumMod val="75000"/>
                </a:schemeClr>
              </a:solidFill>
            </a:endParaRPr>
          </a:p>
          <a:p>
            <a:pPr marL="806450" indent="-179388"/>
            <a:r>
              <a:rPr lang="de-DE" sz="2000" b="1" dirty="0" smtClean="0"/>
              <a:t>Datenträgertyp</a:t>
            </a:r>
            <a:r>
              <a:rPr lang="de-DE" sz="2000" dirty="0" smtClean="0"/>
              <a:t>  	</a:t>
            </a:r>
            <a:r>
              <a:rPr lang="de-DE" sz="2000" dirty="0" smtClean="0">
                <a:solidFill>
                  <a:schemeClr val="accent1">
                    <a:lumMod val="75000"/>
                  </a:schemeClr>
                </a:solidFill>
              </a:rPr>
              <a:t>RDA 3.3.1.3 D-A-CH</a:t>
            </a:r>
            <a:endParaRPr lang="de-DE" sz="2000" dirty="0">
              <a:solidFill>
                <a:schemeClr val="accent1">
                  <a:lumMod val="75000"/>
                </a:schemeClr>
              </a:solidFill>
            </a:endParaRPr>
          </a:p>
          <a:p>
            <a:pPr marL="806450" lvl="1" indent="-179388">
              <a:buNone/>
            </a:pPr>
            <a:endParaRPr lang="de-DE" sz="1200" dirty="0" smtClean="0"/>
          </a:p>
          <a:p>
            <a:pPr marL="806450" lvl="1" indent="-179388">
              <a:buNone/>
            </a:pPr>
            <a:endParaRPr lang="de-DE" dirty="0" smtClean="0"/>
          </a:p>
          <a:p>
            <a:pPr marL="806450" lvl="1" indent="-538163">
              <a:buNone/>
            </a:pPr>
            <a:r>
              <a:rPr lang="de-DE" sz="1800" dirty="0" smtClean="0"/>
              <a:t>Wenn auf die Ressource mehrere IMD-Typen zutreffen, werden erfasst:</a:t>
            </a:r>
          </a:p>
          <a:p>
            <a:pPr marL="806450" lvl="1" indent="-179388">
              <a:buNone/>
            </a:pPr>
            <a:endParaRPr lang="de-DE" sz="1800" dirty="0" smtClean="0"/>
          </a:p>
          <a:p>
            <a:pPr marL="806450" lvl="1" indent="-179388">
              <a:buFont typeface="Symbol" panose="05050102010706020507" pitchFamily="18" charset="2"/>
              <a:buChar char="-"/>
            </a:pPr>
            <a:r>
              <a:rPr lang="de-DE" sz="1800" dirty="0" smtClean="0"/>
              <a:t>die Inhaltstypen,				</a:t>
            </a:r>
            <a:r>
              <a:rPr lang="de-DE" sz="1800" dirty="0" smtClean="0">
                <a:solidFill>
                  <a:schemeClr val="accent1">
                    <a:lumMod val="75000"/>
                  </a:schemeClr>
                </a:solidFill>
              </a:rPr>
              <a:t>RDA </a:t>
            </a:r>
            <a:r>
              <a:rPr lang="de-DE" sz="1800" dirty="0">
                <a:solidFill>
                  <a:schemeClr val="accent1">
                    <a:lumMod val="75000"/>
                  </a:schemeClr>
                </a:solidFill>
              </a:rPr>
              <a:t>6.9.1.3 D-A-CH</a:t>
            </a:r>
            <a:endParaRPr lang="de-DE" sz="18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627062" lvl="1" indent="0">
              <a:buNone/>
            </a:pPr>
            <a:r>
              <a:rPr lang="de-DE" sz="1800" dirty="0"/>
              <a:t>	</a:t>
            </a:r>
            <a:r>
              <a:rPr lang="de-DE" sz="1800" dirty="0" smtClean="0"/>
              <a:t>    die auf die umfangreichsten Teile der Ressource zutreffen</a:t>
            </a:r>
          </a:p>
          <a:p>
            <a:pPr marL="627062" lvl="1" indent="0">
              <a:buNone/>
            </a:pPr>
            <a:endParaRPr lang="de-DE" sz="1800" dirty="0" smtClean="0"/>
          </a:p>
          <a:p>
            <a:pPr marL="806450" lvl="1" indent="-179388">
              <a:buFont typeface="Symbol" panose="05050102010706020507" pitchFamily="18" charset="2"/>
              <a:buChar char="-"/>
            </a:pPr>
            <a:r>
              <a:rPr lang="de-DE" sz="1800" dirty="0" smtClean="0"/>
              <a:t>die Medientypen,				</a:t>
            </a:r>
            <a:r>
              <a:rPr lang="de-DE" sz="1800" dirty="0" smtClean="0">
                <a:solidFill>
                  <a:schemeClr val="accent1">
                    <a:lumMod val="75000"/>
                  </a:schemeClr>
                </a:solidFill>
              </a:rPr>
              <a:t>RDA </a:t>
            </a:r>
            <a:r>
              <a:rPr lang="de-DE" sz="1800" dirty="0">
                <a:solidFill>
                  <a:schemeClr val="accent1">
                    <a:lumMod val="75000"/>
                  </a:schemeClr>
                </a:solidFill>
              </a:rPr>
              <a:t>3.2.1.3 D-A-CH</a:t>
            </a:r>
            <a:endParaRPr lang="de-DE" sz="1800" dirty="0" smtClean="0">
              <a:solidFill>
                <a:schemeClr val="accent1">
                  <a:lumMod val="75000"/>
                </a:schemeClr>
              </a:solidFill>
            </a:endParaRPr>
          </a:p>
          <a:p>
            <a:pPr marL="627062" lvl="1" indent="0">
              <a:buNone/>
            </a:pPr>
            <a:r>
              <a:rPr lang="de-DE" sz="1800" dirty="0" smtClean="0"/>
              <a:t>	    die sich auf die wesentlichen Teile der Ressource beziehen</a:t>
            </a:r>
          </a:p>
          <a:p>
            <a:pPr marL="627062" lvl="1" indent="0">
              <a:buNone/>
            </a:pPr>
            <a:endParaRPr lang="de-DE" sz="1800" dirty="0" smtClean="0"/>
          </a:p>
          <a:p>
            <a:pPr marL="806450" lvl="1" indent="-179388">
              <a:buFont typeface="Symbol" panose="05050102010706020507" pitchFamily="18" charset="2"/>
              <a:buChar char="-"/>
            </a:pPr>
            <a:r>
              <a:rPr lang="de-DE" sz="1800" dirty="0" smtClean="0"/>
              <a:t>die Datenträgertypen,				</a:t>
            </a:r>
            <a:r>
              <a:rPr lang="de-DE" sz="1800" dirty="0" smtClean="0">
                <a:solidFill>
                  <a:schemeClr val="accent1">
                    <a:lumMod val="75000"/>
                  </a:schemeClr>
                </a:solidFill>
              </a:rPr>
              <a:t>RDA </a:t>
            </a:r>
            <a:r>
              <a:rPr lang="de-DE" sz="1800" dirty="0">
                <a:solidFill>
                  <a:schemeClr val="accent1">
                    <a:lumMod val="75000"/>
                  </a:schemeClr>
                </a:solidFill>
              </a:rPr>
              <a:t>3.3.1.3 D-A-CH</a:t>
            </a:r>
            <a:r>
              <a:rPr lang="de-DE" sz="1800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</a:p>
          <a:p>
            <a:pPr marL="627062" lvl="1" indent="0">
              <a:buNone/>
            </a:pPr>
            <a:r>
              <a:rPr lang="de-DE" sz="1800" dirty="0" smtClean="0"/>
              <a:t>	    die </a:t>
            </a:r>
            <a:r>
              <a:rPr lang="de-DE" sz="1800" dirty="0"/>
              <a:t>sich auf die wesentlichen Teile der Ressource </a:t>
            </a:r>
            <a:r>
              <a:rPr lang="de-DE" sz="1800" dirty="0" smtClean="0"/>
              <a:t>beziehen</a:t>
            </a:r>
            <a:endParaRPr lang="de-DE" sz="1800" dirty="0"/>
          </a:p>
          <a:p>
            <a:pPr marL="358775" lvl="1" indent="0">
              <a:buNone/>
            </a:pPr>
            <a:endParaRPr lang="de-DE" dirty="0" smtClean="0"/>
          </a:p>
          <a:p>
            <a:pPr marL="358775" lvl="1" indent="0">
              <a:buNone/>
            </a:pPr>
            <a:endParaRPr lang="de-DE" dirty="0"/>
          </a:p>
          <a:p>
            <a:pPr marL="358775" lvl="1" indent="896938">
              <a:buNone/>
            </a:pPr>
            <a:endParaRPr lang="de-DE" dirty="0" smtClean="0"/>
          </a:p>
          <a:p>
            <a:pPr marL="358775" lvl="1" indent="0">
              <a:buNone/>
            </a:pPr>
            <a:endParaRPr lang="de-DE" dirty="0"/>
          </a:p>
          <a:p>
            <a:pPr marL="358775" lvl="1" indent="0">
              <a:buNone/>
            </a:pPr>
            <a:endParaRPr lang="de-DE" dirty="0" smtClean="0"/>
          </a:p>
          <a:p>
            <a:pPr marL="358775" lvl="1" indent="0">
              <a:buNone/>
            </a:pPr>
            <a:endParaRPr lang="de-DE" dirty="0"/>
          </a:p>
          <a:p>
            <a:pPr marL="358775" lvl="1" indent="0">
              <a:buNone/>
            </a:pPr>
            <a:r>
              <a:rPr lang="de-DE" dirty="0" smtClean="0">
                <a:sym typeface="Wingdings" panose="05000000000000000000" pitchFamily="2" charset="2"/>
              </a:rPr>
              <a:t>		</a:t>
            </a:r>
            <a:endParaRPr lang="de-DE" dirty="0" smtClean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11</a:t>
            </a:fld>
            <a:endParaRPr lang="de-DE" dirty="0"/>
          </a:p>
        </p:txBody>
      </p:sp>
      <p:sp>
        <p:nvSpPr>
          <p:cNvPr id="6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683568" y="6381328"/>
            <a:ext cx="7992888" cy="365125"/>
          </a:xfrm>
        </p:spPr>
        <p:txBody>
          <a:bodyPr/>
          <a:lstStyle/>
          <a:p>
            <a:r>
              <a:rPr lang="de-DE" smtClean="0"/>
              <a:t>AG RDA Schulungsunterlagen – Modul 2.04: IMD-Typen | PICA DNB/ZDB |Stand: 30.07.2015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402253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683568" y="6381328"/>
            <a:ext cx="8118648" cy="365125"/>
          </a:xfrm>
        </p:spPr>
        <p:txBody>
          <a:bodyPr/>
          <a:lstStyle/>
          <a:p>
            <a:r>
              <a:rPr lang="de-DE" smtClean="0"/>
              <a:t>AG RDA Schulungsunterlagen – Modul 2.04: IMD-Typen | PICA DNB/ZDB |Stand: 30.07.2015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12</a:t>
            </a:fld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3282937"/>
              </p:ext>
            </p:extLst>
          </p:nvPr>
        </p:nvGraphicFramePr>
        <p:xfrm>
          <a:off x="2492152" y="1253988"/>
          <a:ext cx="6552728" cy="19822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57744"/>
                <a:gridCol w="790056"/>
                <a:gridCol w="2160240"/>
                <a:gridCol w="2744688"/>
              </a:tblGrid>
              <a:tr h="327728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18690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0501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6.9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Inhaltstyp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800" i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Text</a:t>
                      </a:r>
                      <a:r>
                        <a:rPr lang="de-DE" sz="1800" b="1" i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800" b="0" i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txt</a:t>
                      </a:r>
                      <a:endParaRPr lang="de-DE" sz="1800" i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579108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0502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Medientyp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i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ohne Hilfsmittel zu </a:t>
                      </a:r>
                      <a:r>
                        <a:rPr lang="de-DE" i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benutzen</a:t>
                      </a:r>
                      <a:r>
                        <a:rPr lang="de-DE" sz="1800" b="1" i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800" b="0" i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</a:t>
                      </a:r>
                      <a:endParaRPr lang="de-DE" i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518690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0503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3.3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Datenträgertyp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i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Band</a:t>
                      </a:r>
                      <a:r>
                        <a:rPr lang="de-DE" sz="1800" b="1" i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800" b="0" i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nc</a:t>
                      </a:r>
                      <a:endParaRPr lang="de-DE" i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8" name="Textfeld 7"/>
          <p:cNvSpPr txBox="1"/>
          <p:nvPr/>
        </p:nvSpPr>
        <p:spPr>
          <a:xfrm>
            <a:off x="107504" y="1412776"/>
            <a:ext cx="2267744" cy="193899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Einbändige Monografie </a:t>
            </a:r>
          </a:p>
          <a:p>
            <a:endParaRPr lang="de-DE" sz="16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1400" i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 gedruckter Form </a:t>
            </a:r>
          </a:p>
          <a:p>
            <a:r>
              <a:rPr lang="de-DE" sz="1400" i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überwiegend </a:t>
            </a:r>
            <a:r>
              <a:rPr lang="de-DE" sz="1400" i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Text </a:t>
            </a:r>
          </a:p>
          <a:p>
            <a:r>
              <a:rPr lang="de-DE" sz="1400" i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einzelne Abbildungen oder Tabellen</a:t>
            </a:r>
            <a:endParaRPr lang="de-DE" sz="16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12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(einzelne Einheit)</a:t>
            </a:r>
          </a:p>
        </p:txBody>
      </p:sp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127539" y="845096"/>
            <a:ext cx="8640960" cy="508918"/>
          </a:xfrm>
        </p:spPr>
        <p:txBody>
          <a:bodyPr/>
          <a:lstStyle/>
          <a:p>
            <a:r>
              <a:rPr lang="de-DE" sz="2000" i="1" dirty="0" smtClean="0"/>
              <a:t>  Beispiele</a:t>
            </a:r>
            <a:endParaRPr lang="de-DE" sz="2000" i="1" dirty="0"/>
          </a:p>
        </p:txBody>
      </p:sp>
      <p:sp>
        <p:nvSpPr>
          <p:cNvPr id="10" name="Textfeld 9"/>
          <p:cNvSpPr txBox="1"/>
          <p:nvPr/>
        </p:nvSpPr>
        <p:spPr>
          <a:xfrm>
            <a:off x="118973" y="3861048"/>
            <a:ext cx="2267744" cy="236988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Bildband</a:t>
            </a:r>
          </a:p>
          <a:p>
            <a:endParaRPr lang="de-DE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1400" i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 Abbildung mit bildbezogenen, poetischen Texten</a:t>
            </a:r>
          </a:p>
          <a:p>
            <a:r>
              <a:rPr lang="de-DE" sz="1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jeweils linke Seite mit Bild, rechte Seite mit Text</a:t>
            </a:r>
            <a:endParaRPr lang="de-DE" sz="1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sz="20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12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(einzelne Einheit)</a:t>
            </a:r>
          </a:p>
        </p:txBody>
      </p:sp>
      <p:graphicFrame>
        <p:nvGraphicFramePr>
          <p:cNvPr id="11" name="Tabel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6722181"/>
              </p:ext>
            </p:extLst>
          </p:nvPr>
        </p:nvGraphicFramePr>
        <p:xfrm>
          <a:off x="2492152" y="3675853"/>
          <a:ext cx="6552728" cy="24659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96"/>
                <a:gridCol w="783704"/>
                <a:gridCol w="2160240"/>
                <a:gridCol w="2744688"/>
              </a:tblGrid>
              <a:tr h="149736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1002392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0501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6.9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Inhaltstyp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i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unbewegtes Bild</a:t>
                      </a:r>
                    </a:p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i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Text</a:t>
                      </a:r>
                      <a:r>
                        <a:rPr lang="de-DE" sz="1800" b="1" i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800" b="0" i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sti</a:t>
                      </a:r>
                      <a:endParaRPr lang="de-DE" i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579108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0502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Medientyp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i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ohne Hilfsmittel zu </a:t>
                      </a:r>
                      <a:r>
                        <a:rPr lang="de-DE" i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benutzen</a:t>
                      </a:r>
                      <a:r>
                        <a:rPr lang="de-DE" sz="1800" b="1" i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800" b="0" i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</a:t>
                      </a:r>
                      <a:endParaRPr lang="de-DE" i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518690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0503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3.3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Datenträgertyp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i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Band</a:t>
                      </a:r>
                      <a:r>
                        <a:rPr lang="de-DE" sz="1800" b="1" i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800" b="0" i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nc</a:t>
                      </a:r>
                      <a:endParaRPr lang="de-DE" i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2" name="Titel 1"/>
          <p:cNvSpPr txBox="1">
            <a:spLocks/>
          </p:cNvSpPr>
          <p:nvPr/>
        </p:nvSpPr>
        <p:spPr>
          <a:xfrm>
            <a:off x="403920" y="336178"/>
            <a:ext cx="8640960" cy="50891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 baseline="0">
                <a:solidFill>
                  <a:schemeClr val="accent1">
                    <a:lumMod val="75000"/>
                  </a:schemeClr>
                </a:solidFill>
                <a:latin typeface="Verdana" panose="020B0604030504040204" pitchFamily="34" charset="0"/>
                <a:ea typeface="+mj-ea"/>
                <a:cs typeface="+mj-cs"/>
              </a:defRPr>
            </a:lvl1pPr>
          </a:lstStyle>
          <a:p>
            <a:pPr>
              <a:tabLst>
                <a:tab pos="1882775" algn="l"/>
              </a:tabLst>
            </a:pPr>
            <a:r>
              <a:rPr lang="de-DE" dirty="0" smtClean="0"/>
              <a:t>Anwendungsrichtlinien zu den IMD-Typen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58152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683568" y="6381328"/>
            <a:ext cx="8118648" cy="365125"/>
          </a:xfrm>
        </p:spPr>
        <p:txBody>
          <a:bodyPr/>
          <a:lstStyle/>
          <a:p>
            <a:r>
              <a:rPr lang="de-DE" smtClean="0"/>
              <a:t>AG RDA Schulungsunterlagen – Modul 2.04: IMD-Typen | PICA DNB/ZDB |Stand: 30.07.2015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13</a:t>
            </a:fld>
            <a:endParaRPr lang="de-DE" dirty="0"/>
          </a:p>
        </p:txBody>
      </p:sp>
      <p:sp>
        <p:nvSpPr>
          <p:cNvPr id="8" name="Textfeld 7"/>
          <p:cNvSpPr txBox="1"/>
          <p:nvPr/>
        </p:nvSpPr>
        <p:spPr>
          <a:xfrm>
            <a:off x="323528" y="974358"/>
            <a:ext cx="8424936" cy="92333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 der </a:t>
            </a:r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Vergabe des Medientyps </a:t>
            </a: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orientiert man sich an </a:t>
            </a:r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dem Endgerät, wofür der Datenträger </a:t>
            </a:r>
            <a:r>
              <a:rPr lang="de-DE" u="sng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primär</a:t>
            </a:r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konzipiert </a:t>
            </a: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ist. </a:t>
            </a:r>
          </a:p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Z.B</a:t>
            </a:r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Medientyp </a:t>
            </a:r>
            <a:r>
              <a:rPr lang="de-DE" i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audio</a:t>
            </a:r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für eine </a:t>
            </a:r>
            <a:r>
              <a:rPr lang="de-DE" i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CD</a:t>
            </a:r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und Medientyp </a:t>
            </a:r>
            <a:r>
              <a:rPr lang="de-DE" i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video</a:t>
            </a:r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für eine </a:t>
            </a:r>
            <a:r>
              <a:rPr lang="de-DE" i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DVD</a:t>
            </a:r>
            <a:endParaRPr lang="de-DE" sz="12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15516" y="1915164"/>
            <a:ext cx="8640960" cy="508918"/>
          </a:xfrm>
        </p:spPr>
        <p:txBody>
          <a:bodyPr/>
          <a:lstStyle/>
          <a:p>
            <a:r>
              <a:rPr lang="de-DE" sz="2000" i="1" dirty="0" smtClean="0"/>
              <a:t>  Beispiele</a:t>
            </a:r>
            <a:endParaRPr lang="de-DE" sz="2000" i="1" dirty="0"/>
          </a:p>
        </p:txBody>
      </p:sp>
      <p:sp>
        <p:nvSpPr>
          <p:cNvPr id="10" name="Textfeld 9"/>
          <p:cNvSpPr txBox="1"/>
          <p:nvPr/>
        </p:nvSpPr>
        <p:spPr>
          <a:xfrm>
            <a:off x="126450" y="4149080"/>
            <a:ext cx="2267744" cy="181588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DVD</a:t>
            </a:r>
          </a:p>
          <a:p>
            <a:endParaRPr lang="de-DE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1400" i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Spielfilm (2D)</a:t>
            </a:r>
          </a:p>
          <a:p>
            <a:endParaRPr lang="de-DE" sz="12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sz="1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sz="12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sz="12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12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(einzelne Einheit)</a:t>
            </a:r>
          </a:p>
        </p:txBody>
      </p:sp>
      <p:graphicFrame>
        <p:nvGraphicFramePr>
          <p:cNvPr id="11" name="Tabel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0876243"/>
              </p:ext>
            </p:extLst>
          </p:nvPr>
        </p:nvGraphicFramePr>
        <p:xfrm>
          <a:off x="2555776" y="4020670"/>
          <a:ext cx="6336704" cy="18288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2087"/>
                <a:gridCol w="720081"/>
                <a:gridCol w="1944216"/>
                <a:gridCol w="2880320"/>
              </a:tblGrid>
              <a:tr h="313934"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51335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0501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6.9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Inhaltstyp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600" i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zweidimensionales bewegtes </a:t>
                      </a:r>
                      <a:r>
                        <a:rPr lang="de-DE" sz="1600" i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Bild</a:t>
                      </a:r>
                      <a:r>
                        <a:rPr lang="de-DE" sz="1600" b="1" i="0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600" b="0" i="0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tdi</a:t>
                      </a:r>
                      <a:endParaRPr lang="de-DE" sz="1600" i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497052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0502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3.2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Medientyp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600" i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video</a:t>
                      </a:r>
                      <a:r>
                        <a:rPr lang="de-DE" sz="1600" b="1" i="0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600" b="0" i="0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</a:t>
                      </a:r>
                      <a:endParaRPr lang="de-DE" sz="1600" i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445195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0503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3.3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Datenträgertyp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600" i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Videodisk</a:t>
                      </a:r>
                      <a:r>
                        <a:rPr lang="de-DE" sz="1600" b="1" i="0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600" b="0" i="0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vd</a:t>
                      </a:r>
                      <a:endParaRPr lang="de-DE" sz="1600" i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2" name="Titel 1"/>
          <p:cNvSpPr txBox="1">
            <a:spLocks/>
          </p:cNvSpPr>
          <p:nvPr/>
        </p:nvSpPr>
        <p:spPr>
          <a:xfrm>
            <a:off x="403920" y="336178"/>
            <a:ext cx="8640960" cy="50891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 baseline="0">
                <a:solidFill>
                  <a:schemeClr val="accent1">
                    <a:lumMod val="75000"/>
                  </a:schemeClr>
                </a:solidFill>
                <a:latin typeface="Verdana" panose="020B0604030504040204" pitchFamily="34" charset="0"/>
                <a:ea typeface="+mj-ea"/>
                <a:cs typeface="+mj-cs"/>
              </a:defRPr>
            </a:lvl1pPr>
          </a:lstStyle>
          <a:p>
            <a:pPr>
              <a:tabLst>
                <a:tab pos="1882775" algn="l"/>
              </a:tabLst>
            </a:pPr>
            <a:r>
              <a:rPr lang="de-DE" dirty="0" smtClean="0"/>
              <a:t>Anwendungsrichtlinien zu den IMD-Typen</a:t>
            </a:r>
            <a:endParaRPr lang="de-DE" dirty="0"/>
          </a:p>
        </p:txBody>
      </p:sp>
      <p:sp>
        <p:nvSpPr>
          <p:cNvPr id="13" name="Textfeld 12"/>
          <p:cNvSpPr txBox="1"/>
          <p:nvPr/>
        </p:nvSpPr>
        <p:spPr>
          <a:xfrm>
            <a:off x="126450" y="2420888"/>
            <a:ext cx="2267744" cy="147732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CD</a:t>
            </a:r>
          </a:p>
          <a:p>
            <a:endParaRPr lang="de-DE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1400" i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Hörbuch</a:t>
            </a:r>
          </a:p>
          <a:p>
            <a:endParaRPr lang="de-DE" sz="28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12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(einzelne Einheit)</a:t>
            </a:r>
          </a:p>
        </p:txBody>
      </p:sp>
      <p:graphicFrame>
        <p:nvGraphicFramePr>
          <p:cNvPr id="14" name="Tabel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0291048"/>
              </p:ext>
            </p:extLst>
          </p:nvPr>
        </p:nvGraphicFramePr>
        <p:xfrm>
          <a:off x="2555776" y="1988840"/>
          <a:ext cx="6301207" cy="149542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2088"/>
                <a:gridCol w="720080"/>
                <a:gridCol w="1944216"/>
                <a:gridCol w="2844823"/>
              </a:tblGrid>
              <a:tr h="280019"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409670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0501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6.9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Inhaltstyp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600" i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gesprochenes</a:t>
                      </a:r>
                      <a:r>
                        <a:rPr lang="de-DE" sz="1600" i="1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600" i="1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Wort</a:t>
                      </a:r>
                      <a:r>
                        <a:rPr lang="de-DE" sz="1600" b="1" i="0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600" b="0" i="0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spw</a:t>
                      </a:r>
                      <a:endParaRPr lang="de-DE" sz="1600" i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369335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0502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3.2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Medientyp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600" i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audio</a:t>
                      </a:r>
                      <a:r>
                        <a:rPr lang="de-DE" sz="1600" b="1" i="0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600" b="0" i="0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</a:t>
                      </a:r>
                      <a:endParaRPr lang="de-DE" sz="1600" i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381136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0503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3.3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Datenträgertyp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600" i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Audiodisk</a:t>
                      </a:r>
                      <a:r>
                        <a:rPr lang="de-DE" sz="1600" b="1" i="0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600" b="0" i="0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sd</a:t>
                      </a:r>
                      <a:endParaRPr lang="de-DE" sz="1600" i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2" name="Rechteck 1"/>
          <p:cNvSpPr/>
          <p:nvPr/>
        </p:nvSpPr>
        <p:spPr>
          <a:xfrm>
            <a:off x="0" y="6021288"/>
            <a:ext cx="925252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000" b="1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 Keine </a:t>
            </a:r>
            <a:r>
              <a:rPr lang="de-DE" sz="2000" b="1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zusätzliche Erfassung von Medientyp </a:t>
            </a:r>
            <a:r>
              <a:rPr lang="de-DE" sz="2000" i="1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Computermedien </a:t>
            </a:r>
            <a:r>
              <a:rPr lang="de-DE" sz="2000" b="1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!</a:t>
            </a:r>
            <a:endParaRPr lang="de-DE" sz="2000" i="1" dirty="0">
              <a:solidFill>
                <a:srgbClr val="FF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72753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Anwendungsrichtlinien zu den IMD-Typen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107504" y="862266"/>
            <a:ext cx="9036496" cy="5591070"/>
          </a:xfrm>
        </p:spPr>
        <p:txBody>
          <a:bodyPr wrap="square"/>
          <a:lstStyle/>
          <a:p>
            <a:r>
              <a:rPr lang="de-DE" sz="1800" b="1" dirty="0" smtClean="0"/>
              <a:t>Inhaltstyp</a:t>
            </a:r>
            <a:r>
              <a:rPr lang="de-DE" sz="1800" dirty="0" smtClean="0"/>
              <a:t>  		RDA 6.9.1.3 D-A-CH</a:t>
            </a:r>
          </a:p>
          <a:p>
            <a:r>
              <a:rPr lang="de-DE" sz="1800" b="1" dirty="0" smtClean="0"/>
              <a:t>Medientyp</a:t>
            </a:r>
            <a:r>
              <a:rPr lang="de-DE" sz="1800" dirty="0" smtClean="0"/>
              <a:t>  		RDA 3.2.1.3 D-A-CH</a:t>
            </a:r>
            <a:endParaRPr lang="de-DE" sz="1800" dirty="0"/>
          </a:p>
          <a:p>
            <a:r>
              <a:rPr lang="de-DE" sz="1800" b="1" dirty="0" smtClean="0"/>
              <a:t>Datenträgertyp</a:t>
            </a:r>
            <a:r>
              <a:rPr lang="de-DE" sz="1800" dirty="0" smtClean="0"/>
              <a:t>  		RDA 3.3.1.3 D-A-CH</a:t>
            </a:r>
            <a:endParaRPr lang="de-DE" sz="1800" dirty="0"/>
          </a:p>
          <a:p>
            <a:pPr marL="358775" lvl="1" indent="0">
              <a:buNone/>
            </a:pPr>
            <a:endParaRPr lang="de-DE" sz="1200" dirty="0" smtClean="0"/>
          </a:p>
          <a:p>
            <a:pPr marL="358775" lvl="1" indent="0">
              <a:buNone/>
            </a:pPr>
            <a:r>
              <a:rPr lang="de-DE" dirty="0" smtClean="0"/>
              <a:t>Die IMD-Typen werden nur für die </a:t>
            </a:r>
            <a:r>
              <a:rPr lang="de-DE" u="sng" dirty="0" smtClean="0"/>
              <a:t>Hauptkomponente</a:t>
            </a:r>
            <a:r>
              <a:rPr lang="de-DE" dirty="0"/>
              <a:t> </a:t>
            </a:r>
            <a:r>
              <a:rPr lang="de-DE" dirty="0" smtClean="0"/>
              <a:t>erfasst, </a:t>
            </a:r>
          </a:p>
          <a:p>
            <a:pPr marL="358775" lvl="1" indent="0">
              <a:buNone/>
            </a:pPr>
            <a:r>
              <a:rPr lang="de-DE" dirty="0" smtClean="0"/>
              <a:t>jedoch nicht für </a:t>
            </a:r>
            <a:r>
              <a:rPr lang="de-DE" u="sng" dirty="0" smtClean="0"/>
              <a:t>Begleitmaterial</a:t>
            </a:r>
            <a:r>
              <a:rPr lang="de-DE" dirty="0" smtClean="0"/>
              <a:t>.</a:t>
            </a:r>
          </a:p>
          <a:p>
            <a:pPr marL="358775" lvl="1" indent="0">
              <a:buNone/>
            </a:pPr>
            <a:endParaRPr lang="de-DE" dirty="0"/>
          </a:p>
          <a:p>
            <a:pPr marL="358775" lvl="1" indent="0">
              <a:buNone/>
            </a:pPr>
            <a:endParaRPr lang="de-DE" dirty="0" smtClean="0"/>
          </a:p>
          <a:p>
            <a:pPr marL="358775" lvl="1" indent="0">
              <a:buNone/>
            </a:pPr>
            <a:endParaRPr lang="de-DE" dirty="0"/>
          </a:p>
          <a:p>
            <a:pPr marL="358775" lvl="1" indent="0">
              <a:buNone/>
            </a:pPr>
            <a:endParaRPr lang="de-DE" dirty="0" smtClean="0"/>
          </a:p>
          <a:p>
            <a:pPr marL="358775" lvl="1" indent="0">
              <a:buNone/>
            </a:pPr>
            <a:endParaRPr lang="de-DE" dirty="0"/>
          </a:p>
          <a:p>
            <a:pPr marL="358775" lvl="1" indent="0">
              <a:buNone/>
            </a:pPr>
            <a:endParaRPr lang="de-DE" dirty="0" smtClean="0"/>
          </a:p>
          <a:p>
            <a:pPr marL="358775" lvl="1" indent="0">
              <a:buNone/>
            </a:pPr>
            <a:endParaRPr lang="de-DE" dirty="0"/>
          </a:p>
          <a:p>
            <a:pPr marL="358775" lvl="1" indent="0">
              <a:buNone/>
            </a:pPr>
            <a:r>
              <a:rPr lang="de-DE" dirty="0" smtClean="0">
                <a:sym typeface="Wingdings" panose="05000000000000000000" pitchFamily="2" charset="2"/>
              </a:rPr>
              <a:t>    </a:t>
            </a:r>
            <a:endParaRPr lang="de-DE" sz="800" dirty="0" smtClean="0">
              <a:sym typeface="Wingdings" panose="05000000000000000000" pitchFamily="2" charset="2"/>
            </a:endParaRPr>
          </a:p>
          <a:p>
            <a:pPr marL="358775" lvl="1" indent="0">
              <a:buNone/>
            </a:pPr>
            <a:r>
              <a:rPr lang="de-DE" b="1" dirty="0" smtClean="0">
                <a:sym typeface="Wingdings" panose="05000000000000000000" pitchFamily="2" charset="2"/>
              </a:rPr>
              <a:t>  </a:t>
            </a:r>
            <a:r>
              <a:rPr lang="de-DE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 Keine Erfassung von IMD-Typen für das Booklet!</a:t>
            </a:r>
            <a:endParaRPr lang="de-DE" b="1" dirty="0" smtClean="0">
              <a:solidFill>
                <a:srgbClr val="FF0000"/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14</a:t>
            </a:fld>
            <a:endParaRPr lang="de-DE" dirty="0"/>
          </a:p>
        </p:txBody>
      </p:sp>
      <p:sp>
        <p:nvSpPr>
          <p:cNvPr id="10" name="Textfeld 9"/>
          <p:cNvSpPr txBox="1"/>
          <p:nvPr/>
        </p:nvSpPr>
        <p:spPr>
          <a:xfrm>
            <a:off x="125942" y="3429000"/>
            <a:ext cx="2267744" cy="19697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CD</a:t>
            </a:r>
          </a:p>
          <a:p>
            <a:endParaRPr lang="de-DE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1600" i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Roman als Hörbuch</a:t>
            </a:r>
            <a:endParaRPr lang="de-DE" i="1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sz="1400" i="1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1400" i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mit Booklet </a:t>
            </a:r>
            <a:r>
              <a:rPr lang="de-DE" sz="1200" i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(16 Seiten)</a:t>
            </a:r>
          </a:p>
          <a:p>
            <a:endParaRPr lang="de-DE" sz="1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sz="16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12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(einzelne Einheit)</a:t>
            </a:r>
          </a:p>
        </p:txBody>
      </p:sp>
      <p:graphicFrame>
        <p:nvGraphicFramePr>
          <p:cNvPr id="12" name="Tabel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5834774"/>
              </p:ext>
            </p:extLst>
          </p:nvPr>
        </p:nvGraphicFramePr>
        <p:xfrm>
          <a:off x="2483768" y="3440386"/>
          <a:ext cx="6552728" cy="19822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96"/>
                <a:gridCol w="792088"/>
                <a:gridCol w="2160240"/>
                <a:gridCol w="2736304"/>
              </a:tblGrid>
              <a:tr h="327728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18690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0501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6.9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Inhaltstyp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i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gesprochenes </a:t>
                      </a:r>
                      <a:r>
                        <a:rPr lang="de-DE" i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Wort</a:t>
                      </a:r>
                      <a:r>
                        <a:rPr lang="de-DE" b="1" i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b="0" i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spw</a:t>
                      </a:r>
                      <a:endParaRPr lang="de-DE" i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579108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0502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Medientyp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i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audio</a:t>
                      </a:r>
                      <a:r>
                        <a:rPr lang="de-DE" b="1" i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b="0" i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</a:t>
                      </a:r>
                      <a:endParaRPr lang="de-DE" i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518690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0503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3.3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Datenträgertyp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i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Audiodisk</a:t>
                      </a:r>
                      <a:r>
                        <a:rPr lang="de-DE" b="1" i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b="0" i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sd</a:t>
                      </a:r>
                      <a:endParaRPr lang="de-DE" i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6" name="Rechteck 5"/>
          <p:cNvSpPr/>
          <p:nvPr/>
        </p:nvSpPr>
        <p:spPr>
          <a:xfrm>
            <a:off x="455058" y="2897740"/>
            <a:ext cx="117051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sz="2000" i="1" dirty="0" smtClean="0">
                <a:solidFill>
                  <a:schemeClr val="accent1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</a:t>
            </a:r>
            <a:endParaRPr lang="de-DE" sz="2000" i="1" dirty="0">
              <a:solidFill>
                <a:schemeClr val="accent1">
                  <a:lumMod val="7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683568" y="6381328"/>
            <a:ext cx="8118648" cy="365125"/>
          </a:xfrm>
        </p:spPr>
        <p:txBody>
          <a:bodyPr/>
          <a:lstStyle/>
          <a:p>
            <a:r>
              <a:rPr lang="de-DE" smtClean="0"/>
              <a:t>AG RDA Schulungsunterlagen – Modul 2.04: IMD-Typen | PICA DNB/ZDB |Stand: 30.07.2015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01564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Anwendungsrichtlinien zu den IMD-Typen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107504" y="692696"/>
            <a:ext cx="9036496" cy="5472608"/>
          </a:xfrm>
        </p:spPr>
        <p:txBody>
          <a:bodyPr wrap="square"/>
          <a:lstStyle/>
          <a:p>
            <a:r>
              <a:rPr lang="de-DE" sz="1800" b="1" dirty="0" smtClean="0"/>
              <a:t>Inhaltstyp</a:t>
            </a:r>
            <a:r>
              <a:rPr lang="de-DE" sz="1800" dirty="0" smtClean="0"/>
              <a:t>  		RDA 6.9.1.3 D-A-CH</a:t>
            </a:r>
          </a:p>
          <a:p>
            <a:r>
              <a:rPr lang="de-DE" sz="1800" b="1" dirty="0" smtClean="0"/>
              <a:t>Medientyp</a:t>
            </a:r>
            <a:r>
              <a:rPr lang="de-DE" sz="1800" dirty="0" smtClean="0"/>
              <a:t>  		RDA 3.2.1.3 D-A-CH</a:t>
            </a:r>
            <a:endParaRPr lang="de-DE" sz="1800" dirty="0"/>
          </a:p>
          <a:p>
            <a:r>
              <a:rPr lang="de-DE" sz="1800" b="1" dirty="0" smtClean="0"/>
              <a:t>Datenträgertyp</a:t>
            </a:r>
            <a:r>
              <a:rPr lang="de-DE" sz="1800" dirty="0" smtClean="0"/>
              <a:t>  		RDA 3.3.1.3 D-A-CH</a:t>
            </a:r>
            <a:endParaRPr lang="de-DE" sz="1800" dirty="0"/>
          </a:p>
          <a:p>
            <a:pPr marL="358775" lvl="1" indent="0">
              <a:buNone/>
            </a:pPr>
            <a:endParaRPr lang="de-DE" sz="1000" dirty="0" smtClean="0"/>
          </a:p>
          <a:p>
            <a:pPr marL="358775" lvl="1" indent="0">
              <a:buNone/>
            </a:pPr>
            <a:r>
              <a:rPr lang="de-DE" sz="1800" dirty="0" smtClean="0"/>
              <a:t>Bei </a:t>
            </a:r>
            <a:r>
              <a:rPr lang="de-DE" sz="1800" u="sng" dirty="0" smtClean="0"/>
              <a:t>mehrteiligen Ressourcen</a:t>
            </a:r>
            <a:r>
              <a:rPr lang="de-DE" sz="1800" dirty="0" smtClean="0"/>
              <a:t> werden die IMD-Typen für die Ressource als Ganzes und für die einzelnen Teile bestimmt und erfasst.</a:t>
            </a:r>
            <a:endParaRPr lang="de-DE" sz="1800" u="sng" dirty="0" smtClean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15</a:t>
            </a:fld>
            <a:endParaRPr lang="de-DE" dirty="0"/>
          </a:p>
        </p:txBody>
      </p:sp>
      <p:sp>
        <p:nvSpPr>
          <p:cNvPr id="10" name="Textfeld 9"/>
          <p:cNvSpPr txBox="1"/>
          <p:nvPr/>
        </p:nvSpPr>
        <p:spPr>
          <a:xfrm>
            <a:off x="251520" y="2880847"/>
            <a:ext cx="2088232" cy="363176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Mehrteilige Monografie</a:t>
            </a:r>
          </a:p>
          <a:p>
            <a:endParaRPr lang="de-DE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1400" i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 gedruckter Form</a:t>
            </a:r>
          </a:p>
          <a:p>
            <a:r>
              <a:rPr lang="de-DE" sz="1400" i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 Bände</a:t>
            </a:r>
          </a:p>
          <a:p>
            <a:r>
              <a:rPr lang="de-DE" sz="1400" i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überwiegend Text</a:t>
            </a:r>
          </a:p>
          <a:p>
            <a:endParaRPr lang="de-DE" sz="1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sz="16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sz="16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sz="16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sz="16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12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(mehrteilige Ressource)</a:t>
            </a:r>
          </a:p>
          <a:p>
            <a:endParaRPr lang="de-DE" sz="12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1600" b="1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Hierarchische Beschreibung</a:t>
            </a:r>
          </a:p>
        </p:txBody>
      </p:sp>
      <p:graphicFrame>
        <p:nvGraphicFramePr>
          <p:cNvPr id="12" name="Tabel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3481348"/>
              </p:ext>
            </p:extLst>
          </p:nvPr>
        </p:nvGraphicFramePr>
        <p:xfrm>
          <a:off x="2699792" y="2567197"/>
          <a:ext cx="5832647" cy="1127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8072"/>
                <a:gridCol w="504056"/>
                <a:gridCol w="1653087"/>
                <a:gridCol w="3027432"/>
              </a:tblGrid>
              <a:tr h="226247">
                <a:tc>
                  <a:txBody>
                    <a:bodyPr/>
                    <a:lstStyle/>
                    <a:p>
                      <a:r>
                        <a:rPr lang="de-DE" sz="10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sz="10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0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0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 </a:t>
                      </a:r>
                      <a:r>
                        <a:rPr lang="de-DE" sz="1000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Übergeordnete Beschreibung</a:t>
                      </a:r>
                      <a:endParaRPr lang="de-DE" sz="1000" dirty="0">
                        <a:solidFill>
                          <a:srgbClr val="FF0000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243007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2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0501</a:t>
                      </a:r>
                      <a:endParaRPr lang="de-DE" sz="12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2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6.9</a:t>
                      </a:r>
                      <a:endParaRPr lang="de-DE" sz="12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2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Inhaltstyp</a:t>
                      </a:r>
                      <a:endParaRPr lang="de-DE" sz="12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200" i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Text</a:t>
                      </a:r>
                      <a:r>
                        <a:rPr lang="de-DE" sz="1200" b="1" i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200" b="0" i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txt</a:t>
                      </a:r>
                      <a:endParaRPr lang="de-DE" sz="1200" i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200763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2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0502</a:t>
                      </a:r>
                      <a:endParaRPr lang="de-DE" sz="12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2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3.2</a:t>
                      </a:r>
                      <a:endParaRPr lang="de-DE" sz="12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2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Medientyp</a:t>
                      </a:r>
                      <a:endParaRPr lang="de-DE" sz="12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200" i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ohne Hilfsmittel zu </a:t>
                      </a:r>
                      <a:r>
                        <a:rPr lang="de-DE" sz="1200" i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benutzen</a:t>
                      </a:r>
                      <a:r>
                        <a:rPr lang="de-DE" sz="1200" b="1" i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200" b="0" i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</a:t>
                      </a:r>
                      <a:endParaRPr lang="de-DE" sz="1200" i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243007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2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0503</a:t>
                      </a:r>
                      <a:endParaRPr lang="de-DE" sz="12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2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3.3</a:t>
                      </a:r>
                      <a:endParaRPr lang="de-DE" sz="12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2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Datenträgertyp</a:t>
                      </a:r>
                      <a:endParaRPr lang="de-DE" sz="12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200" i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Band</a:t>
                      </a:r>
                      <a:r>
                        <a:rPr lang="de-DE" sz="1200" b="1" i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200" b="0" i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nc</a:t>
                      </a:r>
                      <a:endParaRPr lang="de-DE" sz="1200" i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6" name="Rechteck 5"/>
          <p:cNvSpPr/>
          <p:nvPr/>
        </p:nvSpPr>
        <p:spPr>
          <a:xfrm>
            <a:off x="323528" y="2463950"/>
            <a:ext cx="770485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000" i="1" dirty="0" smtClean="0">
                <a:solidFill>
                  <a:schemeClr val="accent1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 </a:t>
            </a:r>
            <a:r>
              <a:rPr lang="de-DE" sz="2000" i="1" dirty="0" smtClean="0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               </a:t>
            </a:r>
            <a:endParaRPr lang="de-DE" sz="2000" i="1" dirty="0">
              <a:solidFill>
                <a:srgbClr val="0070C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13" name="Tabel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3662944"/>
              </p:ext>
            </p:extLst>
          </p:nvPr>
        </p:nvGraphicFramePr>
        <p:xfrm>
          <a:off x="3203848" y="3717032"/>
          <a:ext cx="5400600" cy="128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8072"/>
                <a:gridCol w="504056"/>
                <a:gridCol w="1512168"/>
                <a:gridCol w="2736304"/>
              </a:tblGrid>
              <a:tr h="136119">
                <a:tc>
                  <a:txBody>
                    <a:bodyPr/>
                    <a:lstStyle/>
                    <a:p>
                      <a:r>
                        <a:rPr lang="de-DE" sz="10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sz="10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0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0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 </a:t>
                      </a:r>
                      <a:r>
                        <a:rPr lang="de-DE" sz="1000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1. Teil mit abhängigem Titel</a:t>
                      </a:r>
                      <a:endParaRPr lang="de-DE" sz="1000" dirty="0">
                        <a:solidFill>
                          <a:srgbClr val="FF0000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235217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2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0501</a:t>
                      </a:r>
                      <a:endParaRPr lang="de-DE" sz="12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2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6.9</a:t>
                      </a:r>
                      <a:endParaRPr lang="de-DE" sz="12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2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Inhaltstyp</a:t>
                      </a:r>
                      <a:endParaRPr lang="de-DE" sz="12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200" i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Text</a:t>
                      </a:r>
                      <a:r>
                        <a:rPr lang="de-DE" sz="1200" b="1" i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200" b="0" i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txt</a:t>
                      </a:r>
                      <a:endParaRPr lang="de-DE" sz="1200" i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15660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2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0502</a:t>
                      </a:r>
                      <a:endParaRPr lang="de-DE" sz="12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2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3.2</a:t>
                      </a:r>
                      <a:endParaRPr lang="de-DE" sz="12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2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Medientyp</a:t>
                      </a:r>
                      <a:endParaRPr lang="de-DE" sz="12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200" i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ohne Hilfsmittel zu </a:t>
                      </a:r>
                      <a:r>
                        <a:rPr lang="de-DE" sz="1200" i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benutzen</a:t>
                      </a:r>
                      <a:r>
                        <a:rPr lang="de-DE" sz="1200" b="1" i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200" b="0" i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</a:t>
                      </a:r>
                      <a:endParaRPr lang="de-DE" sz="1200" i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188347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2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0503</a:t>
                      </a:r>
                      <a:endParaRPr lang="de-DE" sz="12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2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3.3</a:t>
                      </a:r>
                      <a:endParaRPr lang="de-DE" sz="12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2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Datenträgertyp</a:t>
                      </a:r>
                      <a:endParaRPr lang="de-DE" sz="12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200" i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Band</a:t>
                      </a:r>
                      <a:r>
                        <a:rPr lang="de-DE" sz="1200" b="1" i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200" b="0" i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nc</a:t>
                      </a:r>
                      <a:endParaRPr lang="de-DE" sz="1200" i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15" name="Tabel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9106820"/>
              </p:ext>
            </p:extLst>
          </p:nvPr>
        </p:nvGraphicFramePr>
        <p:xfrm>
          <a:off x="3203848" y="5013176"/>
          <a:ext cx="5400600" cy="128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48072"/>
                <a:gridCol w="504056"/>
                <a:gridCol w="1512168"/>
                <a:gridCol w="2736304"/>
              </a:tblGrid>
              <a:tr h="136119">
                <a:tc>
                  <a:txBody>
                    <a:bodyPr/>
                    <a:lstStyle/>
                    <a:p>
                      <a:r>
                        <a:rPr lang="de-DE" sz="10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sz="10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0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0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0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 </a:t>
                      </a:r>
                      <a:r>
                        <a:rPr lang="de-DE" sz="1000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 Teil mit abhängigem Titel</a:t>
                      </a:r>
                      <a:endParaRPr lang="de-DE" sz="1000" dirty="0">
                        <a:solidFill>
                          <a:srgbClr val="FF0000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194304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2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0501</a:t>
                      </a:r>
                      <a:endParaRPr lang="de-DE" sz="12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2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6.9</a:t>
                      </a:r>
                      <a:endParaRPr lang="de-DE" sz="12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2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Inhaltstyp</a:t>
                      </a:r>
                      <a:endParaRPr lang="de-DE" sz="12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200" i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Text</a:t>
                      </a:r>
                      <a:r>
                        <a:rPr lang="de-DE" sz="1200" b="1" i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200" b="0" i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txt</a:t>
                      </a:r>
                      <a:endParaRPr lang="de-DE" sz="1200" i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27888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2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0502</a:t>
                      </a:r>
                      <a:endParaRPr lang="de-DE" sz="12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2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3.2</a:t>
                      </a:r>
                      <a:endParaRPr lang="de-DE" sz="12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2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Medientyp</a:t>
                      </a:r>
                      <a:endParaRPr lang="de-DE" sz="12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200" i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ohne Hilfsmittel zu </a:t>
                      </a:r>
                      <a:r>
                        <a:rPr lang="de-DE" sz="1200" i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benutzen</a:t>
                      </a:r>
                      <a:r>
                        <a:rPr lang="de-DE" sz="1200" b="1" i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200" b="0" i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</a:t>
                      </a:r>
                      <a:endParaRPr lang="de-DE" sz="1200" i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243007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2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0503</a:t>
                      </a:r>
                      <a:endParaRPr lang="de-DE" sz="12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2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3.3</a:t>
                      </a:r>
                      <a:endParaRPr lang="de-DE" sz="12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2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Datenträgertyp</a:t>
                      </a:r>
                      <a:endParaRPr lang="de-DE" sz="12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200" i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Band</a:t>
                      </a:r>
                      <a:r>
                        <a:rPr lang="de-DE" sz="1200" b="1" i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200" b="0" i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nc</a:t>
                      </a:r>
                      <a:endParaRPr lang="de-DE" sz="1200" i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cxnSp>
        <p:nvCxnSpPr>
          <p:cNvPr id="8" name="Gerade Verbindung 7"/>
          <p:cNvCxnSpPr/>
          <p:nvPr/>
        </p:nvCxnSpPr>
        <p:spPr>
          <a:xfrm>
            <a:off x="2915816" y="3717032"/>
            <a:ext cx="0" cy="144016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Gerade Verbindung 18"/>
          <p:cNvCxnSpPr/>
          <p:nvPr/>
        </p:nvCxnSpPr>
        <p:spPr>
          <a:xfrm>
            <a:off x="2915816" y="4221088"/>
            <a:ext cx="28803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Gerade Verbindung 20"/>
          <p:cNvCxnSpPr/>
          <p:nvPr/>
        </p:nvCxnSpPr>
        <p:spPr>
          <a:xfrm>
            <a:off x="2915816" y="5157192"/>
            <a:ext cx="28803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683568" y="6492875"/>
            <a:ext cx="7632848" cy="365125"/>
          </a:xfrm>
        </p:spPr>
        <p:txBody>
          <a:bodyPr/>
          <a:lstStyle/>
          <a:p>
            <a:r>
              <a:rPr lang="de-DE" smtClean="0"/>
              <a:t>AG RDA Schulungsunterlagen – Modul 2.04: IMD-Typen | PICA DNB/ZDB |Stand: 30.07.2015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054418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Anwendungsrichtlinien zu den IMD-Typen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16</a:t>
            </a:fld>
            <a:endParaRPr lang="de-DE" dirty="0"/>
          </a:p>
        </p:txBody>
      </p:sp>
      <p:sp>
        <p:nvSpPr>
          <p:cNvPr id="10" name="Textfeld 9"/>
          <p:cNvSpPr txBox="1"/>
          <p:nvPr/>
        </p:nvSpPr>
        <p:spPr>
          <a:xfrm>
            <a:off x="179512" y="1196752"/>
            <a:ext cx="1768442" cy="406265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Mehrteilige Ressource</a:t>
            </a:r>
          </a:p>
          <a:p>
            <a:endParaRPr lang="de-DE" sz="20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1400" i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aus mehreren verschiedenen Datenträgern</a:t>
            </a:r>
          </a:p>
          <a:p>
            <a:endParaRPr lang="de-DE" sz="1600" i="1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1400" i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Textbücher </a:t>
            </a:r>
          </a:p>
          <a:p>
            <a:r>
              <a:rPr lang="de-DE" sz="1400" i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Audio-CDs </a:t>
            </a:r>
          </a:p>
          <a:p>
            <a:r>
              <a:rPr lang="de-DE" sz="1400" i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DVD-ROM </a:t>
            </a:r>
            <a:r>
              <a:rPr lang="de-DE" sz="1200" i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mit interaktivem Vokabeltrainer</a:t>
            </a:r>
          </a:p>
          <a:p>
            <a:endParaRPr lang="de-DE" sz="1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12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(mehrteilige Ressource)</a:t>
            </a:r>
          </a:p>
          <a:p>
            <a:endParaRPr lang="de-DE" sz="12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1600" b="1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Hierarchische Beschreibung</a:t>
            </a:r>
          </a:p>
        </p:txBody>
      </p:sp>
      <p:graphicFrame>
        <p:nvGraphicFramePr>
          <p:cNvPr id="17" name="Tabelle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9220057"/>
              </p:ext>
            </p:extLst>
          </p:nvPr>
        </p:nvGraphicFramePr>
        <p:xfrm>
          <a:off x="2051720" y="1169732"/>
          <a:ext cx="6984776" cy="409342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27581"/>
                <a:gridCol w="582065"/>
                <a:gridCol w="1748246"/>
                <a:gridCol w="3926884"/>
              </a:tblGrid>
              <a:tr h="393866">
                <a:tc>
                  <a:txBody>
                    <a:bodyPr/>
                    <a:lstStyle/>
                    <a:p>
                      <a:r>
                        <a:rPr lang="de-DE" sz="12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sz="12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2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2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2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sz="12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1234500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0501</a:t>
                      </a:r>
                    </a:p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0501</a:t>
                      </a:r>
                    </a:p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0501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6.9</a:t>
                      </a:r>
                    </a:p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6.9</a:t>
                      </a:r>
                    </a:p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6.9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Inhaltstyp</a:t>
                      </a:r>
                    </a:p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Inhaltstyp</a:t>
                      </a:r>
                    </a:p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Inhaltstyp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0" i="1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Text</a:t>
                      </a:r>
                      <a:r>
                        <a:rPr lang="de-DE" sz="1400" b="1" i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400" b="0" i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txt</a:t>
                      </a:r>
                      <a:r>
                        <a:rPr lang="de-DE" sz="1400" b="1" i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$3</a:t>
                      </a:r>
                      <a:r>
                        <a:rPr lang="de-DE" sz="1400" b="0" i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Band</a:t>
                      </a:r>
                      <a:r>
                        <a:rPr lang="de-DE" sz="1400" b="1" i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$X</a:t>
                      </a:r>
                      <a:r>
                        <a:rPr lang="de-DE" sz="1400" b="0" i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i="1" baseline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gesprochenes Wort</a:t>
                      </a:r>
                      <a:r>
                        <a:rPr lang="de-DE" sz="1400" b="1" i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400" b="0" i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spw</a:t>
                      </a:r>
                      <a:r>
                        <a:rPr lang="de-DE" sz="1400" b="1" i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$3</a:t>
                      </a:r>
                      <a:r>
                        <a:rPr lang="de-DE" sz="1400" b="0" i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CDs</a:t>
                      </a:r>
                      <a:r>
                        <a:rPr lang="de-DE" sz="1400" b="1" i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$X</a:t>
                      </a:r>
                      <a:r>
                        <a:rPr lang="de-DE" sz="1400" b="0" i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</a:t>
                      </a:r>
                      <a:endParaRPr lang="de-DE" sz="1400" b="0" i="1" baseline="0" dirty="0" smtClean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i="1" baseline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Computerdaten</a:t>
                      </a:r>
                      <a:r>
                        <a:rPr lang="de-DE" sz="1400" b="1" i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400" b="0" i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cod</a:t>
                      </a:r>
                      <a:r>
                        <a:rPr lang="de-DE" sz="1400" b="1" i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$3</a:t>
                      </a:r>
                      <a:r>
                        <a:rPr lang="de-DE" sz="1400" b="0" i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DVD-ROM</a:t>
                      </a:r>
                      <a:r>
                        <a:rPr lang="de-DE" sz="1400" b="1" i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$X</a:t>
                      </a:r>
                      <a:r>
                        <a:rPr lang="de-DE" sz="1400" b="0" i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</a:p>
                  </a:txBody>
                  <a:tcPr anchor="ctr"/>
                </a:tc>
              </a:tr>
              <a:tr h="1301945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0502</a:t>
                      </a:r>
                    </a:p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0502</a:t>
                      </a:r>
                    </a:p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0502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3.2</a:t>
                      </a:r>
                    </a:p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3.2</a:t>
                      </a:r>
                    </a:p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3.2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Medientyp</a:t>
                      </a:r>
                    </a:p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Medientyp</a:t>
                      </a:r>
                    </a:p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Medientyp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0" i="1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ohne Hilfsmittel zu benutzen</a:t>
                      </a:r>
                      <a:r>
                        <a:rPr lang="de-DE" sz="1400" b="1" i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400" b="0" i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</a:t>
                      </a:r>
                      <a:r>
                        <a:rPr lang="de-DE" sz="1400" b="1" i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$3</a:t>
                      </a:r>
                      <a:r>
                        <a:rPr lang="de-DE" sz="1400" b="0" i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Band</a:t>
                      </a:r>
                      <a:r>
                        <a:rPr lang="de-DE" sz="1400" b="1" i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$X</a:t>
                      </a:r>
                      <a:r>
                        <a:rPr lang="de-DE" sz="1400" b="0" i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</a:t>
                      </a:r>
                      <a:endParaRPr lang="de-DE" sz="1400" b="0" i="1" dirty="0" smtClean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i="1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audio</a:t>
                      </a:r>
                      <a:r>
                        <a:rPr lang="de-DE" sz="1400" b="1" i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400" b="0" i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</a:t>
                      </a:r>
                      <a:r>
                        <a:rPr lang="de-DE" sz="1400" b="1" i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$3</a:t>
                      </a:r>
                      <a:r>
                        <a:rPr lang="de-DE" sz="1400" b="0" i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CDs</a:t>
                      </a:r>
                      <a:r>
                        <a:rPr lang="de-DE" sz="1400" b="1" i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$X2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0" i="1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Computermedien</a:t>
                      </a:r>
                      <a:r>
                        <a:rPr lang="de-DE" sz="1400" b="1" i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400" b="0" i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</a:t>
                      </a:r>
                      <a:r>
                        <a:rPr lang="de-DE" sz="1400" b="1" i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$3</a:t>
                      </a:r>
                      <a:r>
                        <a:rPr lang="de-DE" sz="1400" b="0" i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DVD-ROM</a:t>
                      </a:r>
                      <a:r>
                        <a:rPr lang="de-DE" sz="1400" b="1" i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$X</a:t>
                      </a:r>
                      <a:r>
                        <a:rPr lang="de-DE" sz="1400" b="0" i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  <a:endParaRPr lang="de-DE" sz="1400" b="0" i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1163118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0503</a:t>
                      </a:r>
                    </a:p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0503</a:t>
                      </a:r>
                    </a:p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0503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3.3</a:t>
                      </a:r>
                    </a:p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3.3</a:t>
                      </a:r>
                    </a:p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3.3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Datenträgertyp</a:t>
                      </a:r>
                    </a:p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Datenträgertyp</a:t>
                      </a:r>
                    </a:p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Datenträgertyp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i="1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Band</a:t>
                      </a:r>
                      <a:r>
                        <a:rPr lang="de-DE" sz="1400" b="1" i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400" b="0" i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nc</a:t>
                      </a:r>
                      <a:r>
                        <a:rPr lang="de-DE" sz="1400" b="1" i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$3</a:t>
                      </a:r>
                      <a:r>
                        <a:rPr lang="de-DE" sz="1400" b="0" i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Band</a:t>
                      </a:r>
                      <a:r>
                        <a:rPr lang="de-DE" sz="1400" b="1" i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$X</a:t>
                      </a:r>
                      <a:r>
                        <a:rPr lang="de-DE" sz="1400" b="0" i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i="1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Audiodisk</a:t>
                      </a:r>
                      <a:r>
                        <a:rPr lang="de-DE" sz="1400" b="1" i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400" b="0" i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sd</a:t>
                      </a:r>
                      <a:r>
                        <a:rPr lang="de-DE" sz="1400" b="1" i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$3</a:t>
                      </a:r>
                      <a:r>
                        <a:rPr lang="de-DE" sz="1400" b="0" i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CDs</a:t>
                      </a:r>
                      <a:r>
                        <a:rPr lang="de-DE" sz="1400" b="1" i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$X</a:t>
                      </a:r>
                      <a:r>
                        <a:rPr lang="de-DE" sz="1400" b="0" i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i="1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Computerdisk</a:t>
                      </a:r>
                      <a:r>
                        <a:rPr lang="de-DE" sz="1400" b="1" i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400" b="0" i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cd</a:t>
                      </a:r>
                      <a:r>
                        <a:rPr lang="de-DE" sz="1400" b="1" i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$3</a:t>
                      </a:r>
                      <a:r>
                        <a:rPr lang="de-DE" sz="1400" b="0" i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DVD-ROM</a:t>
                      </a:r>
                      <a:r>
                        <a:rPr lang="de-DE" sz="1400" b="1" i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$X</a:t>
                      </a:r>
                      <a:r>
                        <a:rPr lang="de-DE" sz="1400" b="0" i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8" name="Rechteck 7"/>
          <p:cNvSpPr/>
          <p:nvPr/>
        </p:nvSpPr>
        <p:spPr>
          <a:xfrm>
            <a:off x="1947954" y="764704"/>
            <a:ext cx="398218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b="1" i="1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Übergeordnete Beschreibung</a:t>
            </a:r>
            <a:endParaRPr lang="de-DE" b="1" i="1" dirty="0"/>
          </a:p>
        </p:txBody>
      </p:sp>
      <p:sp>
        <p:nvSpPr>
          <p:cNvPr id="9" name="Rechteck 8"/>
          <p:cNvSpPr/>
          <p:nvPr/>
        </p:nvSpPr>
        <p:spPr>
          <a:xfrm>
            <a:off x="179512" y="5517232"/>
            <a:ext cx="8944816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Zur Zuordnung der einzelnen Datenträger bei den jeweiligen IMD-Typen können die </a:t>
            </a:r>
            <a:r>
              <a:rPr lang="de-DE" sz="1600" b="1" i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spezifischen Begriffe der Umfangsangabe in Unterfeld 3 </a:t>
            </a:r>
            <a:r>
              <a:rPr lang="de-DE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erfasst werden.</a:t>
            </a:r>
          </a:p>
          <a:p>
            <a:r>
              <a:rPr lang="de-DE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  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Zur beschreibungsinternen Sortierung/Gewichtung kann </a:t>
            </a:r>
            <a:r>
              <a:rPr lang="de-DE" sz="16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im Unterfeld X               eine Zahl</a:t>
            </a:r>
            <a:r>
              <a:rPr lang="de-DE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für die Zuordnung angegeben werden.</a:t>
            </a:r>
            <a:r>
              <a:rPr lang="de-DE" sz="2000" i="1" dirty="0" smtClean="0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         </a:t>
            </a:r>
            <a:endParaRPr lang="de-DE" sz="2000" i="1" dirty="0">
              <a:solidFill>
                <a:srgbClr val="0070C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Rechteck 2"/>
          <p:cNvSpPr/>
          <p:nvPr/>
        </p:nvSpPr>
        <p:spPr>
          <a:xfrm>
            <a:off x="211034" y="724054"/>
            <a:ext cx="11576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i="1" dirty="0">
                <a:solidFill>
                  <a:schemeClr val="accent1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</a:t>
            </a:r>
            <a:r>
              <a:rPr lang="de-DE" i="1" dirty="0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920880" cy="365125"/>
          </a:xfrm>
        </p:spPr>
        <p:txBody>
          <a:bodyPr/>
          <a:lstStyle/>
          <a:p>
            <a:r>
              <a:rPr lang="de-DE" dirty="0" smtClean="0"/>
              <a:t>AG RDA Schulungsunterlagen – Modul 2.04: IMD-Typen | PICA DNB/ZDB |Stand: 30.07.2015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990321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17</a:t>
            </a:fld>
            <a:endParaRPr lang="de-DE" dirty="0"/>
          </a:p>
        </p:txBody>
      </p:sp>
      <p:sp>
        <p:nvSpPr>
          <p:cNvPr id="10" name="Textfeld 9"/>
          <p:cNvSpPr txBox="1"/>
          <p:nvPr/>
        </p:nvSpPr>
        <p:spPr>
          <a:xfrm>
            <a:off x="244969" y="620688"/>
            <a:ext cx="1662735" cy="553997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Mehrteilige Ressource</a:t>
            </a:r>
          </a:p>
          <a:p>
            <a:endParaRPr lang="de-DE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1400" i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aus mehreren verschiedenen Datenträgern</a:t>
            </a:r>
          </a:p>
          <a:p>
            <a:endParaRPr lang="de-DE" sz="1400" i="1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1400" i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Textbücher </a:t>
            </a:r>
          </a:p>
          <a:p>
            <a:r>
              <a:rPr lang="de-DE" sz="1400" i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Audio-CDs </a:t>
            </a:r>
          </a:p>
          <a:p>
            <a:r>
              <a:rPr lang="de-DE" sz="1400" i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DVD-ROM </a:t>
            </a:r>
            <a:r>
              <a:rPr lang="de-DE" sz="1200" i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mit interaktivem Vokabeltrainer</a:t>
            </a:r>
          </a:p>
          <a:p>
            <a:endParaRPr lang="de-DE" sz="1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sz="1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sz="1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sz="1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sz="1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sz="1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sz="1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sz="16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12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(mehrteilige Ressource)</a:t>
            </a:r>
          </a:p>
          <a:p>
            <a:endParaRPr lang="de-DE" sz="12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1400" b="1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Hierarchische Beschreibung</a:t>
            </a:r>
          </a:p>
        </p:txBody>
      </p:sp>
      <p:sp>
        <p:nvSpPr>
          <p:cNvPr id="6" name="Rechteck 5"/>
          <p:cNvSpPr/>
          <p:nvPr/>
        </p:nvSpPr>
        <p:spPr>
          <a:xfrm>
            <a:off x="179331" y="116632"/>
            <a:ext cx="770485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2000" i="1" dirty="0" smtClean="0">
                <a:solidFill>
                  <a:schemeClr val="accent1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 </a:t>
            </a:r>
            <a:r>
              <a:rPr lang="de-DE" sz="2000" i="1" dirty="0" smtClean="0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               </a:t>
            </a:r>
            <a:endParaRPr lang="de-DE" sz="2000" i="1" dirty="0">
              <a:solidFill>
                <a:srgbClr val="0070C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13" name="Tabel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5084992"/>
              </p:ext>
            </p:extLst>
          </p:nvPr>
        </p:nvGraphicFramePr>
        <p:xfrm>
          <a:off x="2273006" y="527830"/>
          <a:ext cx="6619474" cy="1188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14818"/>
                <a:gridCol w="648072"/>
                <a:gridCol w="1728192"/>
                <a:gridCol w="3528392"/>
              </a:tblGrid>
              <a:tr h="136119">
                <a:tc>
                  <a:txBody>
                    <a:bodyPr/>
                    <a:lstStyle/>
                    <a:p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 </a:t>
                      </a:r>
                      <a:r>
                        <a:rPr lang="de-DE" sz="140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(Lehrbuch)</a:t>
                      </a:r>
                      <a:endParaRPr lang="de-DE" sz="140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235217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0501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6.9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Inhaltstyp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0" i="1" dirty="0" err="1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Text</a:t>
                      </a:r>
                      <a:r>
                        <a:rPr lang="de-DE" sz="1400" b="1" i="0" dirty="0" err="1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400" b="0" i="0" dirty="0" err="1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txt</a:t>
                      </a:r>
                      <a:endParaRPr lang="de-DE" sz="1400" b="0" i="1" dirty="0" smtClean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15660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0502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3.2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Medientyp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i="1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ohne Hilfsmittel zu </a:t>
                      </a:r>
                      <a:r>
                        <a:rPr lang="de-DE" sz="1400" i="1" dirty="0" err="1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benutzen</a:t>
                      </a:r>
                      <a:r>
                        <a:rPr lang="de-DE" sz="1400" b="1" i="0" dirty="0" err="1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400" b="0" i="0" dirty="0" err="1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</a:t>
                      </a:r>
                      <a:endParaRPr lang="de-DE" sz="1400" b="0" i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188347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0503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3.3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Datenträgertyp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i="1" dirty="0" err="1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Band</a:t>
                      </a:r>
                      <a:r>
                        <a:rPr lang="de-DE" sz="1400" b="1" i="0" dirty="0" err="1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400" b="0" i="0" dirty="0" err="1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nc</a:t>
                      </a:r>
                      <a:endParaRPr lang="de-DE" sz="1400" b="0" i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cxnSp>
        <p:nvCxnSpPr>
          <p:cNvPr id="8" name="Gerade Verbindung 7"/>
          <p:cNvCxnSpPr/>
          <p:nvPr/>
        </p:nvCxnSpPr>
        <p:spPr>
          <a:xfrm>
            <a:off x="2052917" y="0"/>
            <a:ext cx="0" cy="508518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Gerade Verbindung 20"/>
          <p:cNvCxnSpPr/>
          <p:nvPr/>
        </p:nvCxnSpPr>
        <p:spPr>
          <a:xfrm>
            <a:off x="2051720" y="692696"/>
            <a:ext cx="21602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4" name="Tabel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77782298"/>
              </p:ext>
            </p:extLst>
          </p:nvPr>
        </p:nvGraphicFramePr>
        <p:xfrm>
          <a:off x="2289955" y="1996542"/>
          <a:ext cx="6602526" cy="1188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97869"/>
                <a:gridCol w="648072"/>
                <a:gridCol w="1728192"/>
                <a:gridCol w="3528393"/>
              </a:tblGrid>
              <a:tr h="136119">
                <a:tc>
                  <a:txBody>
                    <a:bodyPr/>
                    <a:lstStyle/>
                    <a:p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 </a:t>
                      </a:r>
                      <a:r>
                        <a:rPr lang="de-DE" sz="140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(Begleitbuch)</a:t>
                      </a:r>
                      <a:endParaRPr lang="de-DE" sz="140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235217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0501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6.9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Inhaltstyp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0" i="1" dirty="0" err="1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Text</a:t>
                      </a:r>
                      <a:r>
                        <a:rPr lang="de-DE" sz="1400" b="1" i="0" dirty="0" err="1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400" b="0" i="0" dirty="0" err="1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txt</a:t>
                      </a:r>
                      <a:endParaRPr lang="de-DE" sz="1400" b="0" i="1" dirty="0" smtClean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15660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0502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3.2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Medientyp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i="1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ohne Hilfsmittel zu </a:t>
                      </a:r>
                      <a:r>
                        <a:rPr lang="de-DE" sz="1400" i="1" dirty="0" err="1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benutzen</a:t>
                      </a:r>
                      <a:r>
                        <a:rPr lang="de-DE" sz="1400" b="1" i="0" dirty="0" err="1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400" b="0" i="0" dirty="0" err="1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</a:t>
                      </a:r>
                      <a:endParaRPr lang="de-DE" sz="1400" b="0" i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188347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0503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3.3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Datenträgertyp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i="1" dirty="0" err="1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Band</a:t>
                      </a:r>
                      <a:r>
                        <a:rPr lang="de-DE" sz="1400" b="1" i="0" dirty="0" err="1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400" b="0" i="0" dirty="0" err="1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nc</a:t>
                      </a:r>
                      <a:endParaRPr lang="de-DE" sz="1400" b="0" i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16" name="Tabelle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5890790"/>
              </p:ext>
            </p:extLst>
          </p:nvPr>
        </p:nvGraphicFramePr>
        <p:xfrm>
          <a:off x="2267744" y="3512078"/>
          <a:ext cx="6628257" cy="1188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23601"/>
                <a:gridCol w="648072"/>
                <a:gridCol w="1728192"/>
                <a:gridCol w="3528392"/>
              </a:tblGrid>
              <a:tr h="222150">
                <a:tc>
                  <a:txBody>
                    <a:bodyPr/>
                    <a:lstStyle/>
                    <a:p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 </a:t>
                      </a:r>
                      <a:r>
                        <a:rPr lang="de-DE" sz="140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(Audio-CDs)</a:t>
                      </a:r>
                      <a:endParaRPr lang="de-DE" sz="140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235217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0501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6.9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Inhaltstyp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i="1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gesprochenes</a:t>
                      </a:r>
                      <a:r>
                        <a:rPr lang="de-DE" sz="1400" i="1" baseline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400" i="1" baseline="0" dirty="0" err="1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Wort</a:t>
                      </a:r>
                      <a:r>
                        <a:rPr lang="de-DE" sz="1400" b="1" i="0" dirty="0" err="1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400" b="0" i="0" dirty="0" err="1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spw</a:t>
                      </a:r>
                      <a:endParaRPr lang="de-DE" sz="1400" b="0" i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15660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0502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3.2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Medientyp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i="1" dirty="0" err="1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audio</a:t>
                      </a:r>
                      <a:r>
                        <a:rPr lang="de-DE" sz="1400" b="1" i="0" dirty="0" err="1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400" b="0" i="0" dirty="0" err="1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</a:t>
                      </a:r>
                      <a:endParaRPr lang="de-DE" sz="1400" b="0" i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188347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0503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3.3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Datenträgertyp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i="1" dirty="0" err="1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Audiodisk</a:t>
                      </a:r>
                      <a:r>
                        <a:rPr lang="de-DE" sz="1400" b="1" i="0" dirty="0" err="1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</a:t>
                      </a:r>
                      <a:r>
                        <a:rPr lang="de-DE" sz="1400" b="0" i="0" dirty="0" err="1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bsd</a:t>
                      </a:r>
                      <a:endParaRPr lang="de-DE" sz="1400" b="0" i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cxnSp>
        <p:nvCxnSpPr>
          <p:cNvPr id="18" name="Gerade Verbindung 17"/>
          <p:cNvCxnSpPr/>
          <p:nvPr/>
        </p:nvCxnSpPr>
        <p:spPr>
          <a:xfrm>
            <a:off x="2064204" y="2132856"/>
            <a:ext cx="21602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Gerade Verbindung 19"/>
          <p:cNvCxnSpPr/>
          <p:nvPr/>
        </p:nvCxnSpPr>
        <p:spPr>
          <a:xfrm>
            <a:off x="2072153" y="5085184"/>
            <a:ext cx="23526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Gerade Verbindung 21"/>
          <p:cNvCxnSpPr/>
          <p:nvPr/>
        </p:nvCxnSpPr>
        <p:spPr>
          <a:xfrm>
            <a:off x="2052917" y="3645024"/>
            <a:ext cx="214827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3" name="Tabelle 2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288873"/>
              </p:ext>
            </p:extLst>
          </p:nvPr>
        </p:nvGraphicFramePr>
        <p:xfrm>
          <a:off x="2267744" y="4941168"/>
          <a:ext cx="6635406" cy="1188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20080"/>
                <a:gridCol w="618646"/>
                <a:gridCol w="1741374"/>
                <a:gridCol w="3555306"/>
              </a:tblGrid>
              <a:tr h="136119">
                <a:tc>
                  <a:txBody>
                    <a:bodyPr/>
                    <a:lstStyle/>
                    <a:p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4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 </a:t>
                      </a:r>
                      <a:r>
                        <a:rPr lang="de-DE" sz="140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(DVD-ROM)</a:t>
                      </a:r>
                      <a:endParaRPr lang="de-DE" sz="140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235217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0501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6.9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Inhaltstyp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i="1" dirty="0" err="1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Computerdaten</a:t>
                      </a:r>
                      <a:r>
                        <a:rPr lang="de-DE" sz="1400" b="1" i="0" dirty="0" err="1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400" b="0" i="0" dirty="0" err="1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cod</a:t>
                      </a:r>
                      <a:endParaRPr lang="de-DE" sz="1400" b="0" i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15660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0502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3.2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Medientyp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i="1" dirty="0" err="1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Computermedien</a:t>
                      </a:r>
                      <a:r>
                        <a:rPr lang="de-DE" sz="1400" b="1" i="0" dirty="0" err="1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400" b="0" i="0" dirty="0" err="1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</a:t>
                      </a:r>
                      <a:endParaRPr lang="de-DE" sz="1400" b="0" i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188347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0503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3.3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Datenträgertyp</a:t>
                      </a:r>
                      <a:endParaRPr lang="de-DE" sz="14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400" i="1" dirty="0" err="1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Computerdisk</a:t>
                      </a:r>
                      <a:r>
                        <a:rPr lang="de-DE" sz="1400" b="1" i="0" dirty="0" err="1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400" b="0" i="0" dirty="0" err="1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cd</a:t>
                      </a:r>
                      <a:endParaRPr lang="de-DE" sz="1400" b="0" i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3" name="Fußzeilenplatzhalter 2"/>
          <p:cNvSpPr>
            <a:spLocks noGrp="1"/>
          </p:cNvSpPr>
          <p:nvPr>
            <p:ph type="ftr" sz="quarter" idx="14"/>
          </p:nvPr>
        </p:nvSpPr>
        <p:spPr>
          <a:xfrm>
            <a:off x="467543" y="6492875"/>
            <a:ext cx="7977145" cy="365125"/>
          </a:xfrm>
        </p:spPr>
        <p:txBody>
          <a:bodyPr/>
          <a:lstStyle/>
          <a:p>
            <a:r>
              <a:rPr lang="de-DE" sz="800" smtClean="0"/>
              <a:t>AG RDA Schulungsunterlagen – Modul 2.04: IMD-Typen | PICA DNB/ZDB |Stand: 30.07.2015 | CC BY-NC-SA</a:t>
            </a:r>
            <a:endParaRPr lang="de-DE" sz="800" dirty="0"/>
          </a:p>
        </p:txBody>
      </p:sp>
      <p:sp>
        <p:nvSpPr>
          <p:cNvPr id="24" name="Rechteck 23"/>
          <p:cNvSpPr/>
          <p:nvPr/>
        </p:nvSpPr>
        <p:spPr>
          <a:xfrm>
            <a:off x="2123728" y="147410"/>
            <a:ext cx="63209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b="1" i="1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Beschreibungen der Teile mit abhängigem Titel</a:t>
            </a:r>
            <a:endParaRPr lang="de-DE" b="1" i="1" dirty="0"/>
          </a:p>
        </p:txBody>
      </p:sp>
    </p:spTree>
    <p:extLst>
      <p:ext uri="{BB962C8B-B14F-4D97-AF65-F5344CB8AC3E}">
        <p14:creationId xmlns:p14="http://schemas.microsoft.com/office/powerpoint/2010/main" val="3891071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Anwendungsrichtlinien zu den IMD-Typen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18</a:t>
            </a:fld>
            <a:endParaRPr lang="de-DE" dirty="0"/>
          </a:p>
        </p:txBody>
      </p:sp>
      <p:sp>
        <p:nvSpPr>
          <p:cNvPr id="10" name="Textfeld 9"/>
          <p:cNvSpPr txBox="1"/>
          <p:nvPr/>
        </p:nvSpPr>
        <p:spPr>
          <a:xfrm>
            <a:off x="179512" y="2276872"/>
            <a:ext cx="1768442" cy="4093428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Mehrteilige Ressource</a:t>
            </a:r>
          </a:p>
          <a:p>
            <a:endParaRPr lang="de-DE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1400" i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aus mehreren verschiedenen Datenträgern</a:t>
            </a:r>
          </a:p>
          <a:p>
            <a:endParaRPr lang="de-DE" sz="1400" i="1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1400" i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Textbücher </a:t>
            </a:r>
          </a:p>
          <a:p>
            <a:r>
              <a:rPr lang="de-DE" sz="1400" i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Audio-CD </a:t>
            </a:r>
          </a:p>
          <a:p>
            <a:r>
              <a:rPr lang="de-DE" sz="1400" i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CD-ROM</a:t>
            </a:r>
          </a:p>
          <a:p>
            <a:endParaRPr lang="de-DE" sz="20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12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(mehrteilige Ressource)</a:t>
            </a:r>
          </a:p>
          <a:p>
            <a:endParaRPr lang="de-DE" sz="12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1600" b="1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Umfassende Beschreibung</a:t>
            </a:r>
          </a:p>
        </p:txBody>
      </p:sp>
      <p:sp>
        <p:nvSpPr>
          <p:cNvPr id="6" name="Rechteck 5"/>
          <p:cNvSpPr/>
          <p:nvPr/>
        </p:nvSpPr>
        <p:spPr>
          <a:xfrm>
            <a:off x="251520" y="836712"/>
            <a:ext cx="8798042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Zur Zuordnung der einzelnen Datenträger können bei den jeweiligen IMD-Typen die </a:t>
            </a:r>
            <a:r>
              <a:rPr lang="de-DE" b="1" i="1" dirty="0" smtClean="0">
                <a:solidFill>
                  <a:srgbClr val="00B0F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spezifischen Begriffe der Umfangsangabe </a:t>
            </a: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erfasst werden.        Zur beschreibungsinternen Sortierung/Gewichtung kann im Formatfeld für Zuordnung eine </a:t>
            </a:r>
            <a:r>
              <a:rPr lang="de-DE" b="1" i="1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Zahl</a:t>
            </a: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angegeben werden.</a:t>
            </a:r>
            <a:endParaRPr lang="de-DE" sz="2000" i="1" dirty="0">
              <a:solidFill>
                <a:srgbClr val="0070C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1600" i="1" dirty="0" smtClean="0">
                <a:solidFill>
                  <a:schemeClr val="accent1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</a:t>
            </a:r>
            <a:r>
              <a:rPr lang="de-DE" sz="1600" i="1" dirty="0" smtClean="0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sz="2000" i="1" dirty="0" smtClean="0">
                <a:solidFill>
                  <a:srgbClr val="0070C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               </a:t>
            </a:r>
            <a:endParaRPr lang="de-DE" sz="2000" i="1" dirty="0">
              <a:solidFill>
                <a:srgbClr val="0070C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17" name="Tabelle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5151608"/>
              </p:ext>
            </p:extLst>
          </p:nvPr>
        </p:nvGraphicFramePr>
        <p:xfrm>
          <a:off x="2136793" y="2166576"/>
          <a:ext cx="6912769" cy="42037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96"/>
                <a:gridCol w="792088"/>
                <a:gridCol w="1728192"/>
                <a:gridCol w="3528393"/>
              </a:tblGrid>
              <a:tr h="393866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1234500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0501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6.9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Inhaltstyp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600" i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Text</a:t>
                      </a:r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600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txt</a:t>
                      </a:r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$3</a:t>
                      </a:r>
                      <a:r>
                        <a:rPr lang="de-DE" sz="1600" b="1" i="1" baseline="0" dirty="0" smtClean="0">
                          <a:solidFill>
                            <a:srgbClr val="00B0F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Band</a:t>
                      </a:r>
                      <a:r>
                        <a:rPr lang="de-DE" sz="1600" b="1" i="0" baseline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$X</a:t>
                      </a:r>
                      <a:r>
                        <a:rPr lang="de-DE" sz="1600" b="1" i="1" baseline="0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</a:t>
                      </a:r>
                    </a:p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600" i="1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gesprochenes Wort</a:t>
                      </a:r>
                      <a:r>
                        <a:rPr lang="de-DE" sz="1600" b="1" i="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$3</a:t>
                      </a:r>
                      <a:r>
                        <a:rPr lang="de-DE" sz="1600" b="1" i="1" baseline="0" dirty="0" smtClean="0">
                          <a:solidFill>
                            <a:srgbClr val="00B0F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CD</a:t>
                      </a:r>
                      <a:r>
                        <a:rPr lang="de-DE" sz="1600" b="1" i="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$X</a:t>
                      </a:r>
                      <a:r>
                        <a:rPr lang="de-DE" sz="1600" b="1" i="1" baseline="0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</a:t>
                      </a:r>
                    </a:p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600" i="1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Computerdaten</a:t>
                      </a:r>
                      <a:r>
                        <a:rPr lang="de-DE" sz="1600" b="1" i="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$3</a:t>
                      </a:r>
                      <a:r>
                        <a:rPr lang="de-DE" sz="1600" b="1" i="1" baseline="0" dirty="0" smtClean="0">
                          <a:solidFill>
                            <a:srgbClr val="00B0F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CD-ROM</a:t>
                      </a:r>
                      <a:r>
                        <a:rPr lang="de-DE" sz="1600" b="1" i="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$X</a:t>
                      </a:r>
                      <a:r>
                        <a:rPr lang="de-DE" sz="1600" b="1" i="1" baseline="0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  <a:endParaRPr lang="de-DE" sz="1600" b="1" i="1" dirty="0" smtClean="0">
                        <a:solidFill>
                          <a:srgbClr val="FF0000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1358394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0502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3.2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Medientyp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600" i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ohne Hilfsmittel zu benutzen</a:t>
                      </a:r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$3</a:t>
                      </a:r>
                      <a:r>
                        <a:rPr lang="de-DE" sz="1600" b="1" i="1" dirty="0" smtClean="0">
                          <a:solidFill>
                            <a:srgbClr val="00B0F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Band</a:t>
                      </a:r>
                      <a:r>
                        <a:rPr lang="de-DE" sz="1600" b="1" i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$X</a:t>
                      </a:r>
                      <a:r>
                        <a:rPr lang="de-DE" sz="1600" b="1" i="1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</a:t>
                      </a:r>
                    </a:p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600" i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audio</a:t>
                      </a:r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$3</a:t>
                      </a:r>
                      <a:r>
                        <a:rPr lang="de-DE" sz="1600" b="1" i="1" dirty="0" smtClean="0">
                          <a:solidFill>
                            <a:srgbClr val="00B0F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CD</a:t>
                      </a:r>
                      <a:r>
                        <a:rPr lang="de-DE" sz="1600" b="1" i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$X</a:t>
                      </a:r>
                      <a:r>
                        <a:rPr lang="de-DE" sz="1600" b="1" i="1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</a:t>
                      </a:r>
                    </a:p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600" i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Computermedien</a:t>
                      </a:r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$3</a:t>
                      </a:r>
                      <a:r>
                        <a:rPr lang="de-DE" sz="1600" b="1" i="1" dirty="0" smtClean="0">
                          <a:solidFill>
                            <a:srgbClr val="00B0F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CD-ROM</a:t>
                      </a:r>
                      <a:r>
                        <a:rPr lang="de-DE" sz="1600" b="1" i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$X</a:t>
                      </a:r>
                      <a:r>
                        <a:rPr lang="de-DE" sz="1600" b="1" i="1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  <a:endParaRPr lang="de-DE" sz="1600" b="1" i="1" dirty="0">
                        <a:solidFill>
                          <a:srgbClr val="FF0000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1163118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0503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3.3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Datenträger-typ</a:t>
                      </a:r>
                      <a:endParaRPr lang="de-DE" sz="1600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600" i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Band</a:t>
                      </a:r>
                      <a:r>
                        <a:rPr lang="de-DE" sz="1600" b="1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$3</a:t>
                      </a:r>
                      <a:r>
                        <a:rPr lang="de-DE" sz="1600" b="1" i="1" dirty="0" smtClean="0">
                          <a:solidFill>
                            <a:srgbClr val="00B0F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Band</a:t>
                      </a:r>
                      <a:r>
                        <a:rPr lang="de-DE" sz="1600" b="1" i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$X</a:t>
                      </a:r>
                      <a:r>
                        <a:rPr lang="de-DE" sz="1600" b="1" i="1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</a:t>
                      </a:r>
                    </a:p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600" i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Audiodisk</a:t>
                      </a:r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$3</a:t>
                      </a:r>
                      <a:r>
                        <a:rPr lang="de-DE" sz="1600" b="1" i="1" dirty="0" smtClean="0">
                          <a:solidFill>
                            <a:srgbClr val="00B0F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CD</a:t>
                      </a:r>
                      <a:r>
                        <a:rPr lang="de-DE" sz="1600" b="1" i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$X</a:t>
                      </a:r>
                      <a:r>
                        <a:rPr lang="de-DE" sz="1600" b="1" i="1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</a:t>
                      </a:r>
                    </a:p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600" i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Computerdisk</a:t>
                      </a:r>
                      <a:r>
                        <a:rPr lang="de-DE" sz="1600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$3</a:t>
                      </a:r>
                      <a:r>
                        <a:rPr lang="de-DE" sz="1600" b="1" i="1" dirty="0" smtClean="0">
                          <a:solidFill>
                            <a:srgbClr val="00B0F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CD-ROM</a:t>
                      </a:r>
                      <a:r>
                        <a:rPr lang="de-DE" sz="1600" b="1" i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$X</a:t>
                      </a:r>
                      <a:r>
                        <a:rPr lang="de-DE" sz="1600" b="1" i="1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</a:t>
                      </a:r>
                      <a:r>
                        <a:rPr lang="de-DE" sz="1600" i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endParaRPr lang="de-DE" sz="1600" i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2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611560" y="6381328"/>
            <a:ext cx="8175485" cy="365125"/>
          </a:xfrm>
        </p:spPr>
        <p:txBody>
          <a:bodyPr/>
          <a:lstStyle/>
          <a:p>
            <a:r>
              <a:rPr lang="de-DE" smtClean="0"/>
              <a:t>AG RDA Schulungsunterlagen – Modul 2.04: IMD-Typen | PICA DNB/ZDB |Stand: 30.07.2015 | CC BY-NC-SA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896589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Begriffsdefinition Datenträgertypen (1)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784976" cy="5472608"/>
          </a:xfrm>
        </p:spPr>
        <p:txBody>
          <a:bodyPr wrap="square"/>
          <a:lstStyle/>
          <a:p>
            <a:r>
              <a:rPr lang="de-DE" sz="2000" b="1" dirty="0" smtClean="0"/>
              <a:t>Band</a:t>
            </a:r>
            <a:r>
              <a:rPr lang="de-DE" sz="2000" dirty="0" smtClean="0"/>
              <a:t> ein </a:t>
            </a:r>
            <a:r>
              <a:rPr lang="de-DE" sz="2000" dirty="0"/>
              <a:t>oder mehrere Blätter, die </a:t>
            </a:r>
            <a:r>
              <a:rPr lang="de-DE" sz="2000" dirty="0" smtClean="0"/>
              <a:t>i.d.R. geheftet </a:t>
            </a:r>
            <a:r>
              <a:rPr lang="de-DE" sz="2000" dirty="0"/>
              <a:t>oder zusammengebunden sind, um eine einzelne Einheit zu </a:t>
            </a:r>
            <a:r>
              <a:rPr lang="de-DE" sz="2000" dirty="0" smtClean="0"/>
              <a:t>bilden</a:t>
            </a:r>
          </a:p>
          <a:p>
            <a:endParaRPr lang="de-DE" sz="800" dirty="0"/>
          </a:p>
          <a:p>
            <a:r>
              <a:rPr lang="de-DE" sz="2000" b="1" dirty="0"/>
              <a:t>Blatt</a:t>
            </a:r>
            <a:r>
              <a:rPr lang="de-DE" sz="2000" dirty="0"/>
              <a:t> </a:t>
            </a:r>
            <a:r>
              <a:rPr lang="de-DE" sz="2000" dirty="0" smtClean="0"/>
              <a:t>eine </a:t>
            </a:r>
            <a:r>
              <a:rPr lang="de-DE" sz="2000" dirty="0"/>
              <a:t>Einheit, die aus einem einzelnen losen Stück Papier oder ähnlichem Material </a:t>
            </a:r>
            <a:r>
              <a:rPr lang="de-DE" sz="2000" dirty="0" smtClean="0"/>
              <a:t>besteht und die so hergestellt ist, dass sie ohne weitere Faltung benutzt werden kann </a:t>
            </a:r>
          </a:p>
          <a:p>
            <a:endParaRPr lang="de-DE" sz="800" dirty="0"/>
          </a:p>
          <a:p>
            <a:r>
              <a:rPr lang="de-DE" sz="2000" b="1" dirty="0"/>
              <a:t>…-Cartridge </a:t>
            </a:r>
            <a:r>
              <a:rPr lang="de-DE" sz="2000" dirty="0" smtClean="0"/>
              <a:t>Steckmodul</a:t>
            </a:r>
            <a:r>
              <a:rPr lang="de-DE" sz="2000" dirty="0"/>
              <a:t>, das den eigentlichen physischen Datenträger in einem Gehäuse aus Kunststoff oder Metall umschließt und an eine genormte Buchse oder in einen Einschub an-/einsteckbar </a:t>
            </a:r>
            <a:r>
              <a:rPr lang="de-DE" sz="2000" dirty="0" smtClean="0"/>
              <a:t>ist</a:t>
            </a:r>
          </a:p>
          <a:p>
            <a:endParaRPr lang="de-DE" sz="800" dirty="0"/>
          </a:p>
          <a:p>
            <a:r>
              <a:rPr lang="de-DE" sz="2000" b="1" dirty="0"/>
              <a:t>Computerchip-Cartridge</a:t>
            </a:r>
            <a:r>
              <a:rPr lang="de-DE" sz="2000" dirty="0"/>
              <a:t> Datenspeicher auf Platine/Chip, welche/r in einem Gehäuse untergebracht ist, z.B. </a:t>
            </a:r>
            <a:r>
              <a:rPr lang="de-DE" sz="2000" dirty="0" smtClean="0"/>
              <a:t>USB-Stick</a:t>
            </a:r>
          </a:p>
          <a:p>
            <a:endParaRPr lang="de-DE" sz="800" dirty="0"/>
          </a:p>
          <a:p>
            <a:r>
              <a:rPr lang="de-DE" sz="2000" b="1" dirty="0"/>
              <a:t>Computerdisk-Cartridge</a:t>
            </a:r>
            <a:r>
              <a:rPr lang="de-DE" sz="2000" dirty="0"/>
              <a:t> scheibenförmiger Datenträger, der in einem Gehäuse untergebracht ist, der zu einem spezifischen Einschub passt, z.B. UMD (Universal Media Disc) oder proprietäre Datenträger für Spielkonsolen oder </a:t>
            </a:r>
            <a:r>
              <a:rPr lang="de-DE" sz="2000" dirty="0" smtClean="0"/>
              <a:t>Diskette</a:t>
            </a:r>
            <a:endParaRPr lang="de-DE" sz="2000" dirty="0"/>
          </a:p>
          <a:p>
            <a:pPr marL="0" indent="0">
              <a:buNone/>
            </a:pP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683568" y="6381328"/>
            <a:ext cx="8136904" cy="365125"/>
          </a:xfrm>
        </p:spPr>
        <p:txBody>
          <a:bodyPr/>
          <a:lstStyle/>
          <a:p>
            <a:r>
              <a:rPr lang="de-DE" smtClean="0"/>
              <a:t>AG RDA Schulungsunterlagen – Modul 2.04: IMD-Typen | PICA DNB/ZDB |Stand: 30.07.2015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19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757828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5536" y="2564904"/>
            <a:ext cx="8229600" cy="1143000"/>
          </a:xfrm>
        </p:spPr>
        <p:txBody>
          <a:bodyPr/>
          <a:lstStyle/>
          <a:p>
            <a:pPr algn="ctr"/>
            <a:r>
              <a:rPr lang="de-DE" sz="2800" dirty="0" smtClean="0"/>
              <a:t>Inhaltstyp / Medientyp / Datenträgertyp </a:t>
            </a:r>
            <a:br>
              <a:rPr lang="de-DE" sz="2800" dirty="0" smtClean="0"/>
            </a:br>
            <a:r>
              <a:rPr lang="de-DE" dirty="0"/>
              <a:t/>
            </a:r>
            <a:br>
              <a:rPr lang="de-DE" dirty="0"/>
            </a:br>
            <a:r>
              <a:rPr lang="de-DE" sz="7200" b="1" dirty="0" smtClean="0"/>
              <a:t>IMD-Typen</a:t>
            </a:r>
            <a:r>
              <a:rPr lang="de-DE" sz="2800" dirty="0" smtClean="0"/>
              <a:t/>
            </a:r>
            <a:br>
              <a:rPr lang="de-DE" sz="2800" dirty="0" smtClean="0"/>
            </a:br>
            <a:endParaRPr lang="de-DE" sz="2800" dirty="0"/>
          </a:p>
        </p:txBody>
      </p:sp>
      <p:sp>
        <p:nvSpPr>
          <p:cNvPr id="3" name="Rechteck 2"/>
          <p:cNvSpPr/>
          <p:nvPr/>
        </p:nvSpPr>
        <p:spPr>
          <a:xfrm>
            <a:off x="409343" y="548679"/>
            <a:ext cx="2362457" cy="43204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Modul 2</a:t>
            </a:r>
            <a:endParaRPr lang="de-DE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</a:t>
            </a:fld>
            <a:endParaRPr lang="de-DE" dirty="0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683568" y="6381328"/>
            <a:ext cx="8136904" cy="365125"/>
          </a:xfrm>
        </p:spPr>
        <p:txBody>
          <a:bodyPr/>
          <a:lstStyle/>
          <a:p>
            <a:r>
              <a:rPr lang="de-DE" dirty="0" smtClean="0"/>
              <a:t>AG RDA Schulungsunterlagen – Modul 2.04: IMD-Typen | PICA </a:t>
            </a:r>
            <a:r>
              <a:rPr lang="de-DE" dirty="0" smtClean="0"/>
              <a:t>DNB/ZDB </a:t>
            </a:r>
            <a:r>
              <a:rPr lang="de-DE" dirty="0" smtClean="0"/>
              <a:t>|Stand: 30.07.2015 </a:t>
            </a:r>
            <a:r>
              <a:rPr lang="de-DE" dirty="0"/>
              <a:t>| CC BY-NC-SA</a:t>
            </a:r>
          </a:p>
        </p:txBody>
      </p:sp>
    </p:spTree>
    <p:extLst>
      <p:ext uri="{BB962C8B-B14F-4D97-AF65-F5344CB8AC3E}">
        <p14:creationId xmlns:p14="http://schemas.microsoft.com/office/powerpoint/2010/main" val="3686259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Begriffsdefinition Datenträgertypen (2)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784976" cy="5472608"/>
          </a:xfrm>
        </p:spPr>
        <p:txBody>
          <a:bodyPr wrap="square"/>
          <a:lstStyle/>
          <a:p>
            <a:r>
              <a:rPr lang="de-DE" sz="2000" b="1" dirty="0" smtClean="0"/>
              <a:t>…</a:t>
            </a:r>
            <a:r>
              <a:rPr lang="de-DE" sz="2000" b="1" dirty="0"/>
              <a:t>disk </a:t>
            </a:r>
            <a:r>
              <a:rPr lang="de-DE" sz="2000" dirty="0" smtClean="0"/>
              <a:t>scheibenförmige Datenträger wie </a:t>
            </a:r>
            <a:r>
              <a:rPr lang="de-DE" sz="2000" dirty="0"/>
              <a:t>CD, DVD, </a:t>
            </a:r>
            <a:r>
              <a:rPr lang="de-DE" sz="2000" dirty="0" smtClean="0"/>
              <a:t>Blu-Ray-Disc</a:t>
            </a:r>
          </a:p>
          <a:p>
            <a:endParaRPr lang="de-DE" sz="800" dirty="0"/>
          </a:p>
          <a:p>
            <a:r>
              <a:rPr lang="de-DE" sz="2000" b="1" dirty="0"/>
              <a:t>Karte</a:t>
            </a:r>
            <a:r>
              <a:rPr lang="de-DE" sz="2000" dirty="0"/>
              <a:t> als Datenträgertyp bezeichnet kein kartografisches Bild (= Inhaltstyp), sondern z.B. Karteikarten oder </a:t>
            </a:r>
            <a:r>
              <a:rPr lang="de-DE" sz="2000" dirty="0" smtClean="0"/>
              <a:t>Spielkarten</a:t>
            </a:r>
          </a:p>
          <a:p>
            <a:endParaRPr lang="de-DE" sz="800" dirty="0"/>
          </a:p>
          <a:p>
            <a:r>
              <a:rPr lang="de-DE" sz="2000" b="1" dirty="0"/>
              <a:t>…rolle vs. …spule </a:t>
            </a:r>
            <a:endParaRPr lang="de-DE" sz="2000" b="1" dirty="0" smtClean="0"/>
          </a:p>
          <a:p>
            <a:pPr marL="358775" indent="0">
              <a:buNone/>
            </a:pPr>
            <a:r>
              <a:rPr lang="de-DE" sz="2000" dirty="0" smtClean="0"/>
              <a:t>…</a:t>
            </a:r>
            <a:r>
              <a:rPr lang="de-DE" sz="2000" dirty="0"/>
              <a:t>spule bezeichnet einen auf einer zylindrischen Halterung aufgerollten </a:t>
            </a:r>
            <a:r>
              <a:rPr lang="de-DE" sz="2000" dirty="0" smtClean="0"/>
              <a:t>Datenträger </a:t>
            </a:r>
          </a:p>
          <a:p>
            <a:pPr marL="358775" indent="0">
              <a:buNone/>
            </a:pPr>
            <a:r>
              <a:rPr lang="de-DE" sz="2000" dirty="0" smtClean="0"/>
              <a:t>…</a:t>
            </a:r>
            <a:r>
              <a:rPr lang="de-DE" sz="2000" dirty="0"/>
              <a:t>rolle bezeichnet gerolltes Datenträgermaterial ohne </a:t>
            </a:r>
            <a:r>
              <a:rPr lang="de-DE" sz="2000" dirty="0" smtClean="0"/>
              <a:t>Halterung </a:t>
            </a:r>
          </a:p>
          <a:p>
            <a:pPr marL="358775" indent="0">
              <a:buNone/>
            </a:pPr>
            <a:r>
              <a:rPr lang="de-DE" sz="2000" dirty="0" smtClean="0"/>
              <a:t>z.B</a:t>
            </a:r>
            <a:r>
              <a:rPr lang="de-DE" sz="2000" dirty="0"/>
              <a:t>. Mikrofilm</a:t>
            </a:r>
            <a:r>
              <a:rPr lang="de-DE" sz="2000" u="sng" dirty="0"/>
              <a:t>spule</a:t>
            </a:r>
            <a:r>
              <a:rPr lang="de-DE" sz="2000" dirty="0"/>
              <a:t> (Mikrofilm auf einer zylindrischen Halterung aus Kunststoff oder Metall) vs. Mikrofilm</a:t>
            </a:r>
            <a:r>
              <a:rPr lang="de-DE" sz="2000" u="sng" dirty="0"/>
              <a:t>rolle</a:t>
            </a:r>
            <a:r>
              <a:rPr lang="de-DE" sz="2000" dirty="0"/>
              <a:t> (Mikrofilm ohne Halterung aufgerollt</a:t>
            </a:r>
            <a:r>
              <a:rPr lang="de-DE" sz="2000" dirty="0" smtClean="0"/>
              <a:t>)</a:t>
            </a:r>
          </a:p>
          <a:p>
            <a:pPr marL="0" indent="0">
              <a:buNone/>
            </a:pPr>
            <a:endParaRPr lang="de-DE" sz="800" dirty="0"/>
          </a:p>
          <a:p>
            <a:r>
              <a:rPr lang="de-DE" sz="2000" b="1" dirty="0"/>
              <a:t>Speicherkarte</a:t>
            </a:r>
            <a:r>
              <a:rPr lang="de-DE" sz="2000" dirty="0"/>
              <a:t> kompaktes, wiederbeschreibbares Speichermedium, das in Computergeräte, Kameras, Smartphones etc. einsteckbar ist, </a:t>
            </a:r>
            <a:r>
              <a:rPr lang="de-DE" sz="2000" dirty="0" smtClean="0"/>
              <a:t>                                        z.B</a:t>
            </a:r>
            <a:r>
              <a:rPr lang="de-DE" sz="2000" dirty="0"/>
              <a:t>. CompactFlash, Memory Stick, Multimedia Card, </a:t>
            </a:r>
            <a:r>
              <a:rPr lang="de-DE" sz="2000" dirty="0" smtClean="0"/>
              <a:t>SD-Card</a:t>
            </a:r>
            <a:endParaRPr lang="de-DE" sz="200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683568" y="6381328"/>
            <a:ext cx="8136904" cy="365125"/>
          </a:xfrm>
        </p:spPr>
        <p:txBody>
          <a:bodyPr/>
          <a:lstStyle/>
          <a:p>
            <a:r>
              <a:rPr lang="de-DE" smtClean="0"/>
              <a:t>AG RDA Schulungsunterlagen – Modul 2.04: IMD-Typen | PICA DNB/ZDB |Stand: 30.07.2015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20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558321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Arbeitshilfen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784976" cy="5472608"/>
          </a:xfrm>
        </p:spPr>
        <p:txBody>
          <a:bodyPr wrap="square"/>
          <a:lstStyle/>
          <a:p>
            <a:endParaRPr lang="de-DE" dirty="0" smtClean="0"/>
          </a:p>
          <a:p>
            <a:endParaRPr lang="de-DE" dirty="0"/>
          </a:p>
          <a:p>
            <a:r>
              <a:rPr lang="de-DE" dirty="0" smtClean="0"/>
              <a:t>Beispieltabelle IMD-Typen mit Anhang IMD-Codes</a:t>
            </a:r>
          </a:p>
          <a:p>
            <a:pPr marL="0" indent="0">
              <a:buNone/>
            </a:pPr>
            <a:r>
              <a:rPr lang="de-DE" dirty="0" smtClean="0">
                <a:sym typeface="Wingdings" panose="05000000000000000000" pitchFamily="2" charset="2"/>
              </a:rPr>
              <a:t>	 Arbeitshilfen</a:t>
            </a:r>
            <a:endParaRPr lang="de-DE" dirty="0" smtClean="0"/>
          </a:p>
          <a:p>
            <a:pPr marL="1165225" indent="-806450">
              <a:buNone/>
            </a:pPr>
            <a:r>
              <a:rPr lang="de-DE" dirty="0" smtClean="0">
                <a:hlinkClick r:id="rId2"/>
              </a:rPr>
              <a:t>https</a:t>
            </a:r>
            <a:r>
              <a:rPr lang="de-DE" dirty="0">
                <a:hlinkClick r:id="rId2"/>
              </a:rPr>
              <a:t>://</a:t>
            </a:r>
            <a:r>
              <a:rPr lang="de-DE" dirty="0" smtClean="0">
                <a:hlinkClick r:id="rId2"/>
              </a:rPr>
              <a:t>wiki.dnb.de/display/RDAINFO/Regelwerk</a:t>
            </a:r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611560" y="6381328"/>
            <a:ext cx="8208912" cy="365125"/>
          </a:xfrm>
        </p:spPr>
        <p:txBody>
          <a:bodyPr/>
          <a:lstStyle/>
          <a:p>
            <a:r>
              <a:rPr lang="de-DE" smtClean="0"/>
              <a:t>AG RDA Schulungsunterlagen – Modul 2.04: IMD-Typen | PICA DNB/ZDB |Stand: 30.07.2015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88055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Inhaltstyp / Medientyp / Datenträgertyp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1124744"/>
            <a:ext cx="8784976" cy="5472608"/>
          </a:xfrm>
        </p:spPr>
        <p:txBody>
          <a:bodyPr wrap="square"/>
          <a:lstStyle/>
          <a:p>
            <a:r>
              <a:rPr lang="de-DE" dirty="0" smtClean="0"/>
              <a:t>IMD-Typen als Standardelemente</a:t>
            </a:r>
          </a:p>
          <a:p>
            <a:pPr lvl="1"/>
            <a:r>
              <a:rPr lang="de-DE" sz="1800" dirty="0" smtClean="0"/>
              <a:t>Erfassung der IMD-Typen in </a:t>
            </a:r>
            <a:r>
              <a:rPr lang="de-DE" sz="1800" u="sng" dirty="0" smtClean="0"/>
              <a:t>allen</a:t>
            </a:r>
            <a:r>
              <a:rPr lang="de-DE" sz="1800" dirty="0" smtClean="0"/>
              <a:t> Beschreibungen</a:t>
            </a:r>
          </a:p>
          <a:p>
            <a:pPr lvl="1"/>
            <a:r>
              <a:rPr lang="de-DE" sz="1800" dirty="0" smtClean="0"/>
              <a:t>Kategorisierung der Ressourcen</a:t>
            </a:r>
          </a:p>
          <a:p>
            <a:pPr lvl="1"/>
            <a:r>
              <a:rPr lang="de-DE" sz="1800" dirty="0" smtClean="0"/>
              <a:t>Basis für Generieren von Icons, Filtern oder Facettierungen</a:t>
            </a:r>
          </a:p>
          <a:p>
            <a:pPr lvl="1"/>
            <a:endParaRPr lang="de-DE" dirty="0"/>
          </a:p>
          <a:p>
            <a:pPr marL="0" lvl="1" indent="358775">
              <a:buFont typeface="Arial" panose="020B0604020202020204" pitchFamily="34" charset="0"/>
              <a:buChar char="•"/>
            </a:pPr>
            <a:r>
              <a:rPr lang="de-DE" sz="2400" dirty="0" smtClean="0"/>
              <a:t>Normiertes Vokabular in deutscher Sprache</a:t>
            </a:r>
          </a:p>
          <a:p>
            <a:pPr lvl="1"/>
            <a:r>
              <a:rPr lang="de-DE" sz="1800" dirty="0"/>
              <a:t>Erfassung </a:t>
            </a:r>
            <a:r>
              <a:rPr lang="de-DE" sz="1800" dirty="0" smtClean="0"/>
              <a:t>je nach Format als Text und/oder Code</a:t>
            </a:r>
            <a:endParaRPr lang="de-DE" sz="1800" dirty="0"/>
          </a:p>
          <a:p>
            <a:pPr marL="0" lvl="1" indent="358775">
              <a:buFont typeface="Arial" panose="020B0604020202020204" pitchFamily="34" charset="0"/>
              <a:buChar char="•"/>
            </a:pPr>
            <a:endParaRPr lang="de-DE" sz="2400" dirty="0"/>
          </a:p>
          <a:p>
            <a:pPr marL="0" lvl="1" indent="358775">
              <a:buFont typeface="Arial" panose="020B0604020202020204" pitchFamily="34" charset="0"/>
              <a:buChar char="•"/>
            </a:pPr>
            <a:r>
              <a:rPr lang="de-DE" sz="2400" dirty="0" smtClean="0"/>
              <a:t>Reihenfolge </a:t>
            </a:r>
            <a:r>
              <a:rPr lang="de-DE" sz="1800" b="1" dirty="0" smtClean="0"/>
              <a:t>6.9</a:t>
            </a:r>
            <a:r>
              <a:rPr lang="de-DE" sz="1800" dirty="0" smtClean="0"/>
              <a:t> Inhaltstyp </a:t>
            </a:r>
            <a:r>
              <a:rPr lang="de-DE" sz="1800" dirty="0" smtClean="0">
                <a:sym typeface="Wingdings" panose="05000000000000000000" pitchFamily="2" charset="2"/>
              </a:rPr>
              <a:t></a:t>
            </a:r>
            <a:r>
              <a:rPr lang="de-DE" sz="1800" dirty="0" smtClean="0"/>
              <a:t> </a:t>
            </a:r>
            <a:r>
              <a:rPr lang="de-DE" sz="1800" b="1" dirty="0" smtClean="0"/>
              <a:t>3.2</a:t>
            </a:r>
            <a:r>
              <a:rPr lang="de-DE" sz="1800" dirty="0" smtClean="0"/>
              <a:t> Medientyp </a:t>
            </a:r>
            <a:r>
              <a:rPr lang="de-DE" sz="1800" dirty="0" smtClean="0">
                <a:sym typeface="Wingdings" panose="05000000000000000000" pitchFamily="2" charset="2"/>
              </a:rPr>
              <a:t></a:t>
            </a:r>
            <a:r>
              <a:rPr lang="de-DE" sz="1800" dirty="0" smtClean="0"/>
              <a:t> </a:t>
            </a:r>
            <a:r>
              <a:rPr lang="de-DE" sz="1800" b="1" dirty="0" smtClean="0"/>
              <a:t>3.3</a:t>
            </a:r>
            <a:r>
              <a:rPr lang="de-DE" sz="1800" dirty="0" smtClean="0"/>
              <a:t> Datenträgertyp</a:t>
            </a:r>
          </a:p>
          <a:p>
            <a:pPr lvl="1"/>
            <a:r>
              <a:rPr lang="de-DE" sz="1800" dirty="0" smtClean="0"/>
              <a:t>von der Expression (6.9) zur Manifestation (3.2, 3.3) absteigend</a:t>
            </a:r>
            <a:endParaRPr lang="de-DE" sz="1800" dirty="0"/>
          </a:p>
          <a:p>
            <a:pPr lvl="1"/>
            <a:r>
              <a:rPr lang="de-DE" sz="1800" dirty="0" smtClean="0"/>
              <a:t>international: Content-/Media-/Carrier-Type (CMC)</a:t>
            </a:r>
            <a:endParaRPr lang="de-DE" sz="1800" dirty="0"/>
          </a:p>
          <a:p>
            <a:pPr lvl="1"/>
            <a:r>
              <a:rPr lang="de-DE" sz="1800" dirty="0" smtClean="0"/>
              <a:t>Feldabfolge in den Erfassungsformaten MARC 21, PICA, </a:t>
            </a:r>
            <a:r>
              <a:rPr lang="de-DE" sz="1800" dirty="0" err="1" smtClean="0"/>
              <a:t>Aleph</a:t>
            </a:r>
            <a:endParaRPr lang="de-DE" sz="1800" dirty="0"/>
          </a:p>
          <a:p>
            <a:pPr marL="0" lvl="1" indent="0">
              <a:buNone/>
            </a:pPr>
            <a:endParaRPr lang="de-DE" sz="1800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683568" y="6381328"/>
            <a:ext cx="8136904" cy="365125"/>
          </a:xfrm>
        </p:spPr>
        <p:txBody>
          <a:bodyPr/>
          <a:lstStyle/>
          <a:p>
            <a:r>
              <a:rPr lang="de-DE" smtClean="0"/>
              <a:t>AG RDA Schulungsunterlagen – Modul 2.04: IMD-Typen | PICA DNB/ZDB |Stand: 30.07.2015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81438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Definition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784976" cy="5472608"/>
          </a:xfrm>
        </p:spPr>
        <p:txBody>
          <a:bodyPr wrap="square"/>
          <a:lstStyle/>
          <a:p>
            <a:r>
              <a:rPr lang="de-DE" b="1" dirty="0" smtClean="0"/>
              <a:t>6.9 Inhaltstyp    </a:t>
            </a:r>
            <a:r>
              <a:rPr lang="de-DE" sz="1800" i="1" dirty="0" smtClean="0">
                <a:solidFill>
                  <a:srgbClr val="0070C0"/>
                </a:solidFill>
              </a:rPr>
              <a:t>Merkmal der Expression</a:t>
            </a:r>
          </a:p>
          <a:p>
            <a:pPr marL="457200" lvl="1" indent="0">
              <a:buNone/>
            </a:pPr>
            <a:endParaRPr lang="de-DE" dirty="0" smtClean="0"/>
          </a:p>
          <a:p>
            <a:pPr marL="457200" lvl="1" indent="0">
              <a:buNone/>
            </a:pPr>
            <a:r>
              <a:rPr lang="de-DE" dirty="0" smtClean="0"/>
              <a:t>Der Inhaltstyp gibt wieder, in welcher Form der Kommunikation der Inhalt einer Ressource ausgedrückt und mit welchem menschlichen Sinn (Sehen, Hören, Tasten …) der Inhalt wahrgenommen wird.</a:t>
            </a:r>
          </a:p>
          <a:p>
            <a:pPr marL="0" lvl="1" indent="0">
              <a:buNone/>
            </a:pPr>
            <a:endParaRPr lang="de-DE" dirty="0" smtClean="0"/>
          </a:p>
          <a:p>
            <a:r>
              <a:rPr lang="de-DE" dirty="0" smtClean="0"/>
              <a:t>Termini der </a:t>
            </a:r>
            <a:r>
              <a:rPr lang="de-DE" dirty="0" smtClean="0">
                <a:hlinkClick r:id="rId2"/>
              </a:rPr>
              <a:t>Liste 6.9.1.3</a:t>
            </a:r>
            <a:r>
              <a:rPr lang="de-DE" dirty="0" smtClean="0"/>
              <a:t>         </a:t>
            </a:r>
            <a:r>
              <a:rPr lang="de-DE" i="1" dirty="0" smtClean="0"/>
              <a:t>Auswahl</a:t>
            </a:r>
            <a:endParaRPr lang="de-DE" i="1" dirty="0"/>
          </a:p>
          <a:p>
            <a:pPr marL="447675" lvl="1" indent="0">
              <a:buNone/>
            </a:pPr>
            <a:endParaRPr lang="de-DE" sz="800" dirty="0" smtClean="0"/>
          </a:p>
          <a:p>
            <a:pPr marL="447675" lvl="1" indent="0" algn="just">
              <a:buNone/>
            </a:pPr>
            <a:r>
              <a:rPr lang="de-DE" dirty="0" smtClean="0"/>
              <a:t>aufgeführte Musik | Bewegungsnotation | Computerdaten | Computerprogramm | </a:t>
            </a:r>
            <a:r>
              <a:rPr lang="de-DE" dirty="0"/>
              <a:t>dreidimensionale </a:t>
            </a:r>
            <a:r>
              <a:rPr lang="de-DE" dirty="0" smtClean="0"/>
              <a:t>Form | </a:t>
            </a:r>
            <a:r>
              <a:rPr lang="de-DE" dirty="0"/>
              <a:t>dreidimensionales bewegtes </a:t>
            </a:r>
            <a:r>
              <a:rPr lang="de-DE" dirty="0" smtClean="0"/>
              <a:t>Bild | Geräusche |      gesprochenes Wort | kartografisches Bild | Noten |            taktile </a:t>
            </a:r>
            <a:r>
              <a:rPr lang="de-DE" dirty="0"/>
              <a:t>dreidimensionale </a:t>
            </a:r>
            <a:r>
              <a:rPr lang="de-DE" dirty="0" smtClean="0"/>
              <a:t>Form | taktiler Text | </a:t>
            </a:r>
            <a:r>
              <a:rPr lang="de-DE" dirty="0"/>
              <a:t>taktiles </a:t>
            </a:r>
            <a:r>
              <a:rPr lang="de-DE" dirty="0" smtClean="0"/>
              <a:t>Bild | Text  |  unbewegtes Bild   | zweidimensionales </a:t>
            </a:r>
            <a:r>
              <a:rPr lang="de-DE" dirty="0"/>
              <a:t>bewegtes </a:t>
            </a:r>
            <a:r>
              <a:rPr lang="de-DE" dirty="0" smtClean="0"/>
              <a:t>Bild  |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683568" y="6381328"/>
            <a:ext cx="8064896" cy="365125"/>
          </a:xfrm>
        </p:spPr>
        <p:txBody>
          <a:bodyPr/>
          <a:lstStyle/>
          <a:p>
            <a:r>
              <a:rPr lang="de-DE" smtClean="0"/>
              <a:t>AG RDA Schulungsunterlagen – Modul 2.04: IMD-Typen | PICA DNB/ZDB |Stand: 30.07.2015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4</a:t>
            </a:fld>
            <a:endParaRPr lang="de-DE" dirty="0"/>
          </a:p>
        </p:txBody>
      </p:sp>
      <p:pic>
        <p:nvPicPr>
          <p:cNvPr id="6" name="Grafik 5" descr="http://access.rdatoolkit.org/images/rdalink.png">
            <a:hlinkClick r:id="rId2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3491" y="3264122"/>
            <a:ext cx="493081" cy="20592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949559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Definition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784976" cy="5472608"/>
          </a:xfrm>
        </p:spPr>
        <p:txBody>
          <a:bodyPr wrap="square"/>
          <a:lstStyle/>
          <a:p>
            <a:r>
              <a:rPr lang="de-DE" b="1" dirty="0" smtClean="0"/>
              <a:t>3.2 Medientyp    </a:t>
            </a:r>
            <a:r>
              <a:rPr lang="de-DE" sz="1800" i="1" dirty="0" smtClean="0">
                <a:solidFill>
                  <a:srgbClr val="0070C0"/>
                </a:solidFill>
              </a:rPr>
              <a:t>Merkmal der Manifestation</a:t>
            </a:r>
          </a:p>
          <a:p>
            <a:pPr marL="457200" lvl="1" indent="0">
              <a:buNone/>
            </a:pPr>
            <a:endParaRPr lang="de-DE" dirty="0" smtClean="0"/>
          </a:p>
          <a:p>
            <a:pPr marL="457200" lvl="1" indent="0">
              <a:buNone/>
            </a:pPr>
            <a:r>
              <a:rPr lang="de-DE" dirty="0" smtClean="0"/>
              <a:t>Der Medientyp drückt die Kategorie von Gerät aus, das erforderlich ist, um die Ressource anzuschauen, abzuspielen oder laufen zu lassen.</a:t>
            </a:r>
          </a:p>
          <a:p>
            <a:pPr marL="0" lvl="1" indent="0">
              <a:buNone/>
            </a:pPr>
            <a:endParaRPr lang="de-DE" sz="1800" dirty="0" smtClean="0"/>
          </a:p>
          <a:p>
            <a:r>
              <a:rPr lang="de-DE" dirty="0" smtClean="0"/>
              <a:t>Termini der </a:t>
            </a:r>
            <a:r>
              <a:rPr lang="de-DE" dirty="0" smtClean="0">
                <a:hlinkClick r:id="rId2"/>
              </a:rPr>
              <a:t>Liste 3.2.1.3</a:t>
            </a:r>
            <a:r>
              <a:rPr lang="de-DE" dirty="0" smtClean="0"/>
              <a:t>    </a:t>
            </a:r>
            <a:endParaRPr lang="de-DE" dirty="0"/>
          </a:p>
          <a:p>
            <a:pPr marL="985838" lvl="1" indent="0">
              <a:buNone/>
            </a:pPr>
            <a:r>
              <a:rPr lang="de-DE" dirty="0"/>
              <a:t>| </a:t>
            </a:r>
            <a:r>
              <a:rPr lang="de-DE" dirty="0" smtClean="0"/>
              <a:t>audio</a:t>
            </a:r>
          </a:p>
          <a:p>
            <a:pPr marL="985838" lvl="1" indent="0">
              <a:buNone/>
            </a:pPr>
            <a:r>
              <a:rPr lang="de-DE" dirty="0"/>
              <a:t>| </a:t>
            </a:r>
            <a:r>
              <a:rPr lang="de-DE" dirty="0" smtClean="0"/>
              <a:t>Computermedien</a:t>
            </a:r>
          </a:p>
          <a:p>
            <a:pPr marL="985838" lvl="1" indent="0">
              <a:buNone/>
            </a:pPr>
            <a:r>
              <a:rPr lang="de-DE" dirty="0"/>
              <a:t>| </a:t>
            </a:r>
            <a:r>
              <a:rPr lang="de-DE" dirty="0" smtClean="0"/>
              <a:t>Mikroform</a:t>
            </a:r>
          </a:p>
          <a:p>
            <a:pPr marL="985838" lvl="1" indent="0">
              <a:buNone/>
            </a:pPr>
            <a:r>
              <a:rPr lang="de-DE" dirty="0"/>
              <a:t>| </a:t>
            </a:r>
            <a:r>
              <a:rPr lang="de-DE" dirty="0" smtClean="0"/>
              <a:t>mikroskopisch</a:t>
            </a:r>
          </a:p>
          <a:p>
            <a:pPr marL="985838" lvl="1" indent="0">
              <a:buNone/>
            </a:pPr>
            <a:r>
              <a:rPr lang="de-DE" dirty="0"/>
              <a:t>| </a:t>
            </a:r>
            <a:r>
              <a:rPr lang="de-DE" dirty="0" smtClean="0"/>
              <a:t>ohne Hilfsmittel zu benutzen</a:t>
            </a:r>
          </a:p>
          <a:p>
            <a:pPr marL="985838" lvl="1" indent="0">
              <a:buNone/>
            </a:pPr>
            <a:r>
              <a:rPr lang="de-DE" dirty="0"/>
              <a:t>| </a:t>
            </a:r>
            <a:r>
              <a:rPr lang="de-DE" dirty="0" smtClean="0"/>
              <a:t>projizierbar</a:t>
            </a:r>
          </a:p>
          <a:p>
            <a:pPr marL="985838" lvl="1" indent="0">
              <a:buNone/>
            </a:pPr>
            <a:r>
              <a:rPr lang="de-DE" dirty="0"/>
              <a:t>| </a:t>
            </a:r>
            <a:r>
              <a:rPr lang="de-DE" dirty="0" smtClean="0"/>
              <a:t>stereografisch</a:t>
            </a:r>
          </a:p>
          <a:p>
            <a:pPr marL="985838" lvl="1" indent="0">
              <a:buNone/>
            </a:pPr>
            <a:r>
              <a:rPr lang="de-DE" dirty="0"/>
              <a:t>| </a:t>
            </a:r>
            <a:r>
              <a:rPr lang="de-DE" dirty="0" smtClean="0"/>
              <a:t>video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683568" y="6381328"/>
            <a:ext cx="8064896" cy="365125"/>
          </a:xfrm>
        </p:spPr>
        <p:txBody>
          <a:bodyPr/>
          <a:lstStyle/>
          <a:p>
            <a:r>
              <a:rPr lang="de-DE" smtClean="0"/>
              <a:t>AG RDA Schulungsunterlagen – Modul 2.04: IMD-Typen | PICA DNB/ZDB |Stand: 30.07.2015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5</a:t>
            </a:fld>
            <a:endParaRPr lang="de-DE" dirty="0"/>
          </a:p>
        </p:txBody>
      </p:sp>
      <p:pic>
        <p:nvPicPr>
          <p:cNvPr id="6" name="Grafik 5" descr="http://access.rdatoolkit.org/images/rdalink.png">
            <a:hlinkClick r:id="rId2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2977150"/>
            <a:ext cx="493081" cy="20592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0981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Definition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107504" y="836712"/>
            <a:ext cx="9036496" cy="5472608"/>
          </a:xfrm>
        </p:spPr>
        <p:txBody>
          <a:bodyPr wrap="square"/>
          <a:lstStyle/>
          <a:p>
            <a:r>
              <a:rPr lang="de-DE" b="1" dirty="0" smtClean="0"/>
              <a:t>3.3 Datenträgertyp    </a:t>
            </a:r>
            <a:r>
              <a:rPr lang="de-DE" sz="1800" i="1" dirty="0" smtClean="0">
                <a:solidFill>
                  <a:srgbClr val="0070C0"/>
                </a:solidFill>
              </a:rPr>
              <a:t>Merkmal der Manifestation</a:t>
            </a:r>
          </a:p>
          <a:p>
            <a:pPr marL="457200" lvl="1" indent="0">
              <a:buNone/>
            </a:pPr>
            <a:endParaRPr lang="de-DE" dirty="0" smtClean="0"/>
          </a:p>
          <a:p>
            <a:pPr marL="457200" lvl="1" indent="0">
              <a:buNone/>
            </a:pPr>
            <a:r>
              <a:rPr lang="de-DE" dirty="0" smtClean="0"/>
              <a:t>Der Datenträgertyp kategorisiert das Format des Speichermediums und das Gehäuse eines Datenträgers </a:t>
            </a:r>
          </a:p>
          <a:p>
            <a:pPr marL="457200" lvl="1" indent="0">
              <a:buNone/>
            </a:pPr>
            <a:r>
              <a:rPr lang="de-DE" dirty="0" smtClean="0"/>
              <a:t>in Kombination mit der Art des erforderlichen Geräts.</a:t>
            </a:r>
          </a:p>
          <a:p>
            <a:pPr marL="0" lvl="1" indent="0">
              <a:buNone/>
            </a:pPr>
            <a:endParaRPr lang="de-DE" sz="1800" dirty="0" smtClean="0"/>
          </a:p>
          <a:p>
            <a:r>
              <a:rPr lang="de-DE" dirty="0" smtClean="0"/>
              <a:t>Termini der </a:t>
            </a:r>
            <a:r>
              <a:rPr lang="de-DE" dirty="0" smtClean="0">
                <a:hlinkClick r:id="rId2"/>
              </a:rPr>
              <a:t>Liste 3.3.1.3</a:t>
            </a:r>
            <a:r>
              <a:rPr lang="de-DE" dirty="0" smtClean="0"/>
              <a:t>          </a:t>
            </a:r>
            <a:r>
              <a:rPr lang="de-DE" i="1" dirty="0" smtClean="0"/>
              <a:t>Auswahl</a:t>
            </a:r>
            <a:endParaRPr lang="de-DE" i="1" dirty="0"/>
          </a:p>
          <a:p>
            <a:pPr marL="0" lvl="1" indent="0">
              <a:buNone/>
            </a:pPr>
            <a:endParaRPr lang="de-DE" sz="800" dirty="0" smtClean="0"/>
          </a:p>
          <a:p>
            <a:pPr marL="0" lvl="1" indent="0">
              <a:buNone/>
            </a:pPr>
            <a:r>
              <a:rPr lang="de-DE" sz="1800" i="1" dirty="0" smtClean="0"/>
              <a:t>Datenträger, die ohne Hilfsmittel zu benutzen sind</a:t>
            </a:r>
            <a:r>
              <a:rPr lang="de-DE" sz="1800" dirty="0" smtClean="0"/>
              <a:t>: </a:t>
            </a:r>
            <a:r>
              <a:rPr lang="de-DE" sz="1800" b="1" dirty="0" smtClean="0"/>
              <a:t>Band | Blatt | Karte </a:t>
            </a:r>
            <a:r>
              <a:rPr lang="de-DE" sz="1800" dirty="0" smtClean="0"/>
              <a:t>…</a:t>
            </a:r>
          </a:p>
          <a:p>
            <a:pPr marL="0" lvl="1" indent="0">
              <a:buNone/>
            </a:pPr>
            <a:r>
              <a:rPr lang="de-DE" sz="1800" i="1" dirty="0" smtClean="0"/>
              <a:t>Datenträger für Computermedien</a:t>
            </a:r>
            <a:r>
              <a:rPr lang="de-DE" sz="1800" dirty="0" smtClean="0"/>
              <a:t>: </a:t>
            </a:r>
            <a:r>
              <a:rPr lang="de-DE" sz="1800" b="1" dirty="0"/>
              <a:t>Online-Ressource | </a:t>
            </a:r>
            <a:r>
              <a:rPr lang="de-DE" sz="1800" b="1" dirty="0" smtClean="0"/>
              <a:t>Computerdisk </a:t>
            </a:r>
            <a:r>
              <a:rPr lang="de-DE" sz="1800" dirty="0" smtClean="0"/>
              <a:t>…</a:t>
            </a:r>
          </a:p>
          <a:p>
            <a:pPr marL="0" lvl="1" indent="0">
              <a:buNone/>
            </a:pPr>
            <a:r>
              <a:rPr lang="de-DE" sz="1800" i="1" dirty="0" smtClean="0"/>
              <a:t>Datenträger für Mikroformen</a:t>
            </a:r>
            <a:r>
              <a:rPr lang="de-DE" sz="1800" dirty="0" smtClean="0"/>
              <a:t>: </a:t>
            </a:r>
            <a:r>
              <a:rPr lang="de-DE" sz="1800" b="1" dirty="0"/>
              <a:t>Mikrofiche | </a:t>
            </a:r>
            <a:r>
              <a:rPr lang="de-DE" sz="1800" b="1" dirty="0" smtClean="0"/>
              <a:t>Mikrofilmrolle </a:t>
            </a:r>
            <a:r>
              <a:rPr lang="de-DE" sz="1800" dirty="0" smtClean="0"/>
              <a:t>…</a:t>
            </a:r>
            <a:endParaRPr lang="de-DE" sz="1800" i="1" dirty="0" smtClean="0"/>
          </a:p>
          <a:p>
            <a:pPr marL="0" lvl="1" indent="0">
              <a:buNone/>
            </a:pPr>
            <a:r>
              <a:rPr lang="de-DE" sz="1800" i="1" dirty="0" smtClean="0"/>
              <a:t>Datenträger für projizierbare Bilder</a:t>
            </a:r>
            <a:r>
              <a:rPr lang="de-DE" sz="1800" dirty="0" smtClean="0"/>
              <a:t>: </a:t>
            </a:r>
            <a:r>
              <a:rPr lang="de-DE" sz="1800" b="1" dirty="0"/>
              <a:t>Dia | Filmrolle | </a:t>
            </a:r>
            <a:r>
              <a:rPr lang="de-DE" sz="1800" b="1" dirty="0" smtClean="0"/>
              <a:t>Overheadfolie </a:t>
            </a:r>
            <a:r>
              <a:rPr lang="de-DE" sz="1800" dirty="0" smtClean="0"/>
              <a:t>…</a:t>
            </a:r>
          </a:p>
          <a:p>
            <a:pPr marL="0" lvl="1" indent="0">
              <a:buNone/>
            </a:pPr>
            <a:r>
              <a:rPr lang="de-DE" sz="1800" i="1" dirty="0" smtClean="0"/>
              <a:t>Tonträger</a:t>
            </a:r>
            <a:r>
              <a:rPr lang="de-DE" sz="1800" dirty="0" smtClean="0"/>
              <a:t>: </a:t>
            </a:r>
            <a:r>
              <a:rPr lang="de-DE" sz="1800" b="1" dirty="0"/>
              <a:t>Audiodisk | </a:t>
            </a:r>
            <a:r>
              <a:rPr lang="de-DE" sz="1800" b="1" dirty="0" smtClean="0"/>
              <a:t>Audiokassette</a:t>
            </a:r>
            <a:r>
              <a:rPr lang="de-DE" sz="1800" b="1" dirty="0"/>
              <a:t> | </a:t>
            </a:r>
            <a:r>
              <a:rPr lang="de-DE" sz="1800" b="1" dirty="0" smtClean="0"/>
              <a:t>Tonbandspule</a:t>
            </a:r>
            <a:r>
              <a:rPr lang="de-DE" sz="1800" dirty="0" smtClean="0"/>
              <a:t> …</a:t>
            </a:r>
          </a:p>
          <a:p>
            <a:pPr marL="0" lvl="1" indent="0">
              <a:buNone/>
            </a:pPr>
            <a:r>
              <a:rPr lang="de-DE" sz="1800" i="1" dirty="0" smtClean="0"/>
              <a:t>Videodatenträger</a:t>
            </a:r>
            <a:r>
              <a:rPr lang="de-DE" sz="1800" dirty="0" smtClean="0"/>
              <a:t>: </a:t>
            </a:r>
            <a:r>
              <a:rPr lang="de-DE" sz="1800" b="1" dirty="0"/>
              <a:t>Videodisk | </a:t>
            </a:r>
            <a:r>
              <a:rPr lang="de-DE" sz="1800" b="1" dirty="0" smtClean="0"/>
              <a:t>Videokassette </a:t>
            </a:r>
            <a:r>
              <a:rPr lang="de-DE" sz="1800" dirty="0" smtClean="0"/>
              <a:t>…</a:t>
            </a:r>
            <a:endParaRPr lang="de-DE" sz="1800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683568" y="6381328"/>
            <a:ext cx="7992888" cy="365125"/>
          </a:xfrm>
        </p:spPr>
        <p:txBody>
          <a:bodyPr/>
          <a:lstStyle/>
          <a:p>
            <a:r>
              <a:rPr lang="de-DE" smtClean="0"/>
              <a:t>AG RDA Schulungsunterlagen – Modul 2.04: IMD-Typen | PICA DNB/ZDB |Stand: 30.07.2015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6</a:t>
            </a:fld>
            <a:endParaRPr lang="de-DE" dirty="0"/>
          </a:p>
        </p:txBody>
      </p:sp>
      <p:pic>
        <p:nvPicPr>
          <p:cNvPr id="6" name="Grafik 5" descr="http://access.rdatoolkit.org/images/rdalink.png">
            <a:hlinkClick r:id="rId2"/>
          </p:cNvPr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3027908"/>
            <a:ext cx="493081" cy="20592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82568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Grundregeln zum Erfassen der IMD-Typen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107504" y="1124744"/>
            <a:ext cx="9036496" cy="5472608"/>
          </a:xfrm>
        </p:spPr>
        <p:txBody>
          <a:bodyPr wrap="square"/>
          <a:lstStyle/>
          <a:p>
            <a:r>
              <a:rPr lang="de-DE" b="1" dirty="0" smtClean="0"/>
              <a:t>Inhaltstyp</a:t>
            </a:r>
            <a:r>
              <a:rPr lang="de-DE" dirty="0" smtClean="0"/>
              <a:t>  					</a:t>
            </a:r>
            <a:r>
              <a:rPr lang="de-DE" sz="1800" dirty="0" smtClean="0">
                <a:solidFill>
                  <a:schemeClr val="accent1">
                    <a:lumMod val="75000"/>
                  </a:schemeClr>
                </a:solidFill>
              </a:rPr>
              <a:t>RDA 6.9.1.3</a:t>
            </a:r>
          </a:p>
          <a:p>
            <a:pPr marL="358775" lvl="1" indent="0">
              <a:buNone/>
            </a:pPr>
            <a:r>
              <a:rPr lang="de-DE" dirty="0" smtClean="0"/>
              <a:t>Der Inhaltstyp, der in der Ressource enthalten ist, wird unter Verwendung von einem oder mehreren Termini,                        die in der Liste 6.9.1.3 aufgeführt sind, erfasst.</a:t>
            </a:r>
          </a:p>
          <a:p>
            <a:pPr marL="358775" lvl="1" indent="0">
              <a:buNone/>
            </a:pPr>
            <a:endParaRPr lang="de-DE" sz="2400" dirty="0" smtClean="0"/>
          </a:p>
          <a:p>
            <a:r>
              <a:rPr lang="de-DE" b="1" dirty="0" smtClean="0"/>
              <a:t>Medientyp</a:t>
            </a:r>
            <a:r>
              <a:rPr lang="de-DE" dirty="0" smtClean="0"/>
              <a:t>  					</a:t>
            </a:r>
            <a:r>
              <a:rPr lang="de-DE" sz="1800" dirty="0" smtClean="0">
                <a:solidFill>
                  <a:schemeClr val="accent1">
                    <a:lumMod val="75000"/>
                  </a:schemeClr>
                </a:solidFill>
              </a:rPr>
              <a:t>RDA 3.2.1.3</a:t>
            </a:r>
            <a:endParaRPr lang="de-DE" sz="1800" dirty="0">
              <a:solidFill>
                <a:schemeClr val="accent1">
                  <a:lumMod val="75000"/>
                </a:schemeClr>
              </a:solidFill>
            </a:endParaRPr>
          </a:p>
          <a:p>
            <a:pPr marL="358775" lvl="1" indent="0">
              <a:buNone/>
            </a:pPr>
            <a:r>
              <a:rPr lang="de-DE" dirty="0" smtClean="0"/>
              <a:t>Der Medientyp wird unter Verwendung von einem </a:t>
            </a:r>
            <a:r>
              <a:rPr lang="de-DE" dirty="0"/>
              <a:t>oder </a:t>
            </a:r>
            <a:r>
              <a:rPr lang="de-DE" dirty="0" smtClean="0"/>
              <a:t>mehreren Termini </a:t>
            </a:r>
            <a:r>
              <a:rPr lang="de-DE" dirty="0"/>
              <a:t>aus der Liste 3.2.1.3 erfasst. </a:t>
            </a:r>
          </a:p>
          <a:p>
            <a:pPr marL="0" lvl="1" indent="358775">
              <a:buFont typeface="Arial" panose="020B0604020202020204" pitchFamily="34" charset="0"/>
              <a:buChar char="•"/>
            </a:pPr>
            <a:endParaRPr lang="de-DE" sz="2400" dirty="0"/>
          </a:p>
          <a:p>
            <a:r>
              <a:rPr lang="de-DE" b="1" dirty="0" smtClean="0"/>
              <a:t>Datenträgertyp</a:t>
            </a:r>
            <a:r>
              <a:rPr lang="de-DE" dirty="0" smtClean="0"/>
              <a:t>  				</a:t>
            </a:r>
            <a:r>
              <a:rPr lang="de-DE" sz="1800" dirty="0" smtClean="0">
                <a:solidFill>
                  <a:schemeClr val="accent1">
                    <a:lumMod val="75000"/>
                  </a:schemeClr>
                </a:solidFill>
              </a:rPr>
              <a:t>RDA 3.3.1.3</a:t>
            </a:r>
            <a:endParaRPr lang="de-DE" sz="1800" dirty="0">
              <a:solidFill>
                <a:schemeClr val="accent1">
                  <a:lumMod val="75000"/>
                </a:schemeClr>
              </a:solidFill>
            </a:endParaRPr>
          </a:p>
          <a:p>
            <a:pPr marL="358775" lvl="1" indent="0">
              <a:buNone/>
            </a:pPr>
            <a:r>
              <a:rPr lang="de-DE" dirty="0" smtClean="0"/>
              <a:t>Der Datenträgertyp wird unter </a:t>
            </a:r>
            <a:r>
              <a:rPr lang="de-DE" dirty="0"/>
              <a:t>Verwendung von </a:t>
            </a:r>
            <a:r>
              <a:rPr lang="de-DE" dirty="0" smtClean="0"/>
              <a:t>einem </a:t>
            </a:r>
            <a:r>
              <a:rPr lang="de-DE" dirty="0"/>
              <a:t>oder mehreren </a:t>
            </a:r>
            <a:r>
              <a:rPr lang="de-DE" dirty="0" smtClean="0"/>
              <a:t>Termini aus der Liste </a:t>
            </a:r>
            <a:r>
              <a:rPr lang="de-DE" dirty="0"/>
              <a:t>3.3.1.3 </a:t>
            </a:r>
            <a:r>
              <a:rPr lang="de-DE" dirty="0" smtClean="0"/>
              <a:t>erfasst. </a:t>
            </a:r>
            <a:endParaRPr lang="de-DE" dirty="0"/>
          </a:p>
          <a:p>
            <a:pPr marL="0" lvl="1" indent="0">
              <a:buNone/>
            </a:pPr>
            <a:endParaRPr lang="de-DE" sz="1800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683568" y="6381328"/>
            <a:ext cx="8064896" cy="365125"/>
          </a:xfrm>
        </p:spPr>
        <p:txBody>
          <a:bodyPr/>
          <a:lstStyle/>
          <a:p>
            <a:r>
              <a:rPr lang="de-DE" smtClean="0"/>
              <a:t>AG RDA Schulungsunterlagen – Modul 2.04: IMD-Typen | PICA DNB/ZDB |Stand: 30.07.2015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7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02801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611560" y="6381328"/>
            <a:ext cx="7524655" cy="365125"/>
          </a:xfrm>
        </p:spPr>
        <p:txBody>
          <a:bodyPr/>
          <a:lstStyle/>
          <a:p>
            <a:r>
              <a:rPr lang="de-DE" smtClean="0"/>
              <a:t>AG RDA Schulungsunterlagen – Modul 2.04: IMD-Typen | PICA DNB/ZDB |Stand: 30.07.2015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8</a:t>
            </a:fld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85997663"/>
              </p:ext>
            </p:extLst>
          </p:nvPr>
        </p:nvGraphicFramePr>
        <p:xfrm>
          <a:off x="2483768" y="1052737"/>
          <a:ext cx="6552728" cy="19822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96"/>
                <a:gridCol w="792088"/>
                <a:gridCol w="1872208"/>
                <a:gridCol w="3024336"/>
              </a:tblGrid>
              <a:tr h="327728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18690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0501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6.9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Inhaltstyp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i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Text</a:t>
                      </a:r>
                      <a:r>
                        <a:rPr lang="de-DE" b="1" i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b="0" i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txt</a:t>
                      </a:r>
                      <a:endParaRPr lang="de-DE" i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579108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0502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Medientyp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i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ohne Hilfsmittel</a:t>
                      </a:r>
                      <a:r>
                        <a:rPr lang="de-DE" i="1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zu </a:t>
                      </a:r>
                      <a:r>
                        <a:rPr lang="de-DE" i="1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benutzen</a:t>
                      </a:r>
                      <a:r>
                        <a:rPr lang="de-DE" b="1" i="0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b="0" i="0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</a:t>
                      </a:r>
                      <a:endParaRPr lang="de-DE" i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518690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0503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3.3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Datenträger-typ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i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Band</a:t>
                      </a:r>
                      <a:r>
                        <a:rPr lang="de-DE" b="1" i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b="0" i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nc</a:t>
                      </a:r>
                      <a:endParaRPr lang="de-DE" i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8" name="Textfeld 7"/>
          <p:cNvSpPr txBox="1"/>
          <p:nvPr/>
        </p:nvSpPr>
        <p:spPr>
          <a:xfrm>
            <a:off x="107504" y="1047637"/>
            <a:ext cx="2267744" cy="19697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Einbändige Monografie </a:t>
            </a:r>
            <a:r>
              <a:rPr lang="de-DE" sz="12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oder</a:t>
            </a:r>
          </a:p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Fortlaufende Ressource</a:t>
            </a:r>
          </a:p>
          <a:p>
            <a:endParaRPr lang="de-DE" sz="8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1400" i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 gedruckter Form </a:t>
            </a:r>
          </a:p>
          <a:p>
            <a:r>
              <a:rPr lang="de-DE" sz="1400" i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nur Text </a:t>
            </a:r>
          </a:p>
          <a:p>
            <a:r>
              <a:rPr lang="de-DE" sz="1400" i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ohne Abbildungen</a:t>
            </a:r>
          </a:p>
        </p:txBody>
      </p:sp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dirty="0" smtClean="0"/>
              <a:t>Beispiele</a:t>
            </a:r>
            <a:endParaRPr lang="de-DE" dirty="0"/>
          </a:p>
        </p:txBody>
      </p:sp>
      <p:sp>
        <p:nvSpPr>
          <p:cNvPr id="10" name="Textfeld 9"/>
          <p:cNvSpPr txBox="1"/>
          <p:nvPr/>
        </p:nvSpPr>
        <p:spPr>
          <a:xfrm>
            <a:off x="113819" y="3645024"/>
            <a:ext cx="2267744" cy="19697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Online-Zeitschrift</a:t>
            </a:r>
          </a:p>
          <a:p>
            <a:endParaRPr lang="de-DE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1600" i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überwiegend Text</a:t>
            </a:r>
          </a:p>
          <a:p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sz="20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12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(fortlaufende Ressource)</a:t>
            </a:r>
          </a:p>
        </p:txBody>
      </p:sp>
      <p:graphicFrame>
        <p:nvGraphicFramePr>
          <p:cNvPr id="11" name="Tabel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0827231"/>
              </p:ext>
            </p:extLst>
          </p:nvPr>
        </p:nvGraphicFramePr>
        <p:xfrm>
          <a:off x="2483768" y="3645024"/>
          <a:ext cx="6552728" cy="19822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96"/>
                <a:gridCol w="792088"/>
                <a:gridCol w="1872208"/>
                <a:gridCol w="3024336"/>
              </a:tblGrid>
              <a:tr h="327728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18690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0501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6.9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Inhaltstyp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i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Text</a:t>
                      </a:r>
                      <a:r>
                        <a:rPr lang="de-DE" b="1" i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b="0" i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txt</a:t>
                      </a:r>
                      <a:endParaRPr lang="de-DE" i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579108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0502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Medientyp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i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Computermedien</a:t>
                      </a:r>
                      <a:r>
                        <a:rPr lang="de-DE" b="1" i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b="0" i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</a:t>
                      </a:r>
                      <a:endParaRPr lang="de-DE" i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518690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0503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3.3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Datenträger-typ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i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Online-Ressource</a:t>
                      </a:r>
                      <a:r>
                        <a:rPr lang="de-DE" b="1" i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b="0" i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cr</a:t>
                      </a:r>
                      <a:endParaRPr lang="de-DE" i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2073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611560" y="6381328"/>
            <a:ext cx="7848872" cy="365125"/>
          </a:xfrm>
        </p:spPr>
        <p:txBody>
          <a:bodyPr/>
          <a:lstStyle/>
          <a:p>
            <a:r>
              <a:rPr lang="de-DE" smtClean="0"/>
              <a:t>AG RDA Schulungsunterlagen – Modul 2.04: IMD-Typen | PICA DNB/ZDB |Stand: 30.07.2015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9</a:t>
            </a:fld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7023834"/>
              </p:ext>
            </p:extLst>
          </p:nvPr>
        </p:nvGraphicFramePr>
        <p:xfrm>
          <a:off x="2339752" y="1052737"/>
          <a:ext cx="6696744" cy="22565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96"/>
                <a:gridCol w="609516"/>
                <a:gridCol w="2198796"/>
                <a:gridCol w="3024336"/>
              </a:tblGrid>
              <a:tr h="327728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18690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0501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6.9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Inhaltstyp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sz="1600" i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zweidimensionales</a:t>
                      </a:r>
                      <a:r>
                        <a:rPr lang="de-DE" sz="1600" i="1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bewegtes </a:t>
                      </a:r>
                      <a:r>
                        <a:rPr lang="de-DE" sz="1600" i="1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Bild</a:t>
                      </a:r>
                      <a:r>
                        <a:rPr lang="de-DE" sz="1600" b="1" i="0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600" b="0" i="0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tdi</a:t>
                      </a:r>
                      <a:endParaRPr lang="de-DE" sz="1600" i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579108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0502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Medientyp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i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video</a:t>
                      </a:r>
                      <a:r>
                        <a:rPr lang="de-DE" b="1" i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b="0" i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</a:t>
                      </a:r>
                      <a:endParaRPr lang="de-DE" i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518690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0503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3.3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Datenträgertyp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i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Videodisk</a:t>
                      </a:r>
                      <a:r>
                        <a:rPr lang="de-DE" b="1" i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b="0" i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vd</a:t>
                      </a:r>
                      <a:endParaRPr lang="de-DE" i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8" name="Textfeld 7"/>
          <p:cNvSpPr txBox="1"/>
          <p:nvPr/>
        </p:nvSpPr>
        <p:spPr>
          <a:xfrm>
            <a:off x="107504" y="1047637"/>
            <a:ext cx="2160240" cy="19697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Blu-Ray Disc</a:t>
            </a:r>
          </a:p>
          <a:p>
            <a:endParaRPr lang="de-DE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1600" i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2D-Spielfilm</a:t>
            </a:r>
          </a:p>
          <a:p>
            <a:endParaRPr lang="de-DE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12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(einzelne Einheit)</a:t>
            </a:r>
          </a:p>
        </p:txBody>
      </p:sp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/>
          <a:p>
            <a:r>
              <a:rPr lang="de-DE" dirty="0" smtClean="0"/>
              <a:t>Beispiele</a:t>
            </a:r>
            <a:endParaRPr lang="de-DE" dirty="0"/>
          </a:p>
        </p:txBody>
      </p:sp>
      <p:sp>
        <p:nvSpPr>
          <p:cNvPr id="10" name="Textfeld 9"/>
          <p:cNvSpPr txBox="1"/>
          <p:nvPr/>
        </p:nvSpPr>
        <p:spPr>
          <a:xfrm>
            <a:off x="113819" y="3645024"/>
            <a:ext cx="2153925" cy="196977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USB-Stick</a:t>
            </a:r>
          </a:p>
          <a:p>
            <a:endParaRPr lang="de-DE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1600" i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Excel-Tabellen</a:t>
            </a:r>
          </a:p>
          <a:p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sz="20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12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(einzelne Einheit)</a:t>
            </a:r>
          </a:p>
        </p:txBody>
      </p:sp>
      <p:graphicFrame>
        <p:nvGraphicFramePr>
          <p:cNvPr id="11" name="Tabel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3464830"/>
              </p:ext>
            </p:extLst>
          </p:nvPr>
        </p:nvGraphicFramePr>
        <p:xfrm>
          <a:off x="2339752" y="3645024"/>
          <a:ext cx="6696744" cy="225656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96"/>
                <a:gridCol w="609516"/>
                <a:gridCol w="2198796"/>
                <a:gridCol w="3024336"/>
              </a:tblGrid>
              <a:tr h="327728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18690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0501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6.9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Inhaltstyp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i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Computerdaten</a:t>
                      </a:r>
                      <a:r>
                        <a:rPr lang="de-DE" b="1" i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b="0" i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cod</a:t>
                      </a:r>
                      <a:endParaRPr lang="de-DE" i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579108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0502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Medientyp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i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Computermedien</a:t>
                      </a:r>
                      <a:r>
                        <a:rPr lang="de-DE" b="1" i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b="0" i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</a:t>
                      </a:r>
                      <a:endParaRPr lang="de-DE" b="0" i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518690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0503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3.3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Datenträgertyp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i="1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Computerchip-Cartridge</a:t>
                      </a:r>
                      <a:r>
                        <a:rPr lang="de-DE" b="1" i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b="0" i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cb</a:t>
                      </a:r>
                      <a:endParaRPr lang="de-DE" i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52198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solidFill>
          <a:schemeClr val="bg1"/>
        </a:solidFill>
        <a:ln>
          <a:solidFill>
            <a:schemeClr val="tx1"/>
          </a:solidFill>
        </a:ln>
      </a:spPr>
      <a:bodyPr wrap="square" rtlCol="0">
        <a:spAutoFit/>
      </a:bodyPr>
      <a:lstStyle>
        <a:defPPr>
          <a:defRPr dirty="0" smtClean="0">
            <a:latin typeface="Verdana" panose="020B0604030504040204" pitchFamily="34" charset="0"/>
            <a:ea typeface="Verdana" panose="020B0604030504040204" pitchFamily="34" charset="0"/>
            <a:cs typeface="Verdana" panose="020B0604030504040204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1741</Words>
  <Application>Microsoft Office PowerPoint</Application>
  <PresentationFormat>Bildschirmpräsentation (4:3)</PresentationFormat>
  <Paragraphs>684</Paragraphs>
  <Slides>21</Slides>
  <Notes>5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21</vt:i4>
      </vt:variant>
    </vt:vector>
  </HeadingPairs>
  <TitlesOfParts>
    <vt:vector size="22" baseType="lpstr">
      <vt:lpstr>Larissa</vt:lpstr>
      <vt:lpstr>Schulungsunterlagen der AG RDA</vt:lpstr>
      <vt:lpstr>Inhaltstyp / Medientyp / Datenträgertyp   IMD-Typen </vt:lpstr>
      <vt:lpstr>Inhaltstyp / Medientyp / Datenträgertyp</vt:lpstr>
      <vt:lpstr>Definition</vt:lpstr>
      <vt:lpstr>Definition</vt:lpstr>
      <vt:lpstr>Definition</vt:lpstr>
      <vt:lpstr>Grundregeln zum Erfassen der IMD-Typen</vt:lpstr>
      <vt:lpstr>Beispiele</vt:lpstr>
      <vt:lpstr>Beispiele</vt:lpstr>
      <vt:lpstr>Beispiele</vt:lpstr>
      <vt:lpstr>Anwendungsrichtlinien zu den IMD-Typen</vt:lpstr>
      <vt:lpstr>  Beispiele</vt:lpstr>
      <vt:lpstr>  Beispiele</vt:lpstr>
      <vt:lpstr>Anwendungsrichtlinien zu den IMD-Typen</vt:lpstr>
      <vt:lpstr>Anwendungsrichtlinien zu den IMD-Typen</vt:lpstr>
      <vt:lpstr>Anwendungsrichtlinien zu den IMD-Typen</vt:lpstr>
      <vt:lpstr>PowerPoint-Präsentation</vt:lpstr>
      <vt:lpstr>Anwendungsrichtlinien zu den IMD-Typen</vt:lpstr>
      <vt:lpstr>Begriffsdefinition Datenträgertypen (1)</vt:lpstr>
      <vt:lpstr>Begriffsdefinition Datenträgertypen (2)</vt:lpstr>
      <vt:lpstr>Arbeitshilfen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Schulungsunterlagen der AG RDA</dc:title>
  <dc:creator>Bufalino, Cinzia</dc:creator>
  <cp:lastModifiedBy>Goerlich</cp:lastModifiedBy>
  <cp:revision>97</cp:revision>
  <dcterms:created xsi:type="dcterms:W3CDTF">2014-02-18T07:01:40Z</dcterms:created>
  <dcterms:modified xsi:type="dcterms:W3CDTF">2015-09-09T07:10:14Z</dcterms:modified>
</cp:coreProperties>
</file>