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5" r:id="rId2"/>
    <p:sldId id="259" r:id="rId3"/>
    <p:sldId id="287" r:id="rId4"/>
    <p:sldId id="302" r:id="rId5"/>
    <p:sldId id="303" r:id="rId6"/>
    <p:sldId id="304" r:id="rId7"/>
    <p:sldId id="305" r:id="rId8"/>
    <p:sldId id="294" r:id="rId9"/>
    <p:sldId id="306" r:id="rId10"/>
    <p:sldId id="307" r:id="rId11"/>
    <p:sldId id="313" r:id="rId12"/>
    <p:sldId id="316" r:id="rId13"/>
    <p:sldId id="315" r:id="rId14"/>
    <p:sldId id="308" r:id="rId15"/>
    <p:sldId id="309" r:id="rId16"/>
    <p:sldId id="319" r:id="rId17"/>
    <p:sldId id="320" r:id="rId18"/>
    <p:sldId id="312" r:id="rId19"/>
    <p:sldId id="311" r:id="rId20"/>
    <p:sldId id="318" r:id="rId21"/>
    <p:sldId id="317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5105" autoAdjust="0"/>
  </p:normalViewPr>
  <p:slideViewPr>
    <p:cSldViewPr>
      <p:cViewPr>
        <p:scale>
          <a:sx n="100" d="100"/>
          <a:sy n="100" d="100"/>
        </p:scale>
        <p:origin x="-1398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15.03.2016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15.03.2016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0864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Bitte beachten: in</a:t>
            </a:r>
            <a:r>
              <a:rPr lang="de-DE" baseline="0" dirty="0" smtClean="0"/>
              <a:t> den  Word-Unterlagen ist an dieser Stelle auch das Feld 1130 Erweiterter Datenträgertyp mit aufgeführt.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8801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Eventuell weglassen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5323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dnb.de/display/RDAINFO/Regelwerk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access.rdatoolkit.org/rdachp6-de_rda6-3421.html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access.rdatoolkit.org/rdachp3-de_rda3-2035.html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access.rdatoolkit.org/rdachp3-de_rda3-2058.html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310547"/>
              </p:ext>
            </p:extLst>
          </p:nvPr>
        </p:nvGraphicFramePr>
        <p:xfrm>
          <a:off x="2483768" y="1052737"/>
          <a:ext cx="6552728" cy="198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160240"/>
                <a:gridCol w="2736304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kartografisches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r>
                        <a:rPr lang="de-DE" sz="18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cri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</a:t>
                      </a:r>
                      <a:r>
                        <a:rPr lang="de-DE" sz="18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Mikrofiche</a:t>
                      </a:r>
                      <a:r>
                        <a:rPr lang="de-DE" sz="18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</a:t>
                      </a:r>
                      <a:endParaRPr lang="de-DE" sz="18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07504" y="1047637"/>
            <a:ext cx="2267744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Mikrofiche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Landkarten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13819" y="3645024"/>
            <a:ext cx="2267744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Kinderbilderbuch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Illustrationen</a:t>
            </a: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gedruckter Form</a:t>
            </a: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040855"/>
              </p:ext>
            </p:extLst>
          </p:nvPr>
        </p:nvGraphicFramePr>
        <p:xfrm>
          <a:off x="2483768" y="3645024"/>
          <a:ext cx="6552728" cy="198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160240"/>
                <a:gridCol w="2736304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r>
                        <a:rPr lang="de-DE" sz="18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endParaRPr lang="de-DE" sz="18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8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8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8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13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1882775" algn="l"/>
              </a:tabLst>
            </a:pPr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0" y="862266"/>
            <a:ext cx="9144000" cy="5472608"/>
          </a:xfrm>
        </p:spPr>
        <p:txBody>
          <a:bodyPr wrap="square"/>
          <a:lstStyle/>
          <a:p>
            <a:pPr marL="806450" indent="-179388"/>
            <a:r>
              <a:rPr lang="de-DE" sz="2000" b="1" dirty="0" smtClean="0"/>
              <a:t>Inhaltstyp</a:t>
            </a:r>
            <a:r>
              <a:rPr lang="de-DE" sz="2000" dirty="0" smtClean="0"/>
              <a:t>  		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RDA 6.9.1.3 D-A-CH</a:t>
            </a:r>
          </a:p>
          <a:p>
            <a:pPr marL="806450" indent="-179388"/>
            <a:r>
              <a:rPr lang="de-DE" sz="2000" b="1" dirty="0" smtClean="0"/>
              <a:t>Medientyp</a:t>
            </a:r>
            <a:r>
              <a:rPr lang="de-DE" sz="2000" dirty="0" smtClean="0"/>
              <a:t>  		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RDA 3.2.1.3 D-A-CH</a:t>
            </a:r>
            <a:endParaRPr lang="de-DE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806450" indent="-179388"/>
            <a:r>
              <a:rPr lang="de-DE" sz="2000" b="1" dirty="0" smtClean="0"/>
              <a:t>Datenträgertyp</a:t>
            </a:r>
            <a:r>
              <a:rPr lang="de-DE" sz="2000" dirty="0" smtClean="0"/>
              <a:t>  	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RDA 3.3.1.3 D-A-CH</a:t>
            </a:r>
            <a:endParaRPr lang="de-DE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806450" lvl="1" indent="-179388">
              <a:buNone/>
            </a:pPr>
            <a:endParaRPr lang="de-DE" sz="1200" dirty="0" smtClean="0"/>
          </a:p>
          <a:p>
            <a:pPr marL="806450" lvl="1" indent="-179388">
              <a:buNone/>
            </a:pPr>
            <a:endParaRPr lang="de-DE" dirty="0" smtClean="0"/>
          </a:p>
          <a:p>
            <a:pPr marL="806450" lvl="1" indent="-538163">
              <a:buNone/>
            </a:pPr>
            <a:r>
              <a:rPr lang="de-DE" sz="1800" dirty="0" smtClean="0"/>
              <a:t>Wenn auf die Ressource mehrere IMD-Typen zutreffen, werden erfasst:</a:t>
            </a:r>
          </a:p>
          <a:p>
            <a:pPr marL="806450" lvl="1" indent="-179388">
              <a:buNone/>
            </a:pPr>
            <a:endParaRPr lang="de-DE" sz="1800" dirty="0" smtClean="0"/>
          </a:p>
          <a:p>
            <a:pPr marL="806450" lvl="1" indent="-179388">
              <a:buFont typeface="Symbol" panose="05050102010706020507" pitchFamily="18" charset="2"/>
              <a:buChar char="-"/>
            </a:pPr>
            <a:r>
              <a:rPr lang="de-DE" sz="1800" dirty="0" smtClean="0"/>
              <a:t>die Inhaltstypen,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</a:t>
            </a:r>
            <a:r>
              <a:rPr lang="de-DE" sz="1800" dirty="0">
                <a:solidFill>
                  <a:schemeClr val="accent1">
                    <a:lumMod val="75000"/>
                  </a:schemeClr>
                </a:solidFill>
              </a:rPr>
              <a:t>6.9.1.3 D-A-CH</a:t>
            </a:r>
            <a:endParaRPr lang="de-DE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27062" lvl="1" indent="0">
              <a:buNone/>
            </a:pPr>
            <a:r>
              <a:rPr lang="de-DE" sz="1800" dirty="0"/>
              <a:t>	</a:t>
            </a:r>
            <a:r>
              <a:rPr lang="de-DE" sz="1800" dirty="0" smtClean="0"/>
              <a:t>    die auf die umfangreichsten Teile der Ressource zutreffen</a:t>
            </a:r>
          </a:p>
          <a:p>
            <a:pPr marL="627062" lvl="1" indent="0">
              <a:buNone/>
            </a:pPr>
            <a:endParaRPr lang="de-DE" sz="1800" dirty="0" smtClean="0"/>
          </a:p>
          <a:p>
            <a:pPr marL="806450" lvl="1" indent="-179388">
              <a:buFont typeface="Symbol" panose="05050102010706020507" pitchFamily="18" charset="2"/>
              <a:buChar char="-"/>
            </a:pPr>
            <a:r>
              <a:rPr lang="de-DE" sz="1800" dirty="0" smtClean="0"/>
              <a:t>die Medientypen,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</a:t>
            </a:r>
            <a:r>
              <a:rPr lang="de-DE" sz="1800" dirty="0">
                <a:solidFill>
                  <a:schemeClr val="accent1">
                    <a:lumMod val="75000"/>
                  </a:schemeClr>
                </a:solidFill>
              </a:rPr>
              <a:t>3.2.1.3 D-A-CH</a:t>
            </a:r>
            <a:endParaRPr lang="de-DE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27062" lvl="1" indent="0">
              <a:buNone/>
            </a:pPr>
            <a:r>
              <a:rPr lang="de-DE" sz="1800" dirty="0" smtClean="0"/>
              <a:t>	    die sich auf die wesentlichen Teile der Ressource beziehen</a:t>
            </a:r>
          </a:p>
          <a:p>
            <a:pPr marL="627062" lvl="1" indent="0">
              <a:buNone/>
            </a:pPr>
            <a:endParaRPr lang="de-DE" sz="1800" dirty="0" smtClean="0"/>
          </a:p>
          <a:p>
            <a:pPr marL="806450" lvl="1" indent="-179388">
              <a:buFont typeface="Symbol" panose="05050102010706020507" pitchFamily="18" charset="2"/>
              <a:buChar char="-"/>
            </a:pPr>
            <a:r>
              <a:rPr lang="de-DE" sz="1800" dirty="0" smtClean="0"/>
              <a:t>die Datenträgertypen,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</a:t>
            </a:r>
            <a:r>
              <a:rPr lang="de-DE" sz="1800" dirty="0">
                <a:solidFill>
                  <a:schemeClr val="accent1">
                    <a:lumMod val="75000"/>
                  </a:schemeClr>
                </a:solidFill>
              </a:rPr>
              <a:t>3.3.1.3 D-A-CH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627062" lvl="1" indent="0">
              <a:buNone/>
            </a:pPr>
            <a:r>
              <a:rPr lang="de-DE" sz="1800" dirty="0" smtClean="0"/>
              <a:t>	    die </a:t>
            </a:r>
            <a:r>
              <a:rPr lang="de-DE" sz="1800" dirty="0"/>
              <a:t>sich auf die wesentlichen Teile der Ressource </a:t>
            </a:r>
            <a:r>
              <a:rPr lang="de-DE" sz="1800" dirty="0" smtClean="0"/>
              <a:t>beziehen</a:t>
            </a:r>
            <a:endParaRPr lang="de-DE" sz="1800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896938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		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225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18648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282937"/>
              </p:ext>
            </p:extLst>
          </p:nvPr>
        </p:nvGraphicFramePr>
        <p:xfrm>
          <a:off x="2492152" y="1253988"/>
          <a:ext cx="6552728" cy="198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744"/>
                <a:gridCol w="790056"/>
                <a:gridCol w="2160240"/>
                <a:gridCol w="2744688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8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8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07504" y="1412776"/>
            <a:ext cx="2267744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Einbändige Monografie </a:t>
            </a:r>
          </a:p>
          <a:p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gedruckter Form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überwiegend </a:t>
            </a:r>
            <a:r>
              <a:rPr lang="de-DE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einzelne Abbildungen oder Tabellen</a:t>
            </a:r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27539" y="845096"/>
            <a:ext cx="8640960" cy="508918"/>
          </a:xfrm>
        </p:spPr>
        <p:txBody>
          <a:bodyPr/>
          <a:lstStyle/>
          <a:p>
            <a:r>
              <a:rPr lang="de-DE" sz="2000" i="1" dirty="0" smtClean="0"/>
              <a:t>  Beispiele</a:t>
            </a:r>
            <a:endParaRPr lang="de-DE" sz="2000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118973" y="3861048"/>
            <a:ext cx="2267744" cy="23698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Bildband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 Abbildung mit bildbezogenen, poetischen Texten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jeweils linke Seite mit Bild, rechte Seite mit Text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436113"/>
              </p:ext>
            </p:extLst>
          </p:nvPr>
        </p:nvGraphicFramePr>
        <p:xfrm>
          <a:off x="2492152" y="3675853"/>
          <a:ext cx="6552728" cy="246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83704"/>
                <a:gridCol w="2160240"/>
                <a:gridCol w="2744688"/>
              </a:tblGrid>
              <a:tr h="14973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0239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r>
                        <a:rPr lang="de-DE" sz="18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endParaRPr lang="de-DE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8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8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Titel 1"/>
          <p:cNvSpPr txBox="1">
            <a:spLocks/>
          </p:cNvSpPr>
          <p:nvPr/>
        </p:nvSpPr>
        <p:spPr>
          <a:xfrm>
            <a:off x="403920" y="336178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>
              <a:tabLst>
                <a:tab pos="1882775" algn="l"/>
              </a:tabLst>
            </a:pPr>
            <a:r>
              <a:rPr lang="de-DE" dirty="0" smtClean="0"/>
              <a:t>Anwendungsrichtlinien zu den IMD-Typen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815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18648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23528" y="974358"/>
            <a:ext cx="8424936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der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Vergabe des Medientyps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orientiert man sich an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 Endgerät, wofür der Datenträger </a:t>
            </a:r>
            <a:r>
              <a:rPr lang="de-DE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konzipiert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 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Z.B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Medientyp </a:t>
            </a:r>
            <a:r>
              <a:rPr lang="de-DE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audio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eine </a:t>
            </a:r>
            <a:r>
              <a:rPr lang="de-DE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und Medientyp </a:t>
            </a:r>
            <a:r>
              <a:rPr lang="de-DE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video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eine </a:t>
            </a:r>
            <a:r>
              <a:rPr lang="de-DE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</a:t>
            </a:r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15516" y="1915164"/>
            <a:ext cx="8640960" cy="508918"/>
          </a:xfrm>
        </p:spPr>
        <p:txBody>
          <a:bodyPr/>
          <a:lstStyle/>
          <a:p>
            <a:r>
              <a:rPr lang="de-DE" sz="2000" i="1" dirty="0" smtClean="0"/>
              <a:t>  Beispiele</a:t>
            </a:r>
            <a:endParaRPr lang="de-DE" sz="2000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126450" y="4149080"/>
            <a:ext cx="2267744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Spielfilm (2D)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876243"/>
              </p:ext>
            </p:extLst>
          </p:nvPr>
        </p:nvGraphicFramePr>
        <p:xfrm>
          <a:off x="2555776" y="4020670"/>
          <a:ext cx="6336704" cy="1828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7"/>
                <a:gridCol w="720081"/>
                <a:gridCol w="1944216"/>
                <a:gridCol w="2880320"/>
              </a:tblGrid>
              <a:tr h="31393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1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zweidimensionales bewegtes </a:t>
                      </a: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tdi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705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4519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Videodisk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vd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Titel 1"/>
          <p:cNvSpPr txBox="1">
            <a:spLocks/>
          </p:cNvSpPr>
          <p:nvPr/>
        </p:nvSpPr>
        <p:spPr>
          <a:xfrm>
            <a:off x="403920" y="336178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>
              <a:tabLst>
                <a:tab pos="1882775" algn="l"/>
              </a:tabLst>
            </a:pPr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126450" y="2420888"/>
            <a:ext cx="2267744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Hörbuch</a:t>
            </a:r>
          </a:p>
          <a:p>
            <a:endParaRPr lang="de-DE" sz="2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291048"/>
              </p:ext>
            </p:extLst>
          </p:nvPr>
        </p:nvGraphicFramePr>
        <p:xfrm>
          <a:off x="2555776" y="1988840"/>
          <a:ext cx="6301207" cy="1495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20080"/>
                <a:gridCol w="1944216"/>
                <a:gridCol w="2844823"/>
              </a:tblGrid>
              <a:tr h="280019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gesprochenes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Wort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spw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69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11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0" y="6021288"/>
            <a:ext cx="9252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Keine </a:t>
            </a:r>
            <a:r>
              <a:rPr lang="de-DE" sz="20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zusätzliche Erfassung von Medientyp </a:t>
            </a:r>
            <a:r>
              <a:rPr lang="de-DE" sz="2000" i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Computermedien </a:t>
            </a:r>
            <a:r>
              <a:rPr lang="de-DE" sz="20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!</a:t>
            </a:r>
            <a:endParaRPr lang="de-DE" sz="2000" i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27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862266"/>
            <a:ext cx="9036496" cy="5591070"/>
          </a:xfrm>
        </p:spPr>
        <p:txBody>
          <a:bodyPr wrap="square"/>
          <a:lstStyle/>
          <a:p>
            <a:r>
              <a:rPr lang="de-DE" sz="1800" b="1" dirty="0" smtClean="0"/>
              <a:t>Inhaltstyp</a:t>
            </a:r>
            <a:r>
              <a:rPr lang="de-DE" sz="1800" dirty="0" smtClean="0"/>
              <a:t>  		RDA 6.9.1.3 D-A-CH</a:t>
            </a:r>
          </a:p>
          <a:p>
            <a:r>
              <a:rPr lang="de-DE" sz="1800" b="1" dirty="0" smtClean="0"/>
              <a:t>Medientyp</a:t>
            </a:r>
            <a:r>
              <a:rPr lang="de-DE" sz="1800" dirty="0" smtClean="0"/>
              <a:t>  		RDA 3.2.1.3 D-A-CH</a:t>
            </a:r>
            <a:endParaRPr lang="de-DE" sz="1800" dirty="0"/>
          </a:p>
          <a:p>
            <a:r>
              <a:rPr lang="de-DE" sz="1800" b="1" dirty="0" smtClean="0"/>
              <a:t>Datenträgertyp</a:t>
            </a:r>
            <a:r>
              <a:rPr lang="de-DE" sz="1800" dirty="0" smtClean="0"/>
              <a:t>  		RDA 3.3.1.3 D-A-CH</a:t>
            </a:r>
            <a:endParaRPr lang="de-DE" sz="1800" dirty="0"/>
          </a:p>
          <a:p>
            <a:pPr marL="358775" lvl="1" indent="0">
              <a:buNone/>
            </a:pPr>
            <a:endParaRPr lang="de-DE" sz="1200" dirty="0" smtClean="0"/>
          </a:p>
          <a:p>
            <a:pPr marL="358775" lvl="1" indent="0">
              <a:buNone/>
            </a:pPr>
            <a:r>
              <a:rPr lang="de-DE" dirty="0" smtClean="0"/>
              <a:t>Die IMD-Typen werden nur für die </a:t>
            </a:r>
            <a:r>
              <a:rPr lang="de-DE" u="sng" dirty="0" smtClean="0"/>
              <a:t>Hauptkomponente</a:t>
            </a:r>
            <a:r>
              <a:rPr lang="de-DE" dirty="0"/>
              <a:t> </a:t>
            </a:r>
            <a:r>
              <a:rPr lang="de-DE" dirty="0" smtClean="0"/>
              <a:t>erfasst, </a:t>
            </a:r>
          </a:p>
          <a:p>
            <a:pPr marL="358775" lvl="1" indent="0">
              <a:buNone/>
            </a:pPr>
            <a:r>
              <a:rPr lang="de-DE" dirty="0" smtClean="0"/>
              <a:t>jedoch nicht für </a:t>
            </a:r>
            <a:r>
              <a:rPr lang="de-DE" u="sng" dirty="0" smtClean="0"/>
              <a:t>Begleitmaterial</a:t>
            </a:r>
            <a:r>
              <a:rPr lang="de-DE" dirty="0" smtClean="0"/>
              <a:t>.</a:t>
            </a:r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    </a:t>
            </a:r>
            <a:endParaRPr lang="de-DE" sz="800" dirty="0" smtClean="0">
              <a:sym typeface="Wingdings" panose="05000000000000000000" pitchFamily="2" charset="2"/>
            </a:endParaRPr>
          </a:p>
          <a:p>
            <a:pPr marL="358775" lvl="1" indent="0">
              <a:buNone/>
            </a:pPr>
            <a:r>
              <a:rPr lang="de-DE" b="1" dirty="0" smtClean="0">
                <a:sym typeface="Wingdings" panose="05000000000000000000" pitchFamily="2" charset="2"/>
              </a:rPr>
              <a:t>  </a:t>
            </a:r>
            <a:r>
              <a:rPr lang="de-DE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Keine Erfassung von IMD-Typen für das Booklet!</a:t>
            </a:r>
            <a:endParaRPr lang="de-DE" b="1" dirty="0" smtClean="0">
              <a:solidFill>
                <a:srgbClr val="FF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25942" y="3429000"/>
            <a:ext cx="2267744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Roman als Hörbuch</a:t>
            </a:r>
            <a:endParaRPr lang="de-DE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Booklet </a:t>
            </a:r>
            <a:r>
              <a:rPr lang="de-DE" sz="12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(16 Seiten)</a:t>
            </a: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834774"/>
              </p:ext>
            </p:extLst>
          </p:nvPr>
        </p:nvGraphicFramePr>
        <p:xfrm>
          <a:off x="2483768" y="3440386"/>
          <a:ext cx="6552728" cy="198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160240"/>
                <a:gridCol w="2736304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gesprochenes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Wort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spw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55058" y="2897740"/>
            <a:ext cx="11705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i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000" i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18648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156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692696"/>
            <a:ext cx="9036496" cy="5472608"/>
          </a:xfrm>
        </p:spPr>
        <p:txBody>
          <a:bodyPr wrap="square"/>
          <a:lstStyle/>
          <a:p>
            <a:r>
              <a:rPr lang="de-DE" sz="1800" b="1" dirty="0" smtClean="0"/>
              <a:t>Inhaltstyp</a:t>
            </a:r>
            <a:r>
              <a:rPr lang="de-DE" sz="1800" dirty="0" smtClean="0"/>
              <a:t>  		RDA 6.9.1.3 D-A-CH</a:t>
            </a:r>
          </a:p>
          <a:p>
            <a:r>
              <a:rPr lang="de-DE" sz="1800" b="1" dirty="0" smtClean="0"/>
              <a:t>Medientyp</a:t>
            </a:r>
            <a:r>
              <a:rPr lang="de-DE" sz="1800" dirty="0" smtClean="0"/>
              <a:t>  		RDA 3.2.1.3 D-A-CH</a:t>
            </a:r>
            <a:endParaRPr lang="de-DE" sz="1800" dirty="0"/>
          </a:p>
          <a:p>
            <a:r>
              <a:rPr lang="de-DE" sz="1800" b="1" dirty="0" smtClean="0"/>
              <a:t>Datenträgertyp</a:t>
            </a:r>
            <a:r>
              <a:rPr lang="de-DE" sz="1800" dirty="0" smtClean="0"/>
              <a:t>  		RDA 3.3.1.3 D-A-CH</a:t>
            </a:r>
            <a:endParaRPr lang="de-DE" sz="1800" dirty="0"/>
          </a:p>
          <a:p>
            <a:pPr marL="358775" lvl="1" indent="0">
              <a:buNone/>
            </a:pPr>
            <a:endParaRPr lang="de-DE" sz="1000" dirty="0" smtClean="0"/>
          </a:p>
          <a:p>
            <a:pPr marL="358775" lvl="1" indent="0">
              <a:buNone/>
            </a:pPr>
            <a:r>
              <a:rPr lang="de-DE" sz="1800" dirty="0" smtClean="0"/>
              <a:t>Bei </a:t>
            </a:r>
            <a:r>
              <a:rPr lang="de-DE" sz="1800" u="sng" dirty="0" smtClean="0"/>
              <a:t>mehrteiligen Ressourcen</a:t>
            </a:r>
            <a:r>
              <a:rPr lang="de-DE" sz="1800" dirty="0" smtClean="0"/>
              <a:t> werden die IMD-Typen für die Ressource als Ganzes und für die einzelnen Teile bestimmt und erfasst.</a:t>
            </a:r>
            <a:endParaRPr lang="de-DE" sz="1800" u="sng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51520" y="2880847"/>
            <a:ext cx="2088232" cy="36317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Mehrteilige Monografie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gedruckter Form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Bände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überwiegend Text</a:t>
            </a: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(mehrteilige Ressource)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Hierarchische Beschreibung</a:t>
            </a: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481348"/>
              </p:ext>
            </p:extLst>
          </p:nvPr>
        </p:nvGraphicFramePr>
        <p:xfrm>
          <a:off x="2699792" y="2567197"/>
          <a:ext cx="5832647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504056"/>
                <a:gridCol w="1653087"/>
                <a:gridCol w="3027432"/>
              </a:tblGrid>
              <a:tr h="226247"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0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Übergeordnete Beschreibung</a:t>
                      </a:r>
                      <a:endParaRPr lang="de-DE" sz="10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4300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0076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4300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323528" y="2463950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i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</a:t>
            </a:r>
            <a:r>
              <a:rPr lang="de-DE" sz="20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662944"/>
              </p:ext>
            </p:extLst>
          </p:nvPr>
        </p:nvGraphicFramePr>
        <p:xfrm>
          <a:off x="3203848" y="3717032"/>
          <a:ext cx="54006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504056"/>
                <a:gridCol w="1512168"/>
                <a:gridCol w="2736304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0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Teil mit abhängigem Titel</a:t>
                      </a:r>
                      <a:endParaRPr lang="de-DE" sz="10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106820"/>
              </p:ext>
            </p:extLst>
          </p:nvPr>
        </p:nvGraphicFramePr>
        <p:xfrm>
          <a:off x="3203848" y="5013176"/>
          <a:ext cx="54006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504056"/>
                <a:gridCol w="1512168"/>
                <a:gridCol w="2736304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0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Teil mit abhängigem Titel</a:t>
                      </a:r>
                      <a:endParaRPr lang="de-DE" sz="10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9430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7888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4300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8" name="Gerade Verbindung 7"/>
          <p:cNvCxnSpPr/>
          <p:nvPr/>
        </p:nvCxnSpPr>
        <p:spPr>
          <a:xfrm>
            <a:off x="2915816" y="3717032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2915816" y="422108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2915816" y="5157192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492875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441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79512" y="1196752"/>
            <a:ext cx="1768442" cy="40626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Mehrteilige Ressource</a:t>
            </a: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mehreren verschiedenen Datenträgern</a:t>
            </a:r>
          </a:p>
          <a:p>
            <a:endParaRPr lang="de-DE" sz="16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Textbücher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Audio-CDs </a:t>
            </a:r>
          </a:p>
          <a:p>
            <a:r>
              <a:rPr lang="de-DE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DVD-ROM </a:t>
            </a:r>
            <a:r>
              <a:rPr lang="de-DE" sz="12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interaktivem Vokabeltrainer</a:t>
            </a:r>
          </a:p>
          <a:p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(mehrteilige Ressource)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Hierarchische Beschreibung</a:t>
            </a:r>
          </a:p>
        </p:txBody>
      </p:sp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220057"/>
              </p:ext>
            </p:extLst>
          </p:nvPr>
        </p:nvGraphicFramePr>
        <p:xfrm>
          <a:off x="2051720" y="1169732"/>
          <a:ext cx="6984776" cy="4093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581"/>
                <a:gridCol w="582065"/>
                <a:gridCol w="1748246"/>
                <a:gridCol w="3926884"/>
              </a:tblGrid>
              <a:tr h="393866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345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gesprochenes Wort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spw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CDs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endParaRPr lang="de-DE" sz="1400" b="0" i="1" baseline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Computerdaten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DVD-ROM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/>
                </a:tc>
              </a:tr>
              <a:tr h="130194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1400" b="0" i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CDs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DVD-ROM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16311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CDs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Computerdisk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DVD-ROM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1947954" y="764704"/>
            <a:ext cx="3982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Übergeordnete Beschreibung</a:t>
            </a:r>
            <a:endParaRPr lang="de-DE" b="1" i="1" dirty="0"/>
          </a:p>
        </p:txBody>
      </p:sp>
      <p:sp>
        <p:nvSpPr>
          <p:cNvPr id="9" name="Rechteck 8"/>
          <p:cNvSpPr/>
          <p:nvPr/>
        </p:nvSpPr>
        <p:spPr>
          <a:xfrm>
            <a:off x="179512" y="5517232"/>
            <a:ext cx="894481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Zuordnung der einzelnen Datenträger bei den jeweiligen IMD-Typen können die </a:t>
            </a:r>
            <a:r>
              <a:rPr lang="de-DE" sz="1600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spezifischen Begriffe der Umfangsangabe in Unterfeld 3 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       </a:t>
            </a:r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beschreibungsinternen Sortierung/Gewichtung kann </a:t>
            </a:r>
            <a:r>
              <a:rPr lang="de-DE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Unterfeld X               eine Zahl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die Zuordnung angegeben werden.</a:t>
            </a:r>
            <a:r>
              <a:rPr lang="de-DE" sz="20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11034" y="724054"/>
            <a:ext cx="1157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r>
              <a:rPr lang="de-DE" i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525344"/>
            <a:ext cx="7920880" cy="332656"/>
          </a:xfrm>
        </p:spPr>
        <p:txBody>
          <a:bodyPr/>
          <a:lstStyle/>
          <a:p>
            <a:r>
              <a:rPr lang="de-DE" dirty="0" smtClean="0"/>
              <a:t>AG RDA Schulungsunterlagen – Modul 2.04: IMD-Typen | PICA DNB/ZDB | Stand: 26.10.2015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032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44969" y="620688"/>
            <a:ext cx="1662735" cy="55399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Mehrteilige Ressource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mehreren verschiedenen Datenträgern</a:t>
            </a:r>
          </a:p>
          <a:p>
            <a:endParaRPr lang="de-DE" sz="1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Textbücher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Audio-CDs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DVD-ROM </a:t>
            </a:r>
            <a:r>
              <a:rPr lang="de-DE" sz="12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interaktivem Vokabeltrainer</a:t>
            </a: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(mehrteilige Ressource)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Hierarchische Beschreibung</a:t>
            </a:r>
          </a:p>
        </p:txBody>
      </p:sp>
      <p:sp>
        <p:nvSpPr>
          <p:cNvPr id="6" name="Rechteck 5"/>
          <p:cNvSpPr/>
          <p:nvPr/>
        </p:nvSpPr>
        <p:spPr>
          <a:xfrm>
            <a:off x="179331" y="116632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i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</a:t>
            </a:r>
            <a:r>
              <a:rPr lang="de-DE" sz="20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084992"/>
              </p:ext>
            </p:extLst>
          </p:nvPr>
        </p:nvGraphicFramePr>
        <p:xfrm>
          <a:off x="2273006" y="527830"/>
          <a:ext cx="6619474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818"/>
                <a:gridCol w="648072"/>
                <a:gridCol w="1728192"/>
                <a:gridCol w="3528392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(Lehrbuch)</a:t>
                      </a:r>
                      <a:endParaRPr lang="de-DE" sz="14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sz="1400" b="0" i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8" name="Gerade Verbindung 7"/>
          <p:cNvCxnSpPr/>
          <p:nvPr/>
        </p:nvCxnSpPr>
        <p:spPr>
          <a:xfrm>
            <a:off x="2052917" y="0"/>
            <a:ext cx="0" cy="5085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2051720" y="692696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782298"/>
              </p:ext>
            </p:extLst>
          </p:nvPr>
        </p:nvGraphicFramePr>
        <p:xfrm>
          <a:off x="2289955" y="1996542"/>
          <a:ext cx="660252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869"/>
                <a:gridCol w="648072"/>
                <a:gridCol w="1728192"/>
                <a:gridCol w="3528393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(Begleitbuch)</a:t>
                      </a:r>
                      <a:endParaRPr lang="de-DE" sz="14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sz="1400" b="0" i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890790"/>
              </p:ext>
            </p:extLst>
          </p:nvPr>
        </p:nvGraphicFramePr>
        <p:xfrm>
          <a:off x="2267744" y="3512078"/>
          <a:ext cx="6628257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01"/>
                <a:gridCol w="648072"/>
                <a:gridCol w="1728192"/>
                <a:gridCol w="3528392"/>
              </a:tblGrid>
              <a:tr h="222150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(Audio-CDs)</a:t>
                      </a:r>
                      <a:endParaRPr lang="de-DE" sz="14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gesprochenes</a:t>
                      </a:r>
                      <a:r>
                        <a:rPr lang="de-DE" sz="14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Wort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spw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bsd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8" name="Gerade Verbindung 17"/>
          <p:cNvCxnSpPr/>
          <p:nvPr/>
        </p:nvCxnSpPr>
        <p:spPr>
          <a:xfrm>
            <a:off x="2064204" y="2132856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2072153" y="5085184"/>
            <a:ext cx="2352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2052917" y="3645024"/>
            <a:ext cx="21482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Tabel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88873"/>
              </p:ext>
            </p:extLst>
          </p:nvPr>
        </p:nvGraphicFramePr>
        <p:xfrm>
          <a:off x="2267744" y="4941168"/>
          <a:ext cx="663540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618646"/>
                <a:gridCol w="1741374"/>
                <a:gridCol w="3555306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(DVD-ROM)</a:t>
                      </a:r>
                      <a:endParaRPr lang="de-DE" sz="14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Computerdaten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cod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Computerdisk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3" y="6492875"/>
            <a:ext cx="7977145" cy="365125"/>
          </a:xfrm>
        </p:spPr>
        <p:txBody>
          <a:bodyPr/>
          <a:lstStyle/>
          <a:p>
            <a:r>
              <a:rPr lang="de-DE" dirty="0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2123728" y="147410"/>
            <a:ext cx="6320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i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Beschreibungen der Teile mit abhängigem Titel</a:t>
            </a:r>
            <a:endParaRPr lang="de-DE" b="1" i="1" dirty="0"/>
          </a:p>
        </p:txBody>
      </p:sp>
    </p:spTree>
    <p:extLst>
      <p:ext uri="{BB962C8B-B14F-4D97-AF65-F5344CB8AC3E}">
        <p14:creationId xmlns:p14="http://schemas.microsoft.com/office/powerpoint/2010/main" val="389107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79512" y="2276872"/>
            <a:ext cx="1768442" cy="40934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Mehrteilige Ressource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mehreren verschiedenen Datenträgern</a:t>
            </a:r>
          </a:p>
          <a:p>
            <a:endParaRPr lang="de-DE" sz="1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Textbücher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Audio-CD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CD-ROM</a:t>
            </a: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(mehrteilige Ressource)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Umfassende Beschreibung</a:t>
            </a:r>
          </a:p>
        </p:txBody>
      </p:sp>
      <p:sp>
        <p:nvSpPr>
          <p:cNvPr id="6" name="Rechteck 5"/>
          <p:cNvSpPr/>
          <p:nvPr/>
        </p:nvSpPr>
        <p:spPr>
          <a:xfrm>
            <a:off x="251520" y="836712"/>
            <a:ext cx="879804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Zuordnung der einzelnen Datenträger können bei den jeweiligen IMD-Typen die </a:t>
            </a:r>
            <a:r>
              <a:rPr lang="de-DE" b="1" i="1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spezifischen Begriffe der Umfangsangabe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werden.        Zur beschreibungsinternen Sortierung/Gewichtung kann im Formatfeld für Zuordnung eine </a:t>
            </a:r>
            <a:r>
              <a:rPr lang="de-DE" b="1" i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Zahl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angegeben werden.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r>
              <a:rPr lang="de-DE" sz="16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151608"/>
              </p:ext>
            </p:extLst>
          </p:nvPr>
        </p:nvGraphicFramePr>
        <p:xfrm>
          <a:off x="2136793" y="2166576"/>
          <a:ext cx="6912769" cy="4203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1728192"/>
                <a:gridCol w="3528393"/>
              </a:tblGrid>
              <a:tr h="39386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345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baseline="0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600" b="1" i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gesprochenes Wort</a:t>
                      </a:r>
                      <a:r>
                        <a:rPr lang="de-DE" sz="1600" b="1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baseline="0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r>
                        <a:rPr lang="de-DE" sz="1600" b="1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Computerdaten</a:t>
                      </a:r>
                      <a:r>
                        <a:rPr lang="de-DE" sz="1600" b="1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baseline="0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CD-ROM</a:t>
                      </a:r>
                      <a:r>
                        <a:rPr lang="de-DE" sz="1600" b="1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de-DE" sz="1600" b="1" i="1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35839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6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r>
                        <a:rPr lang="de-DE" sz="1600" b="1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CD-ROM</a:t>
                      </a:r>
                      <a:r>
                        <a:rPr lang="de-DE" sz="16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de-DE" sz="1600" b="1" i="1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16311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Datenträger-typ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600" b="1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r>
                        <a:rPr lang="de-DE" sz="1600" b="1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Computerdisk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CD-ROM</a:t>
                      </a:r>
                      <a:r>
                        <a:rPr lang="de-DE" sz="1600" b="1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11560" y="6381328"/>
            <a:ext cx="8175485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658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 Datenträgertypen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r>
              <a:rPr lang="de-DE" sz="2000" b="1" dirty="0" smtClean="0"/>
              <a:t>Band</a:t>
            </a:r>
            <a:r>
              <a:rPr lang="de-DE" sz="2000" dirty="0" smtClean="0"/>
              <a:t> ein </a:t>
            </a:r>
            <a:r>
              <a:rPr lang="de-DE" sz="2000" dirty="0"/>
              <a:t>oder mehrere Blätter, die </a:t>
            </a:r>
            <a:r>
              <a:rPr lang="de-DE" sz="2000" dirty="0" smtClean="0"/>
              <a:t>i</a:t>
            </a:r>
            <a:r>
              <a:rPr lang="de-DE" sz="2000" dirty="0" smtClean="0"/>
              <a:t>. d. R</a:t>
            </a:r>
            <a:r>
              <a:rPr lang="de-DE" sz="2000" dirty="0" smtClean="0"/>
              <a:t>. geheftet </a:t>
            </a:r>
            <a:r>
              <a:rPr lang="de-DE" sz="2000" dirty="0"/>
              <a:t>oder zusammengebunden sind, um eine einzelne Einheit zu </a:t>
            </a:r>
            <a:r>
              <a:rPr lang="de-DE" sz="2000" dirty="0" smtClean="0"/>
              <a:t>bilden</a:t>
            </a:r>
          </a:p>
          <a:p>
            <a:endParaRPr lang="de-DE" sz="800" dirty="0"/>
          </a:p>
          <a:p>
            <a:r>
              <a:rPr lang="de-DE" sz="2000" b="1" dirty="0"/>
              <a:t>Blatt</a:t>
            </a:r>
            <a:r>
              <a:rPr lang="de-DE" sz="2000" dirty="0"/>
              <a:t> </a:t>
            </a:r>
            <a:r>
              <a:rPr lang="de-DE" sz="2000" dirty="0" smtClean="0"/>
              <a:t>eine </a:t>
            </a:r>
            <a:r>
              <a:rPr lang="de-DE" sz="2000" dirty="0"/>
              <a:t>Einheit, die aus einem einzelnen losen Stück Papier oder ähnlichem Material </a:t>
            </a:r>
            <a:r>
              <a:rPr lang="de-DE" sz="2000" dirty="0" smtClean="0"/>
              <a:t>besteht und die so hergestellt ist, dass sie ohne weitere Faltung benutzt werden kann </a:t>
            </a:r>
          </a:p>
          <a:p>
            <a:endParaRPr lang="de-DE" sz="800" dirty="0"/>
          </a:p>
          <a:p>
            <a:r>
              <a:rPr lang="de-DE" sz="2000" b="1" dirty="0"/>
              <a:t>…-Cartridge </a:t>
            </a:r>
            <a:r>
              <a:rPr lang="de-DE" sz="2000" dirty="0" smtClean="0"/>
              <a:t>Steckmodul</a:t>
            </a:r>
            <a:r>
              <a:rPr lang="de-DE" sz="2000" dirty="0"/>
              <a:t>, das den eigentlichen physischen Datenträger in einem Gehäuse aus Kunststoff oder Metall umschließt und an eine genormte Buchse oder in einen Einschub an-/einsteckbar </a:t>
            </a:r>
            <a:r>
              <a:rPr lang="de-DE" sz="2000" dirty="0" smtClean="0"/>
              <a:t>ist</a:t>
            </a:r>
          </a:p>
          <a:p>
            <a:endParaRPr lang="de-DE" sz="800" dirty="0"/>
          </a:p>
          <a:p>
            <a:r>
              <a:rPr lang="de-DE" sz="2000" b="1" dirty="0"/>
              <a:t>Computerchip-Cartridge</a:t>
            </a:r>
            <a:r>
              <a:rPr lang="de-DE" sz="2000" dirty="0"/>
              <a:t> Datenspeicher auf Platine/Chip, welche/r in einem Gehäuse untergebracht ist, z</a:t>
            </a:r>
            <a:r>
              <a:rPr lang="de-DE" sz="2000" dirty="0" smtClean="0"/>
              <a:t>. B</a:t>
            </a:r>
            <a:r>
              <a:rPr lang="de-DE" sz="2000" dirty="0"/>
              <a:t>. </a:t>
            </a:r>
            <a:r>
              <a:rPr lang="de-DE" sz="2000" dirty="0" smtClean="0"/>
              <a:t>USB-Stick</a:t>
            </a:r>
          </a:p>
          <a:p>
            <a:endParaRPr lang="de-DE" sz="800" dirty="0"/>
          </a:p>
          <a:p>
            <a:r>
              <a:rPr lang="de-DE" sz="2000" b="1" dirty="0"/>
              <a:t>Computerdisk-Cartridge</a:t>
            </a:r>
            <a:r>
              <a:rPr lang="de-DE" sz="2000" dirty="0"/>
              <a:t> scheibenförmiger Datenträger, der in einem Gehäuse untergebracht ist, der zu einem spezifischen Einschub passt, z</a:t>
            </a:r>
            <a:r>
              <a:rPr lang="de-DE" sz="2000" dirty="0" smtClean="0"/>
              <a:t>. B</a:t>
            </a:r>
            <a:r>
              <a:rPr lang="de-DE" sz="2000" dirty="0"/>
              <a:t>. UMD (Universal Media Disc) oder proprietäre Datenträger für Spielkonsolen oder </a:t>
            </a:r>
            <a:r>
              <a:rPr lang="de-DE" sz="2000" dirty="0" smtClean="0"/>
              <a:t>Diskette</a:t>
            </a:r>
            <a:endParaRPr lang="de-DE" sz="20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782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Inhaltstyp / Medientyp / Datenträgertyp </a:t>
            </a:r>
            <a:br>
              <a:rPr lang="de-DE" sz="2800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sz="7200" b="1" dirty="0" smtClean="0"/>
              <a:t>IMD-Typen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2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 Datenträgertypen 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r>
              <a:rPr lang="de-DE" sz="2000" b="1" dirty="0" smtClean="0"/>
              <a:t>…</a:t>
            </a:r>
            <a:r>
              <a:rPr lang="de-DE" sz="2000" b="1" dirty="0"/>
              <a:t>disk </a:t>
            </a:r>
            <a:r>
              <a:rPr lang="de-DE" sz="2000" dirty="0" smtClean="0"/>
              <a:t>scheibenförmige Datenträger wie </a:t>
            </a:r>
            <a:r>
              <a:rPr lang="de-DE" sz="2000" dirty="0"/>
              <a:t>CD, DVD, </a:t>
            </a:r>
            <a:r>
              <a:rPr lang="de-DE" sz="2000" dirty="0" smtClean="0"/>
              <a:t>Blu-Ray-Disc</a:t>
            </a:r>
          </a:p>
          <a:p>
            <a:endParaRPr lang="de-DE" sz="800" dirty="0"/>
          </a:p>
          <a:p>
            <a:r>
              <a:rPr lang="de-DE" sz="2000" b="1" dirty="0"/>
              <a:t>Karte</a:t>
            </a:r>
            <a:r>
              <a:rPr lang="de-DE" sz="2000" dirty="0"/>
              <a:t> als Datenträgertyp bezeichnet kein kartografisches Bild (= Inhaltstyp), sondern z</a:t>
            </a:r>
            <a:r>
              <a:rPr lang="de-DE" sz="2000" dirty="0" smtClean="0"/>
              <a:t>. B</a:t>
            </a:r>
            <a:r>
              <a:rPr lang="de-DE" sz="2000" dirty="0"/>
              <a:t>. Karteikarten oder </a:t>
            </a:r>
            <a:r>
              <a:rPr lang="de-DE" sz="2000" dirty="0" smtClean="0"/>
              <a:t>Spielkarten</a:t>
            </a:r>
          </a:p>
          <a:p>
            <a:endParaRPr lang="de-DE" sz="800" dirty="0"/>
          </a:p>
          <a:p>
            <a:r>
              <a:rPr lang="de-DE" sz="2000" b="1" dirty="0"/>
              <a:t>…rolle vs. …spule </a:t>
            </a:r>
            <a:endParaRPr lang="de-DE" sz="2000" b="1" dirty="0" smtClean="0"/>
          </a:p>
          <a:p>
            <a:pPr marL="358775" indent="0">
              <a:buNone/>
            </a:pPr>
            <a:r>
              <a:rPr lang="de-DE" sz="2000" dirty="0" smtClean="0"/>
              <a:t>…</a:t>
            </a:r>
            <a:r>
              <a:rPr lang="de-DE" sz="2000" dirty="0"/>
              <a:t>spule bezeichnet einen auf einer zylindrischen Halterung aufgerollten </a:t>
            </a:r>
            <a:r>
              <a:rPr lang="de-DE" sz="2000" dirty="0" smtClean="0"/>
              <a:t>Datenträger </a:t>
            </a:r>
          </a:p>
          <a:p>
            <a:pPr marL="358775" indent="0">
              <a:buNone/>
            </a:pPr>
            <a:r>
              <a:rPr lang="de-DE" sz="2000" dirty="0" smtClean="0"/>
              <a:t>…</a:t>
            </a:r>
            <a:r>
              <a:rPr lang="de-DE" sz="2000" dirty="0"/>
              <a:t>rolle bezeichnet gerolltes Datenträgermaterial ohne </a:t>
            </a:r>
            <a:r>
              <a:rPr lang="de-DE" sz="2000" dirty="0" smtClean="0"/>
              <a:t>Halterung </a:t>
            </a:r>
          </a:p>
          <a:p>
            <a:pPr marL="358775" indent="0">
              <a:buNone/>
            </a:pPr>
            <a:r>
              <a:rPr lang="de-DE" sz="2000" dirty="0" smtClean="0"/>
              <a:t>z.B</a:t>
            </a:r>
            <a:r>
              <a:rPr lang="de-DE" sz="2000" dirty="0"/>
              <a:t>. Mikrofilm</a:t>
            </a:r>
            <a:r>
              <a:rPr lang="de-DE" sz="2000" u="sng" dirty="0"/>
              <a:t>spule</a:t>
            </a:r>
            <a:r>
              <a:rPr lang="de-DE" sz="2000" dirty="0"/>
              <a:t> (Mikrofilm auf einer zylindrischen Halterung aus Kunststoff oder Metall) vs. Mikrofilm</a:t>
            </a:r>
            <a:r>
              <a:rPr lang="de-DE" sz="2000" u="sng" dirty="0"/>
              <a:t>rolle</a:t>
            </a:r>
            <a:r>
              <a:rPr lang="de-DE" sz="2000" dirty="0"/>
              <a:t> (Mikrofilm ohne Halterung aufgerollt</a:t>
            </a:r>
            <a:r>
              <a:rPr lang="de-DE" sz="2000" dirty="0" smtClean="0"/>
              <a:t>)</a:t>
            </a:r>
          </a:p>
          <a:p>
            <a:pPr marL="0" indent="0">
              <a:buNone/>
            </a:pPr>
            <a:endParaRPr lang="de-DE" sz="800" dirty="0"/>
          </a:p>
          <a:p>
            <a:r>
              <a:rPr lang="de-DE" sz="2000" b="1" dirty="0"/>
              <a:t>Speicherkarte</a:t>
            </a:r>
            <a:r>
              <a:rPr lang="de-DE" sz="2000" dirty="0"/>
              <a:t> kompaktes, wiederbeschreibbares Speichermedium, das in Computergeräte, Kameras, Smartphones etc. einsteckbar ist</a:t>
            </a:r>
            <a:r>
              <a:rPr lang="de-DE" sz="2000" dirty="0" smtClean="0"/>
              <a:t>, </a:t>
            </a:r>
            <a:r>
              <a:rPr lang="de-DE" sz="2000" dirty="0" smtClean="0"/>
              <a:t>z</a:t>
            </a:r>
            <a:r>
              <a:rPr lang="de-DE" sz="2000" dirty="0" smtClean="0"/>
              <a:t>. B</a:t>
            </a:r>
            <a:r>
              <a:rPr lang="de-DE" sz="2000" dirty="0"/>
              <a:t>. CompactFlash, Memory Stick, Multimedia Card, </a:t>
            </a:r>
            <a:r>
              <a:rPr lang="de-DE" sz="2000" dirty="0" smtClean="0"/>
              <a:t>SD-Card</a:t>
            </a: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832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Arbeitshilfen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Beispieltabelle IMD-Typen mit Anhang IMD-Codes</a:t>
            </a:r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	 Arbeitshilfen</a:t>
            </a:r>
            <a:endParaRPr lang="de-DE" dirty="0" smtClean="0"/>
          </a:p>
          <a:p>
            <a:pPr marL="1165225" indent="-806450">
              <a:buNone/>
            </a:pPr>
            <a:r>
              <a:rPr lang="de-DE" dirty="0" smtClean="0">
                <a:hlinkClick r:id="rId2"/>
              </a:rPr>
              <a:t>https</a:t>
            </a:r>
            <a:r>
              <a:rPr lang="de-DE" dirty="0">
                <a:hlinkClick r:id="rId2"/>
              </a:rPr>
              <a:t>://</a:t>
            </a:r>
            <a:r>
              <a:rPr lang="de-DE" dirty="0" smtClean="0">
                <a:hlinkClick r:id="rId2"/>
              </a:rPr>
              <a:t>wiki.dnb.de/display/RDAINFO/Regelwerk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11560" y="6381328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805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Inhaltstyp / Medientyp / Datenträgertyp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784976" cy="5472608"/>
          </a:xfrm>
        </p:spPr>
        <p:txBody>
          <a:bodyPr wrap="square"/>
          <a:lstStyle/>
          <a:p>
            <a:r>
              <a:rPr lang="de-DE" dirty="0" smtClean="0"/>
              <a:t>IMD-Typen als Standardelemente</a:t>
            </a:r>
          </a:p>
          <a:p>
            <a:pPr lvl="1"/>
            <a:r>
              <a:rPr lang="de-DE" sz="1800" dirty="0" smtClean="0"/>
              <a:t>Erfassung der IMD-Typen in </a:t>
            </a:r>
            <a:r>
              <a:rPr lang="de-DE" sz="1800" u="sng" dirty="0" smtClean="0"/>
              <a:t>allen</a:t>
            </a:r>
            <a:r>
              <a:rPr lang="de-DE" sz="1800" dirty="0" smtClean="0"/>
              <a:t> Beschreibungen</a:t>
            </a:r>
          </a:p>
          <a:p>
            <a:pPr lvl="1"/>
            <a:r>
              <a:rPr lang="de-DE" sz="1800" dirty="0" smtClean="0"/>
              <a:t>Kategorisierung der Ressourcen</a:t>
            </a:r>
          </a:p>
          <a:p>
            <a:pPr lvl="1"/>
            <a:r>
              <a:rPr lang="de-DE" sz="1800" dirty="0" smtClean="0"/>
              <a:t>Basis für Generieren von Icons, Filtern oder Facettierungen</a:t>
            </a:r>
          </a:p>
          <a:p>
            <a:pPr lvl="1"/>
            <a:endParaRPr lang="de-DE" dirty="0"/>
          </a:p>
          <a:p>
            <a:pPr marL="0" lvl="1" indent="358775">
              <a:buFont typeface="Arial" panose="020B0604020202020204" pitchFamily="34" charset="0"/>
              <a:buChar char="•"/>
            </a:pPr>
            <a:r>
              <a:rPr lang="de-DE" sz="2400" dirty="0" smtClean="0"/>
              <a:t>Normiertes Vokabular in deutscher Sprache</a:t>
            </a:r>
          </a:p>
          <a:p>
            <a:pPr lvl="1"/>
            <a:r>
              <a:rPr lang="de-DE" sz="1800" dirty="0"/>
              <a:t>Erfassung </a:t>
            </a:r>
            <a:r>
              <a:rPr lang="de-DE" sz="1800" dirty="0" smtClean="0"/>
              <a:t>je nach Format als Text und/oder Code</a:t>
            </a:r>
            <a:endParaRPr lang="de-DE" sz="1800" dirty="0"/>
          </a:p>
          <a:p>
            <a:pPr marL="0" lvl="1" indent="358775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0" lvl="1" indent="358775">
              <a:buFont typeface="Arial" panose="020B0604020202020204" pitchFamily="34" charset="0"/>
              <a:buChar char="•"/>
            </a:pPr>
            <a:r>
              <a:rPr lang="de-DE" sz="2400" dirty="0" smtClean="0"/>
              <a:t>Reihenfolge </a:t>
            </a:r>
            <a:r>
              <a:rPr lang="de-DE" sz="1800" b="1" dirty="0" smtClean="0"/>
              <a:t>6.9</a:t>
            </a:r>
            <a:r>
              <a:rPr lang="de-DE" sz="1800" dirty="0" smtClean="0"/>
              <a:t> Inhaltstyp </a:t>
            </a:r>
            <a:r>
              <a:rPr lang="de-DE" sz="1800" dirty="0" smtClean="0">
                <a:sym typeface="Wingdings" panose="05000000000000000000" pitchFamily="2" charset="2"/>
              </a:rPr>
              <a:t></a:t>
            </a:r>
            <a:r>
              <a:rPr lang="de-DE" sz="1800" dirty="0" smtClean="0"/>
              <a:t> </a:t>
            </a:r>
            <a:r>
              <a:rPr lang="de-DE" sz="1800" b="1" dirty="0" smtClean="0"/>
              <a:t>3.2</a:t>
            </a:r>
            <a:r>
              <a:rPr lang="de-DE" sz="1800" dirty="0" smtClean="0"/>
              <a:t> Medientyp </a:t>
            </a:r>
            <a:r>
              <a:rPr lang="de-DE" sz="1800" dirty="0" smtClean="0">
                <a:sym typeface="Wingdings" panose="05000000000000000000" pitchFamily="2" charset="2"/>
              </a:rPr>
              <a:t></a:t>
            </a:r>
            <a:r>
              <a:rPr lang="de-DE" sz="1800" dirty="0" smtClean="0"/>
              <a:t> </a:t>
            </a:r>
            <a:r>
              <a:rPr lang="de-DE" sz="1800" b="1" dirty="0" smtClean="0"/>
              <a:t>3.3</a:t>
            </a:r>
            <a:r>
              <a:rPr lang="de-DE" sz="1800" dirty="0" smtClean="0"/>
              <a:t> Datenträgertyp</a:t>
            </a:r>
          </a:p>
          <a:p>
            <a:pPr lvl="1"/>
            <a:r>
              <a:rPr lang="de-DE" sz="1800" dirty="0" smtClean="0"/>
              <a:t>von der Expression (6.9) zur Manifestation (3.2, 3.3) absteigend</a:t>
            </a:r>
            <a:endParaRPr lang="de-DE" sz="1800" dirty="0"/>
          </a:p>
          <a:p>
            <a:pPr lvl="1"/>
            <a:r>
              <a:rPr lang="de-DE" sz="1800" dirty="0" smtClean="0"/>
              <a:t>international: Content-/Media-/Carrier-Type (CMC)</a:t>
            </a:r>
            <a:endParaRPr lang="de-DE" sz="1800" dirty="0"/>
          </a:p>
          <a:p>
            <a:pPr lvl="1"/>
            <a:r>
              <a:rPr lang="de-DE" sz="1800" dirty="0" smtClean="0"/>
              <a:t>Feldabfolge in den Erfassungsformaten MARC 21, PICA, </a:t>
            </a:r>
            <a:r>
              <a:rPr lang="de-DE" sz="1800" dirty="0" err="1" smtClean="0"/>
              <a:t>Aleph</a:t>
            </a:r>
            <a:endParaRPr lang="de-DE" sz="1800" dirty="0"/>
          </a:p>
          <a:p>
            <a:pPr marL="0" lvl="1" indent="0">
              <a:buNone/>
            </a:pPr>
            <a:endParaRPr lang="de-DE" sz="18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r>
              <a:rPr lang="de-DE" b="1" dirty="0" smtClean="0"/>
              <a:t>6.9 Inhaltstyp    </a:t>
            </a:r>
            <a:r>
              <a:rPr lang="de-DE" sz="1800" i="1" dirty="0" smtClean="0">
                <a:solidFill>
                  <a:srgbClr val="0070C0"/>
                </a:solidFill>
              </a:rPr>
              <a:t>Merkmal der Expression</a:t>
            </a:r>
          </a:p>
          <a:p>
            <a:pPr marL="457200" lvl="1" indent="0">
              <a:buNone/>
            </a:pPr>
            <a:endParaRPr lang="de-DE" dirty="0" smtClean="0"/>
          </a:p>
          <a:p>
            <a:pPr marL="457200" lvl="1" indent="0">
              <a:buNone/>
            </a:pPr>
            <a:r>
              <a:rPr lang="de-DE" dirty="0" smtClean="0"/>
              <a:t>Der Inhaltstyp gibt wieder, in welcher Form der Kommunikation der Inhalt einer Ressource ausgedrückt und mit welchem menschlichen Sinn (Sehen, Hören, Tasten …) der Inhalt wahrgenommen wird.</a:t>
            </a:r>
          </a:p>
          <a:p>
            <a:pPr marL="0" lvl="1" indent="0">
              <a:buNone/>
            </a:pPr>
            <a:endParaRPr lang="de-DE" dirty="0" smtClean="0"/>
          </a:p>
          <a:p>
            <a:r>
              <a:rPr lang="de-DE" dirty="0" smtClean="0"/>
              <a:t>Termini der </a:t>
            </a:r>
            <a:r>
              <a:rPr lang="de-DE" dirty="0" smtClean="0">
                <a:hlinkClick r:id="rId2"/>
              </a:rPr>
              <a:t>Liste 6.9.1.3</a:t>
            </a:r>
            <a:r>
              <a:rPr lang="de-DE" dirty="0" smtClean="0"/>
              <a:t>         </a:t>
            </a:r>
            <a:r>
              <a:rPr lang="de-DE" i="1" dirty="0" smtClean="0"/>
              <a:t>Auswahl</a:t>
            </a:r>
            <a:endParaRPr lang="de-DE" i="1" dirty="0"/>
          </a:p>
          <a:p>
            <a:pPr marL="447675" lvl="1" indent="0">
              <a:buNone/>
            </a:pPr>
            <a:endParaRPr lang="de-DE" sz="800" dirty="0" smtClean="0"/>
          </a:p>
          <a:p>
            <a:pPr marL="447675" lvl="1" indent="0" algn="just">
              <a:buNone/>
            </a:pPr>
            <a:r>
              <a:rPr lang="de-DE" dirty="0" smtClean="0"/>
              <a:t>aufgeführte Musik | Bewegungsnotation | Computerdaten | Computerprogramm | </a:t>
            </a:r>
            <a:r>
              <a:rPr lang="de-DE" dirty="0"/>
              <a:t>dreidimensionale </a:t>
            </a:r>
            <a:r>
              <a:rPr lang="de-DE" dirty="0" smtClean="0"/>
              <a:t>Form | </a:t>
            </a:r>
            <a:r>
              <a:rPr lang="de-DE" dirty="0"/>
              <a:t>dreidimensionales bewegtes </a:t>
            </a:r>
            <a:r>
              <a:rPr lang="de-DE" dirty="0" smtClean="0"/>
              <a:t>Bild | Geräusche |      gesprochenes Wort | kartografisches Bild | Noten |            taktile </a:t>
            </a:r>
            <a:r>
              <a:rPr lang="de-DE" dirty="0"/>
              <a:t>dreidimensionale </a:t>
            </a:r>
            <a:r>
              <a:rPr lang="de-DE" dirty="0" smtClean="0"/>
              <a:t>Form | taktiler Text | </a:t>
            </a:r>
            <a:r>
              <a:rPr lang="de-DE" dirty="0"/>
              <a:t>taktiles </a:t>
            </a:r>
            <a:r>
              <a:rPr lang="de-DE" dirty="0" smtClean="0"/>
              <a:t>Bild | Text  |  unbewegtes Bild   | zweidimensionales </a:t>
            </a:r>
            <a:r>
              <a:rPr lang="de-DE" dirty="0"/>
              <a:t>bewegtes </a:t>
            </a:r>
            <a:r>
              <a:rPr lang="de-DE" dirty="0" smtClean="0"/>
              <a:t>Bild  |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064896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6" name="Grafik 5" descr="http://access.rdatoolkit.org/images/rdalink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491" y="3264122"/>
            <a:ext cx="493081" cy="205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95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r>
              <a:rPr lang="de-DE" b="1" dirty="0" smtClean="0"/>
              <a:t>3.2 Medientyp    </a:t>
            </a:r>
            <a:r>
              <a:rPr lang="de-DE" sz="1800" i="1" dirty="0" smtClean="0">
                <a:solidFill>
                  <a:srgbClr val="0070C0"/>
                </a:solidFill>
              </a:rPr>
              <a:t>Merkmal der Manifestation</a:t>
            </a:r>
          </a:p>
          <a:p>
            <a:pPr marL="457200" lvl="1" indent="0">
              <a:buNone/>
            </a:pPr>
            <a:endParaRPr lang="de-DE" dirty="0" smtClean="0"/>
          </a:p>
          <a:p>
            <a:pPr marL="457200" lvl="1" indent="0">
              <a:buNone/>
            </a:pPr>
            <a:r>
              <a:rPr lang="de-DE" dirty="0" smtClean="0"/>
              <a:t>Der Medientyp drückt die Kategorie von Gerät aus, das erforderlich ist, um die Ressource anzuschauen, abzuspielen oder laufen zu lassen.</a:t>
            </a:r>
          </a:p>
          <a:p>
            <a:pPr marL="0" lvl="1" indent="0">
              <a:buNone/>
            </a:pPr>
            <a:endParaRPr lang="de-DE" sz="1800" dirty="0" smtClean="0"/>
          </a:p>
          <a:p>
            <a:r>
              <a:rPr lang="de-DE" dirty="0" smtClean="0"/>
              <a:t>Termini der </a:t>
            </a:r>
            <a:r>
              <a:rPr lang="de-DE" dirty="0" smtClean="0">
                <a:hlinkClick r:id="rId2"/>
              </a:rPr>
              <a:t>Liste 3.2.1.3</a:t>
            </a:r>
            <a:r>
              <a:rPr lang="de-DE" dirty="0" smtClean="0"/>
              <a:t>    </a:t>
            </a:r>
            <a:endParaRPr lang="de-DE" dirty="0"/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audio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Computermedien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Mikroform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mikroskopisch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ohne Hilfsmittel zu benutzen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projizierbar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stereografisch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video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064896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6" name="Grafik 5" descr="http://access.rdatoolkit.org/images/rdalink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77150"/>
            <a:ext cx="493081" cy="205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9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836712"/>
            <a:ext cx="9036496" cy="5472608"/>
          </a:xfrm>
        </p:spPr>
        <p:txBody>
          <a:bodyPr wrap="square"/>
          <a:lstStyle/>
          <a:p>
            <a:r>
              <a:rPr lang="de-DE" b="1" dirty="0" smtClean="0"/>
              <a:t>3.3 Datenträgertyp    </a:t>
            </a:r>
            <a:r>
              <a:rPr lang="de-DE" sz="1800" i="1" dirty="0" smtClean="0">
                <a:solidFill>
                  <a:srgbClr val="0070C0"/>
                </a:solidFill>
              </a:rPr>
              <a:t>Merkmal der Manifestation</a:t>
            </a:r>
          </a:p>
          <a:p>
            <a:pPr marL="457200" lvl="1" indent="0">
              <a:buNone/>
            </a:pPr>
            <a:endParaRPr lang="de-DE" dirty="0" smtClean="0"/>
          </a:p>
          <a:p>
            <a:pPr marL="457200" lvl="1" indent="0">
              <a:buNone/>
            </a:pPr>
            <a:r>
              <a:rPr lang="de-DE" dirty="0" smtClean="0"/>
              <a:t>Der Datenträgertyp kategorisiert das Format des Speichermediums und das Gehäuse eines Datenträgers </a:t>
            </a:r>
          </a:p>
          <a:p>
            <a:pPr marL="457200" lvl="1" indent="0">
              <a:buNone/>
            </a:pPr>
            <a:r>
              <a:rPr lang="de-DE" dirty="0" smtClean="0"/>
              <a:t>in Kombination mit der Art des erforderlichen Geräts.</a:t>
            </a:r>
          </a:p>
          <a:p>
            <a:pPr marL="0" lvl="1" indent="0">
              <a:buNone/>
            </a:pPr>
            <a:endParaRPr lang="de-DE" sz="1800" dirty="0" smtClean="0"/>
          </a:p>
          <a:p>
            <a:r>
              <a:rPr lang="de-DE" dirty="0" smtClean="0"/>
              <a:t>Termini der </a:t>
            </a:r>
            <a:r>
              <a:rPr lang="de-DE" dirty="0" smtClean="0">
                <a:hlinkClick r:id="rId2"/>
              </a:rPr>
              <a:t>Liste 3.3.1.3</a:t>
            </a:r>
            <a:r>
              <a:rPr lang="de-DE" dirty="0" smtClean="0"/>
              <a:t>          </a:t>
            </a:r>
            <a:r>
              <a:rPr lang="de-DE" i="1" dirty="0" smtClean="0"/>
              <a:t>Auswahl</a:t>
            </a:r>
            <a:endParaRPr lang="de-DE" i="1" dirty="0"/>
          </a:p>
          <a:p>
            <a:pPr marL="0" lvl="1" indent="0">
              <a:buNone/>
            </a:pPr>
            <a:endParaRPr lang="de-DE" sz="800" dirty="0" smtClean="0"/>
          </a:p>
          <a:p>
            <a:pPr marL="0" lvl="1" indent="0">
              <a:buNone/>
            </a:pPr>
            <a:r>
              <a:rPr lang="de-DE" sz="1800" i="1" dirty="0" smtClean="0"/>
              <a:t>Datenträger, die ohne Hilfsmittel zu benutzen sind</a:t>
            </a:r>
            <a:r>
              <a:rPr lang="de-DE" sz="1800" dirty="0" smtClean="0"/>
              <a:t>: </a:t>
            </a:r>
            <a:r>
              <a:rPr lang="de-DE" sz="1800" b="1" dirty="0" smtClean="0"/>
              <a:t>Band | Blatt | Karte </a:t>
            </a:r>
            <a:r>
              <a:rPr lang="de-DE" sz="1800" dirty="0" smtClean="0"/>
              <a:t>…</a:t>
            </a:r>
          </a:p>
          <a:p>
            <a:pPr marL="0" lvl="1" indent="0">
              <a:buNone/>
            </a:pPr>
            <a:r>
              <a:rPr lang="de-DE" sz="1800" i="1" dirty="0" smtClean="0"/>
              <a:t>Datenträger für Computermedien</a:t>
            </a:r>
            <a:r>
              <a:rPr lang="de-DE" sz="1800" dirty="0" smtClean="0"/>
              <a:t>: </a:t>
            </a:r>
            <a:r>
              <a:rPr lang="de-DE" sz="1800" b="1" dirty="0"/>
              <a:t>Online-Ressource | </a:t>
            </a:r>
            <a:r>
              <a:rPr lang="de-DE" sz="1800" b="1" dirty="0" smtClean="0"/>
              <a:t>Computerdisk </a:t>
            </a:r>
            <a:r>
              <a:rPr lang="de-DE" sz="1800" dirty="0" smtClean="0"/>
              <a:t>…</a:t>
            </a:r>
          </a:p>
          <a:p>
            <a:pPr marL="0" lvl="1" indent="0">
              <a:buNone/>
            </a:pPr>
            <a:r>
              <a:rPr lang="de-DE" sz="1800" i="1" dirty="0" smtClean="0"/>
              <a:t>Datenträger für Mikroformen</a:t>
            </a:r>
            <a:r>
              <a:rPr lang="de-DE" sz="1800" dirty="0" smtClean="0"/>
              <a:t>: </a:t>
            </a:r>
            <a:r>
              <a:rPr lang="de-DE" sz="1800" b="1" dirty="0"/>
              <a:t>Mikrofiche | </a:t>
            </a:r>
            <a:r>
              <a:rPr lang="de-DE" sz="1800" b="1" dirty="0" smtClean="0"/>
              <a:t>Mikrofilmrolle </a:t>
            </a:r>
            <a:r>
              <a:rPr lang="de-DE" sz="1800" dirty="0" smtClean="0"/>
              <a:t>…</a:t>
            </a:r>
            <a:endParaRPr lang="de-DE" sz="1800" i="1" dirty="0" smtClean="0"/>
          </a:p>
          <a:p>
            <a:pPr marL="0" lvl="1" indent="0">
              <a:buNone/>
            </a:pPr>
            <a:r>
              <a:rPr lang="de-DE" sz="1800" i="1" dirty="0" smtClean="0"/>
              <a:t>Datenträger für projizierbare Bilder</a:t>
            </a:r>
            <a:r>
              <a:rPr lang="de-DE" sz="1800" dirty="0" smtClean="0"/>
              <a:t>: </a:t>
            </a:r>
            <a:r>
              <a:rPr lang="de-DE" sz="1800" b="1" dirty="0"/>
              <a:t>Dia | Filmrolle | </a:t>
            </a:r>
            <a:r>
              <a:rPr lang="de-DE" sz="1800" b="1" dirty="0" smtClean="0"/>
              <a:t>Overheadfolie </a:t>
            </a:r>
            <a:r>
              <a:rPr lang="de-DE" sz="1800" dirty="0" smtClean="0"/>
              <a:t>…</a:t>
            </a:r>
          </a:p>
          <a:p>
            <a:pPr marL="0" lvl="1" indent="0">
              <a:buNone/>
            </a:pPr>
            <a:r>
              <a:rPr lang="de-DE" sz="1800" i="1" dirty="0" smtClean="0"/>
              <a:t>Tonträger</a:t>
            </a:r>
            <a:r>
              <a:rPr lang="de-DE" sz="1800" dirty="0" smtClean="0"/>
              <a:t>: </a:t>
            </a:r>
            <a:r>
              <a:rPr lang="de-DE" sz="1800" b="1" dirty="0"/>
              <a:t>Audiodisk | </a:t>
            </a:r>
            <a:r>
              <a:rPr lang="de-DE" sz="1800" b="1" dirty="0" smtClean="0"/>
              <a:t>Audiokassette</a:t>
            </a:r>
            <a:r>
              <a:rPr lang="de-DE" sz="1800" b="1" dirty="0"/>
              <a:t> | </a:t>
            </a:r>
            <a:r>
              <a:rPr lang="de-DE" sz="1800" b="1" dirty="0" smtClean="0"/>
              <a:t>Tonbandspule</a:t>
            </a:r>
            <a:r>
              <a:rPr lang="de-DE" sz="1800" dirty="0" smtClean="0"/>
              <a:t> …</a:t>
            </a:r>
          </a:p>
          <a:p>
            <a:pPr marL="0" lvl="1" indent="0">
              <a:buNone/>
            </a:pPr>
            <a:r>
              <a:rPr lang="de-DE" sz="1800" i="1" dirty="0" smtClean="0"/>
              <a:t>Videodatenträger</a:t>
            </a:r>
            <a:r>
              <a:rPr lang="de-DE" sz="1800" dirty="0" smtClean="0"/>
              <a:t>: </a:t>
            </a:r>
            <a:r>
              <a:rPr lang="de-DE" sz="1800" b="1" dirty="0"/>
              <a:t>Videodisk | </a:t>
            </a:r>
            <a:r>
              <a:rPr lang="de-DE" sz="1800" b="1" dirty="0" smtClean="0"/>
              <a:t>Videokassette </a:t>
            </a:r>
            <a:r>
              <a:rPr lang="de-DE" sz="1800" dirty="0" smtClean="0"/>
              <a:t>…</a:t>
            </a:r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6" name="Grafik 5" descr="http://access.rdatoolkit.org/images/rdalink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27908"/>
            <a:ext cx="493081" cy="205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256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Grundregeln zum Erfassen der IMD-Typen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1124744"/>
            <a:ext cx="9036496" cy="5472608"/>
          </a:xfrm>
        </p:spPr>
        <p:txBody>
          <a:bodyPr wrap="square"/>
          <a:lstStyle/>
          <a:p>
            <a:r>
              <a:rPr lang="de-DE" b="1" dirty="0" smtClean="0"/>
              <a:t>Inhaltstyp</a:t>
            </a:r>
            <a:r>
              <a:rPr lang="de-DE" dirty="0" smtClean="0"/>
              <a:t>  	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6.9.1.3</a:t>
            </a:r>
          </a:p>
          <a:p>
            <a:pPr marL="358775" lvl="1" indent="0">
              <a:buNone/>
            </a:pPr>
            <a:r>
              <a:rPr lang="de-DE" dirty="0" smtClean="0"/>
              <a:t>Der Inhaltstyp, der in der Ressource enthalten ist, wird unter Verwendung von einem oder mehreren Termini,                        die in der Liste 6.9.1.3 aufgeführt sind, erfasst.</a:t>
            </a:r>
          </a:p>
          <a:p>
            <a:pPr marL="358775" lvl="1" indent="0">
              <a:buNone/>
            </a:pPr>
            <a:endParaRPr lang="de-DE" sz="2400" dirty="0" smtClean="0"/>
          </a:p>
          <a:p>
            <a:r>
              <a:rPr lang="de-DE" b="1" dirty="0" smtClean="0"/>
              <a:t>Medientyp</a:t>
            </a:r>
            <a:r>
              <a:rPr lang="de-DE" dirty="0" smtClean="0"/>
              <a:t>  	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3.2.1.3</a:t>
            </a:r>
            <a:endParaRPr lang="de-DE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358775" lvl="1" indent="0">
              <a:buNone/>
            </a:pPr>
            <a:r>
              <a:rPr lang="de-DE" dirty="0" smtClean="0"/>
              <a:t>Der Medientyp wird unter Verwendung von einem </a:t>
            </a:r>
            <a:r>
              <a:rPr lang="de-DE" dirty="0"/>
              <a:t>oder </a:t>
            </a:r>
            <a:r>
              <a:rPr lang="de-DE" dirty="0" smtClean="0"/>
              <a:t>mehreren Termini </a:t>
            </a:r>
            <a:r>
              <a:rPr lang="de-DE" dirty="0"/>
              <a:t>aus der Liste 3.2.1.3 erfasst. </a:t>
            </a:r>
          </a:p>
          <a:p>
            <a:pPr marL="0" lvl="1" indent="358775">
              <a:buFont typeface="Arial" panose="020B0604020202020204" pitchFamily="34" charset="0"/>
              <a:buChar char="•"/>
            </a:pPr>
            <a:endParaRPr lang="de-DE" sz="2400" dirty="0"/>
          </a:p>
          <a:p>
            <a:r>
              <a:rPr lang="de-DE" b="1" dirty="0" smtClean="0"/>
              <a:t>Datenträgertyp</a:t>
            </a:r>
            <a:r>
              <a:rPr lang="de-DE" dirty="0" smtClean="0"/>
              <a:t>  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3.3.1.3</a:t>
            </a:r>
            <a:endParaRPr lang="de-DE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358775" lvl="1" indent="0">
              <a:buNone/>
            </a:pPr>
            <a:r>
              <a:rPr lang="de-DE" dirty="0" smtClean="0"/>
              <a:t>Der Datenträgertyp wird unter </a:t>
            </a:r>
            <a:r>
              <a:rPr lang="de-DE" dirty="0"/>
              <a:t>Verwendung von </a:t>
            </a:r>
            <a:r>
              <a:rPr lang="de-DE" dirty="0" smtClean="0"/>
              <a:t>einem </a:t>
            </a:r>
            <a:r>
              <a:rPr lang="de-DE" dirty="0"/>
              <a:t>oder mehreren </a:t>
            </a:r>
            <a:r>
              <a:rPr lang="de-DE" dirty="0" smtClean="0"/>
              <a:t>Termini aus der Liste </a:t>
            </a:r>
            <a:r>
              <a:rPr lang="de-DE" dirty="0"/>
              <a:t>3.3.1.3 </a:t>
            </a:r>
            <a:r>
              <a:rPr lang="de-DE" dirty="0" smtClean="0"/>
              <a:t>erfasst. </a:t>
            </a:r>
            <a:endParaRPr lang="de-DE" dirty="0"/>
          </a:p>
          <a:p>
            <a:pPr marL="0" lvl="1" indent="0">
              <a:buNone/>
            </a:pPr>
            <a:endParaRPr lang="de-DE" sz="18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064896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280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11560" y="6381328"/>
            <a:ext cx="7524655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997663"/>
              </p:ext>
            </p:extLst>
          </p:nvPr>
        </p:nvGraphicFramePr>
        <p:xfrm>
          <a:off x="2483768" y="1052737"/>
          <a:ext cx="6552728" cy="198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1872208"/>
                <a:gridCol w="3024336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 </a:t>
                      </a:r>
                      <a:r>
                        <a:rPr lang="de-DE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Datenträger-typ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07504" y="1047637"/>
            <a:ext cx="2267744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Einbändige Monografie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Fortlaufende Ressource</a:t>
            </a:r>
          </a:p>
          <a:p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gedruckter Form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Text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 Abbildungen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13819" y="3645024"/>
            <a:ext cx="2267744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Online-Zeitschrift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überwiegend Text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(fortlaufende Ressource)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827231"/>
              </p:ext>
            </p:extLst>
          </p:nvPr>
        </p:nvGraphicFramePr>
        <p:xfrm>
          <a:off x="2483768" y="3645024"/>
          <a:ext cx="6552728" cy="198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1872208"/>
                <a:gridCol w="3024336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Datenträger-typ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Online-Ressource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07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11560" y="6381328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 Stand: 26.10.2015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023834"/>
              </p:ext>
            </p:extLst>
          </p:nvPr>
        </p:nvGraphicFramePr>
        <p:xfrm>
          <a:off x="2339752" y="1052737"/>
          <a:ext cx="6696744" cy="2256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609516"/>
                <a:gridCol w="2198796"/>
                <a:gridCol w="3024336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zweidimensionales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bewegtes </a:t>
                      </a:r>
                      <a:r>
                        <a:rPr lang="de-DE" sz="16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tdi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Videodisk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07504" y="1047637"/>
            <a:ext cx="2160240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Blu-Ray Disc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2D-Spielfilm</a:t>
            </a: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13819" y="3645024"/>
            <a:ext cx="2153925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USB-Stick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Excel-Tabellen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464830"/>
              </p:ext>
            </p:extLst>
          </p:nvPr>
        </p:nvGraphicFramePr>
        <p:xfrm>
          <a:off x="2339752" y="3645024"/>
          <a:ext cx="6696744" cy="2256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609516"/>
                <a:gridCol w="2198796"/>
                <a:gridCol w="3024336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Computerdaten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Computerchip-Cartridge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cb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1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1752</Words>
  <Application>Microsoft Office PowerPoint</Application>
  <PresentationFormat>Bildschirmpräsentation (4:3)</PresentationFormat>
  <Paragraphs>683</Paragraphs>
  <Slides>21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Larissa</vt:lpstr>
      <vt:lpstr>Schulungsunterlagen der AG RDA</vt:lpstr>
      <vt:lpstr>Inhaltstyp / Medientyp / Datenträgertyp   IMD-Typen </vt:lpstr>
      <vt:lpstr>Inhaltstyp / Medientyp / Datenträgertyp</vt:lpstr>
      <vt:lpstr>Definition</vt:lpstr>
      <vt:lpstr>Definition</vt:lpstr>
      <vt:lpstr>Definition</vt:lpstr>
      <vt:lpstr>Grundregeln zum Erfassen der IMD-Typen</vt:lpstr>
      <vt:lpstr>Beispiele</vt:lpstr>
      <vt:lpstr>Beispiele</vt:lpstr>
      <vt:lpstr>Beispiele</vt:lpstr>
      <vt:lpstr>Anwendungsrichtlinien zu den IMD-Typen</vt:lpstr>
      <vt:lpstr>  Beispiele</vt:lpstr>
      <vt:lpstr>  Beispiele</vt:lpstr>
      <vt:lpstr>Anwendungsrichtlinien zu den IMD-Typen</vt:lpstr>
      <vt:lpstr>Anwendungsrichtlinien zu den IMD-Typen</vt:lpstr>
      <vt:lpstr>Anwendungsrichtlinien zu den IMD-Typen</vt:lpstr>
      <vt:lpstr>PowerPoint-Präsentation</vt:lpstr>
      <vt:lpstr>Anwendungsrichtlinien zu den IMD-Typen</vt:lpstr>
      <vt:lpstr>Begriffsdefinition Datenträgertypen (1)</vt:lpstr>
      <vt:lpstr>Begriffsdefinition Datenträgertypen (2)</vt:lpstr>
      <vt:lpstr>Arbeitshilfen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102</cp:revision>
  <dcterms:created xsi:type="dcterms:W3CDTF">2014-02-18T07:01:40Z</dcterms:created>
  <dcterms:modified xsi:type="dcterms:W3CDTF">2016-03-15T07:55:42Z</dcterms:modified>
</cp:coreProperties>
</file>