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handoutMasterIdLst>
    <p:handoutMasterId r:id="rId36"/>
  </p:handoutMasterIdLst>
  <p:sldIdLst>
    <p:sldId id="285" r:id="rId2"/>
    <p:sldId id="259" r:id="rId3"/>
    <p:sldId id="287" r:id="rId4"/>
    <p:sldId id="302" r:id="rId5"/>
    <p:sldId id="309" r:id="rId6"/>
    <p:sldId id="308" r:id="rId7"/>
    <p:sldId id="307" r:id="rId8"/>
    <p:sldId id="303" r:id="rId9"/>
    <p:sldId id="306" r:id="rId10"/>
    <p:sldId id="313" r:id="rId11"/>
    <p:sldId id="312" r:id="rId12"/>
    <p:sldId id="311" r:id="rId13"/>
    <p:sldId id="310" r:id="rId14"/>
    <p:sldId id="305" r:id="rId15"/>
    <p:sldId id="317" r:id="rId16"/>
    <p:sldId id="316" r:id="rId17"/>
    <p:sldId id="315" r:id="rId18"/>
    <p:sldId id="314" r:id="rId19"/>
    <p:sldId id="318" r:id="rId20"/>
    <p:sldId id="320" r:id="rId21"/>
    <p:sldId id="319" r:id="rId22"/>
    <p:sldId id="330" r:id="rId23"/>
    <p:sldId id="327" r:id="rId24"/>
    <p:sldId id="326" r:id="rId25"/>
    <p:sldId id="331" r:id="rId26"/>
    <p:sldId id="335" r:id="rId27"/>
    <p:sldId id="332" r:id="rId28"/>
    <p:sldId id="333" r:id="rId29"/>
    <p:sldId id="334" r:id="rId30"/>
    <p:sldId id="304" r:id="rId31"/>
    <p:sldId id="322" r:id="rId32"/>
    <p:sldId id="323" r:id="rId33"/>
    <p:sldId id="324" r:id="rId34"/>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rawalski, Anita" initials="ai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30.07.2015</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30.07.2015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007251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2.03: Abgrenzung | Stand: 22.07.2015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2.03: Abgrenzung | Stand: 22.07.2015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Vorliegen </a:t>
            </a:r>
            <a:r>
              <a:rPr lang="de-DE"/>
              <a:t>einer </a:t>
            </a:r>
            <a:r>
              <a:rPr lang="de-DE" smtClean="0"/>
              <a:t>Zählung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Auflagenzählung: </a:t>
            </a:r>
            <a:br>
              <a:rPr lang="de-DE" dirty="0" smtClean="0"/>
            </a:br>
            <a:r>
              <a:rPr lang="de-DE" smtClean="0"/>
              <a:t>sofern Ressource </a:t>
            </a:r>
            <a:r>
              <a:rPr lang="de-DE" dirty="0" smtClean="0"/>
              <a:t>keine </a:t>
            </a:r>
            <a:r>
              <a:rPr lang="de-DE" dirty="0"/>
              <a:t>weitere </a:t>
            </a:r>
            <a:r>
              <a:rPr lang="de-DE" dirty="0" smtClean="0"/>
              <a:t>Zählung aufweist</a:t>
            </a:r>
            <a:r>
              <a:rPr lang="de-DE" smtClean="0"/>
              <a:t/>
            </a:r>
            <a:br>
              <a:rPr lang="de-DE" smtClean="0"/>
            </a:br>
            <a:r>
              <a:rPr lang="de-DE" smtClean="0"/>
              <a:t> </a:t>
            </a:r>
            <a:r>
              <a:rPr lang="de-DE" smtClean="0">
                <a:sym typeface="Wingdings"/>
              </a:rPr>
              <a:t> </a:t>
            </a:r>
            <a:r>
              <a:rPr lang="de-DE" dirty="0" smtClean="0">
                <a:sym typeface="Wingdings"/>
              </a:rPr>
              <a:t>M</a:t>
            </a:r>
            <a:r>
              <a:rPr lang="de-DE" dirty="0" smtClean="0"/>
              <a:t>onografie</a:t>
            </a:r>
            <a:br>
              <a:rPr lang="de-DE" dirty="0" smtClean="0"/>
            </a:br>
            <a:endParaRPr lang="de-DE" dirty="0"/>
          </a:p>
          <a:p>
            <a:r>
              <a:rPr lang="de-DE" smtClean="0"/>
              <a:t>Auflagenzählung und zusätzlich </a:t>
            </a:r>
            <a:r>
              <a:rPr lang="de-DE" dirty="0" smtClean="0"/>
              <a:t>kein geplanter </a:t>
            </a:r>
            <a:r>
              <a:rPr lang="de-DE" dirty="0"/>
              <a:t>Abschluss und </a:t>
            </a:r>
            <a:r>
              <a:rPr lang="de-DE" dirty="0" smtClean="0"/>
              <a:t>Erscheinungsfrequenz </a:t>
            </a:r>
            <a:r>
              <a:rPr lang="de-DE" smtClean="0"/>
              <a:t/>
            </a:r>
            <a:br>
              <a:rPr lang="de-DE" smtClean="0"/>
            </a:br>
            <a:r>
              <a:rPr lang="de-DE" smtClean="0"/>
              <a:t> </a:t>
            </a:r>
            <a:r>
              <a:rPr lang="de-DE" smtClean="0">
                <a:sym typeface="Wingdings"/>
              </a:rPr>
              <a:t> </a:t>
            </a:r>
            <a:r>
              <a:rPr lang="de-DE" dirty="0" smtClean="0">
                <a:sym typeface="Wingdings"/>
              </a:rPr>
              <a:t>f</a:t>
            </a:r>
            <a:r>
              <a:rPr lang="de-DE" dirty="0" smtClean="0"/>
              <a:t>ortlaufende Ressource</a:t>
            </a:r>
            <a:br>
              <a:rPr lang="de-DE" dirty="0" smtClean="0"/>
            </a:br>
            <a:endParaRPr lang="de-DE" dirty="0"/>
          </a:p>
          <a:p>
            <a:r>
              <a:rPr lang="de-DE" smtClean="0"/>
              <a:t>Auflagenzählung und weitere Zählung</a:t>
            </a:r>
            <a:endParaRPr lang="de-DE" smtClean="0">
              <a:sym typeface="Wingdings"/>
            </a:endParaRPr>
          </a:p>
          <a:p>
            <a:pPr marL="0" indent="0">
              <a:buNone/>
            </a:pPr>
            <a:r>
              <a:rPr lang="de-DE" smtClean="0">
                <a:sym typeface="Wingdings"/>
              </a:rPr>
              <a:t>     </a:t>
            </a:r>
            <a:r>
              <a:rPr lang="de-DE">
                <a:sym typeface="Wingdings"/>
              </a:rPr>
              <a:t>f</a:t>
            </a:r>
            <a:r>
              <a:rPr lang="de-DE"/>
              <a:t>ortlaufende Ressource</a:t>
            </a:r>
            <a:br>
              <a:rPr lang="de-DE"/>
            </a:b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10</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3711896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Vorliegen </a:t>
            </a:r>
            <a:r>
              <a:rPr lang="de-DE"/>
              <a:t>einer </a:t>
            </a:r>
            <a:r>
              <a:rPr lang="de-DE" smtClean="0"/>
              <a:t>Zählung - 3</a:t>
            </a:r>
            <a:endParaRPr lang="de-DE" dirty="0"/>
          </a:p>
        </p:txBody>
      </p:sp>
      <p:sp>
        <p:nvSpPr>
          <p:cNvPr id="3" name="Textplatzhalter 2"/>
          <p:cNvSpPr>
            <a:spLocks noGrp="1"/>
          </p:cNvSpPr>
          <p:nvPr>
            <p:ph type="body" sz="quarter" idx="13"/>
          </p:nvPr>
        </p:nvSpPr>
        <p:spPr/>
        <p:txBody>
          <a:bodyPr wrap="square"/>
          <a:lstStyle/>
          <a:p>
            <a:endParaRPr lang="de-DE" b="1" dirty="0" smtClean="0"/>
          </a:p>
          <a:p>
            <a:r>
              <a:rPr lang="de-DE" b="1" dirty="0" smtClean="0"/>
              <a:t>Beispiel </a:t>
            </a:r>
            <a:r>
              <a:rPr lang="de-DE" b="1" smtClean="0"/>
              <a:t>– Auflagenzählung + weitere Zählung:</a:t>
            </a:r>
            <a:endParaRPr lang="de-DE" b="1" dirty="0" smtClean="0"/>
          </a:p>
          <a:p>
            <a:pPr marL="0" indent="0">
              <a:buNone/>
            </a:pPr>
            <a:endParaRPr lang="de-DE" dirty="0"/>
          </a:p>
          <a:p>
            <a:pPr marL="400050" lvl="1" indent="0">
              <a:buNone/>
            </a:pPr>
            <a:r>
              <a:rPr lang="de-DE" dirty="0"/>
              <a:t>Wegweiser durch die psychiatrische Versorgung - Ausgabe 01</a:t>
            </a:r>
            <a:br>
              <a:rPr lang="de-DE" dirty="0"/>
            </a:br>
            <a:r>
              <a:rPr lang="de-DE" dirty="0"/>
              <a:t>Impressum: 1. Auflage 2010</a:t>
            </a:r>
            <a:br>
              <a:rPr lang="de-DE" dirty="0"/>
            </a:br>
            <a:endParaRPr lang="de-DE" dirty="0" smtClean="0"/>
          </a:p>
          <a:p>
            <a:pPr marL="400050" lvl="1" indent="0">
              <a:buNone/>
            </a:pPr>
            <a:r>
              <a:rPr lang="de-DE" dirty="0" smtClean="0"/>
              <a:t>Erscheint </a:t>
            </a:r>
            <a:r>
              <a:rPr lang="de-DE" dirty="0"/>
              <a:t>alle 1-2 Jahre </a:t>
            </a:r>
            <a:r>
              <a:rPr lang="de-DE" i="1" dirty="0"/>
              <a:t>(steht nicht in der Vorlage</a:t>
            </a:r>
            <a:r>
              <a:rPr lang="de-DE" i="1" dirty="0" smtClean="0"/>
              <a:t>)</a:t>
            </a:r>
          </a:p>
          <a:p>
            <a:pPr marL="400050" lvl="1" indent="0">
              <a:buNone/>
            </a:pPr>
            <a:endParaRPr lang="de-DE" dirty="0"/>
          </a:p>
          <a:p>
            <a:pPr marL="0" indent="0">
              <a:buNone/>
            </a:pPr>
            <a:r>
              <a:rPr lang="de-DE" dirty="0" smtClean="0"/>
              <a:t>	</a:t>
            </a:r>
            <a:r>
              <a:rPr lang="de-DE" dirty="0" smtClean="0">
                <a:sym typeface="Wingdings"/>
              </a:rPr>
              <a:t> </a:t>
            </a:r>
            <a:r>
              <a:rPr lang="de-DE" dirty="0" smtClean="0"/>
              <a:t>fortlaufende Ressource</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11</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828856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Wechsel der Abgrenzungskriterien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bei Wechsel zwischen Auflage und einer anderen Zählung (z. B. Ausgabenzählung) oder </a:t>
            </a:r>
          </a:p>
          <a:p>
            <a:r>
              <a:rPr lang="de-DE" dirty="0"/>
              <a:t>Hinzutreten bzw. Wegfall einer weiteren Zählung zu einer Auflagenzählung</a:t>
            </a:r>
          </a:p>
          <a:p>
            <a:endParaRPr lang="de-DE" dirty="0"/>
          </a:p>
          <a:p>
            <a:pPr marL="400050" lvl="1" indent="0">
              <a:buNone/>
            </a:pPr>
            <a:r>
              <a:rPr lang="de-DE" sz="2400" dirty="0">
                <a:sym typeface="Wingdings" panose="05000000000000000000" pitchFamily="2" charset="2"/>
              </a:rPr>
              <a:t></a:t>
            </a:r>
            <a:r>
              <a:rPr lang="de-DE" sz="2400" dirty="0"/>
              <a:t> erste Abgrenzungsentscheidung wird im Allgemeinen beibehalten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12</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609221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Wechsel </a:t>
            </a:r>
            <a:r>
              <a:rPr lang="de-DE"/>
              <a:t>der </a:t>
            </a:r>
            <a:r>
              <a:rPr lang="de-DE" smtClean="0"/>
              <a:t>Abgrenzungskriterien - 2</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smtClean="0"/>
              <a:t>Beispiel 1:</a:t>
            </a:r>
          </a:p>
          <a:p>
            <a:pPr marL="400050" lvl="1" indent="0">
              <a:buNone/>
            </a:pPr>
            <a:endParaRPr lang="de-DE" dirty="0" smtClean="0"/>
          </a:p>
          <a:p>
            <a:pPr marL="400050" lvl="1" indent="0">
              <a:buNone/>
            </a:pPr>
            <a:r>
              <a:rPr lang="de-DE" dirty="0" smtClean="0"/>
              <a:t>Handbuch </a:t>
            </a:r>
            <a:r>
              <a:rPr lang="de-DE" dirty="0"/>
              <a:t>Wasserwirtschaft</a:t>
            </a:r>
            <a:br>
              <a:rPr lang="de-DE" dirty="0"/>
            </a:br>
            <a:r>
              <a:rPr lang="de-DE" dirty="0"/>
              <a:t>Impressum: 1. Auflage </a:t>
            </a:r>
            <a:r>
              <a:rPr lang="de-DE" dirty="0" smtClean="0"/>
              <a:t>1990</a:t>
            </a:r>
          </a:p>
          <a:p>
            <a:pPr marL="0" indent="0">
              <a:buNone/>
            </a:pPr>
            <a:r>
              <a:rPr lang="de-DE" dirty="0" smtClean="0"/>
              <a:t>	</a:t>
            </a:r>
            <a:r>
              <a:rPr lang="de-DE" dirty="0" smtClean="0">
                <a:sym typeface="Wingdings"/>
              </a:rPr>
              <a:t> </a:t>
            </a:r>
            <a:r>
              <a:rPr lang="de-DE" dirty="0" smtClean="0"/>
              <a:t>Monografie</a:t>
            </a:r>
            <a:endParaRPr lang="de-DE" dirty="0"/>
          </a:p>
          <a:p>
            <a:pPr marL="400050" lvl="1" indent="0">
              <a:buNone/>
            </a:pPr>
            <a:endParaRPr lang="de-DE" dirty="0" smtClean="0"/>
          </a:p>
          <a:p>
            <a:pPr marL="400050" lvl="1" indent="0">
              <a:buNone/>
            </a:pPr>
            <a:r>
              <a:rPr lang="de-DE" dirty="0" smtClean="0"/>
              <a:t>Handbuch </a:t>
            </a:r>
            <a:r>
              <a:rPr lang="de-DE" dirty="0"/>
              <a:t>Wasserwirtschaft</a:t>
            </a:r>
            <a:br>
              <a:rPr lang="de-DE" dirty="0"/>
            </a:br>
            <a:r>
              <a:rPr lang="de-DE" dirty="0"/>
              <a:t>Impressum: 2. Auflage 1994</a:t>
            </a:r>
          </a:p>
          <a:p>
            <a:pPr marL="0" indent="0">
              <a:buNone/>
            </a:pPr>
            <a:r>
              <a:rPr lang="de-DE" dirty="0" smtClean="0"/>
              <a:t>	</a:t>
            </a:r>
            <a:r>
              <a:rPr lang="de-DE" dirty="0" smtClean="0">
                <a:sym typeface="Wingdings"/>
              </a:rPr>
              <a:t> </a:t>
            </a:r>
            <a:r>
              <a:rPr lang="de-DE" dirty="0" smtClean="0"/>
              <a:t>Monografie</a:t>
            </a:r>
            <a:endParaRPr lang="de-DE" dirty="0"/>
          </a:p>
          <a:p>
            <a:pPr marL="400050" lvl="1" indent="0">
              <a:buNone/>
            </a:pPr>
            <a:endParaRPr lang="de-DE" dirty="0" smtClean="0"/>
          </a:p>
          <a:p>
            <a:pPr marL="400050" lvl="1" indent="0">
              <a:buNone/>
            </a:pPr>
            <a:r>
              <a:rPr lang="de-DE" dirty="0" smtClean="0"/>
              <a:t>Handbuch </a:t>
            </a:r>
            <a:r>
              <a:rPr lang="de-DE" dirty="0"/>
              <a:t>Wasserwirtschaft</a:t>
            </a:r>
            <a:br>
              <a:rPr lang="de-DE" dirty="0"/>
            </a:br>
            <a:r>
              <a:rPr lang="de-DE" dirty="0"/>
              <a:t>Impressum: 3. </a:t>
            </a:r>
            <a:r>
              <a:rPr lang="de-DE" u="sng" dirty="0"/>
              <a:t>Ausgabe</a:t>
            </a:r>
            <a:r>
              <a:rPr lang="de-DE" dirty="0"/>
              <a:t> 2000</a:t>
            </a:r>
          </a:p>
          <a:p>
            <a:pPr marL="0" indent="0">
              <a:buNone/>
            </a:pPr>
            <a:r>
              <a:rPr lang="de-DE" dirty="0" smtClean="0"/>
              <a:t>	</a:t>
            </a:r>
            <a:r>
              <a:rPr lang="de-DE" dirty="0" smtClean="0">
                <a:sym typeface="Wingdings"/>
              </a:rPr>
              <a:t> </a:t>
            </a:r>
            <a:r>
              <a:rPr lang="de-DE" dirty="0" smtClean="0"/>
              <a:t>weiterhin: Monografie</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13</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1951562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Wechsel </a:t>
            </a:r>
            <a:r>
              <a:rPr lang="de-DE"/>
              <a:t>der </a:t>
            </a:r>
            <a:r>
              <a:rPr lang="de-DE" smtClean="0"/>
              <a:t>Abgrenzungskriterien - 3</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a:t>Beispiel </a:t>
            </a:r>
            <a:r>
              <a:rPr lang="de-DE" b="1" dirty="0" smtClean="0"/>
              <a:t>2</a:t>
            </a:r>
          </a:p>
          <a:p>
            <a:pPr marL="0" indent="0">
              <a:buNone/>
            </a:pPr>
            <a:endParaRPr lang="de-DE" dirty="0"/>
          </a:p>
          <a:p>
            <a:pPr marL="400050" lvl="1" indent="0">
              <a:buNone/>
            </a:pPr>
            <a:r>
              <a:rPr lang="de-DE" dirty="0"/>
              <a:t>Wegweiser für Menschen mit Behinderung im Großraum Stuttgart</a:t>
            </a:r>
            <a:br>
              <a:rPr lang="de-DE" dirty="0"/>
            </a:br>
            <a:r>
              <a:rPr lang="de-DE" dirty="0"/>
              <a:t>Impressum: </a:t>
            </a:r>
            <a:r>
              <a:rPr lang="de-DE" u="sng" dirty="0"/>
              <a:t>Ausgabe</a:t>
            </a:r>
            <a:r>
              <a:rPr lang="de-DE" dirty="0"/>
              <a:t> 1 – 2000</a:t>
            </a:r>
          </a:p>
          <a:p>
            <a:pPr marL="400050" lvl="1" indent="0">
              <a:buNone/>
            </a:pPr>
            <a:r>
              <a:rPr lang="de-DE" dirty="0"/>
              <a:t>Wegweiser für Menschen mit Behinderung im Großraum Stuttgart</a:t>
            </a:r>
            <a:br>
              <a:rPr lang="de-DE" dirty="0"/>
            </a:br>
            <a:r>
              <a:rPr lang="de-DE" dirty="0"/>
              <a:t>Impressum: </a:t>
            </a:r>
            <a:r>
              <a:rPr lang="de-DE" u="sng" dirty="0"/>
              <a:t>Ausgabe</a:t>
            </a:r>
            <a:r>
              <a:rPr lang="de-DE" dirty="0"/>
              <a:t> 2 – 2002</a:t>
            </a:r>
          </a:p>
          <a:p>
            <a:pPr marL="0" indent="0">
              <a:buNone/>
            </a:pPr>
            <a:r>
              <a:rPr lang="de-DE" dirty="0" smtClean="0"/>
              <a:t>	</a:t>
            </a:r>
            <a:r>
              <a:rPr lang="de-DE" dirty="0" smtClean="0">
                <a:sym typeface="Wingdings"/>
              </a:rPr>
              <a:t> </a:t>
            </a:r>
            <a:r>
              <a:rPr lang="de-DE" dirty="0" smtClean="0"/>
              <a:t>fortlaufende </a:t>
            </a:r>
            <a:r>
              <a:rPr lang="de-DE" dirty="0"/>
              <a:t>Ressource</a:t>
            </a:r>
          </a:p>
          <a:p>
            <a:pPr marL="457200" lvl="1" indent="0">
              <a:buNone/>
            </a:pPr>
            <a:endParaRPr lang="de-DE" dirty="0" smtClean="0"/>
          </a:p>
          <a:p>
            <a:pPr marL="457200" lvl="1" indent="0">
              <a:buNone/>
            </a:pPr>
            <a:r>
              <a:rPr lang="de-DE" dirty="0" smtClean="0"/>
              <a:t>Wegweiser </a:t>
            </a:r>
            <a:r>
              <a:rPr lang="de-DE" dirty="0"/>
              <a:t>für Menschen mit Behinderung im Großraum Stuttgart</a:t>
            </a:r>
            <a:br>
              <a:rPr lang="de-DE" dirty="0"/>
            </a:br>
            <a:r>
              <a:rPr lang="de-DE" dirty="0"/>
              <a:t>Impressum: </a:t>
            </a:r>
            <a:r>
              <a:rPr lang="de-DE" u="sng" dirty="0"/>
              <a:t>Auflage</a:t>
            </a:r>
            <a:r>
              <a:rPr lang="de-DE" dirty="0"/>
              <a:t> 3 – 2004</a:t>
            </a:r>
          </a:p>
          <a:p>
            <a:pPr marL="0" indent="0">
              <a:buNone/>
            </a:pPr>
            <a:r>
              <a:rPr lang="de-DE" dirty="0" smtClean="0"/>
              <a:t>	</a:t>
            </a:r>
            <a:r>
              <a:rPr lang="de-DE" dirty="0" smtClean="0">
                <a:sym typeface="Wingdings"/>
              </a:rPr>
              <a:t> </a:t>
            </a:r>
            <a:r>
              <a:rPr lang="de-DE" dirty="0" smtClean="0"/>
              <a:t>weiterhin: fortlaufende Ressource</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14</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31708172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paralleler Ausgaben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parallele </a:t>
            </a:r>
            <a:r>
              <a:rPr lang="de-DE" dirty="0"/>
              <a:t>Sprach- oder Regionalausgaben </a:t>
            </a:r>
            <a:r>
              <a:rPr lang="de-DE" dirty="0" smtClean="0"/>
              <a:t>eines Verlages </a:t>
            </a:r>
            <a:r>
              <a:rPr lang="de-DE" dirty="0"/>
              <a:t>mit Auflagenzählung </a:t>
            </a:r>
            <a:endParaRPr lang="de-DE" dirty="0" smtClean="0"/>
          </a:p>
          <a:p>
            <a:pPr marL="400050" lvl="1" indent="0">
              <a:buNone/>
            </a:pPr>
            <a:r>
              <a:rPr lang="de-DE" dirty="0" smtClean="0"/>
              <a:t/>
            </a:r>
            <a:br>
              <a:rPr lang="de-DE" dirty="0" smtClean="0"/>
            </a:br>
            <a:r>
              <a:rPr lang="de-DE" sz="2400" dirty="0" smtClean="0">
                <a:sym typeface="Wingdings" panose="05000000000000000000" pitchFamily="2" charset="2"/>
              </a:rPr>
              <a:t> </a:t>
            </a:r>
            <a:r>
              <a:rPr lang="de-DE" sz="2400" dirty="0" smtClean="0"/>
              <a:t>im </a:t>
            </a:r>
            <a:r>
              <a:rPr lang="de-DE" sz="2400" dirty="0"/>
              <a:t>Allgemeinen einheitlich </a:t>
            </a:r>
            <a:r>
              <a:rPr lang="de-DE" sz="2400" dirty="0" smtClean="0"/>
              <a:t>Abgrenzung </a:t>
            </a:r>
            <a:br>
              <a:rPr lang="de-DE" sz="2400" dirty="0" smtClean="0"/>
            </a:br>
            <a:r>
              <a:rPr lang="de-DE" sz="2400" dirty="0" smtClean="0"/>
              <a:t>Die </a:t>
            </a:r>
            <a:r>
              <a:rPr lang="de-DE" sz="2400" dirty="0"/>
              <a:t>Entscheidung richtet sich dabei nach der überwiegend auftretenden Abgrenzung</a:t>
            </a:r>
            <a:r>
              <a:rPr lang="de-DE" sz="2400" dirty="0" smtClean="0"/>
              <a:t>.</a:t>
            </a:r>
            <a:endParaRPr lang="de-DE" sz="24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15</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3784697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a:t>
            </a:r>
            <a:r>
              <a:rPr lang="de-DE"/>
              <a:t>paralleler </a:t>
            </a:r>
            <a:r>
              <a:rPr lang="de-DE" smtClean="0"/>
              <a:t>Ausgaben - 2</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smtClean="0"/>
              <a:t>Beispiele:</a:t>
            </a:r>
          </a:p>
          <a:p>
            <a:pPr marL="0" indent="0">
              <a:buNone/>
            </a:pPr>
            <a:endParaRPr lang="de-DE" dirty="0"/>
          </a:p>
          <a:p>
            <a:pPr marL="400050" lvl="1" indent="0">
              <a:buNone/>
            </a:pPr>
            <a:r>
              <a:rPr lang="de-DE" dirty="0"/>
              <a:t>Wegweiser für Menschen mit Behinderung im Großraum </a:t>
            </a:r>
            <a:r>
              <a:rPr lang="de-DE" u="sng" dirty="0"/>
              <a:t>Frankfurt</a:t>
            </a:r>
            <a:br>
              <a:rPr lang="de-DE" u="sng" dirty="0"/>
            </a:br>
            <a:r>
              <a:rPr lang="de-DE" dirty="0"/>
              <a:t>Impressum: Wiesbaden : Deutsches Rotes Kreuz, Landesverband Hessen</a:t>
            </a:r>
            <a:br>
              <a:rPr lang="de-DE" dirty="0"/>
            </a:br>
            <a:r>
              <a:rPr lang="de-DE" dirty="0"/>
              <a:t>Ausgabe 1 – 1998</a:t>
            </a:r>
          </a:p>
          <a:p>
            <a:pPr marL="0" indent="0">
              <a:buNone/>
            </a:pPr>
            <a:r>
              <a:rPr lang="de-DE" dirty="0" smtClean="0"/>
              <a:t>	</a:t>
            </a:r>
            <a:r>
              <a:rPr lang="de-DE" dirty="0" smtClean="0">
                <a:sym typeface="Wingdings"/>
              </a:rPr>
              <a:t> </a:t>
            </a:r>
            <a:r>
              <a:rPr lang="de-DE" dirty="0" smtClean="0"/>
              <a:t>fortlaufende </a:t>
            </a:r>
            <a:r>
              <a:rPr lang="de-DE" dirty="0"/>
              <a:t>Ressource</a:t>
            </a:r>
          </a:p>
          <a:p>
            <a:pPr marL="400050" lvl="1" indent="0">
              <a:buNone/>
            </a:pPr>
            <a:endParaRPr lang="de-DE" i="1" dirty="0" smtClean="0"/>
          </a:p>
          <a:p>
            <a:pPr marL="400050" lvl="1" indent="0">
              <a:buNone/>
            </a:pPr>
            <a:r>
              <a:rPr lang="de-DE" dirty="0" smtClean="0"/>
              <a:t>Wegweiser </a:t>
            </a:r>
            <a:r>
              <a:rPr lang="de-DE" dirty="0"/>
              <a:t>für Menschen mit Behinderung im Großraum </a:t>
            </a:r>
            <a:r>
              <a:rPr lang="de-DE" u="sng" dirty="0"/>
              <a:t>Kassel</a:t>
            </a:r>
            <a:br>
              <a:rPr lang="de-DE" u="sng" dirty="0"/>
            </a:br>
            <a:r>
              <a:rPr lang="de-DE" dirty="0"/>
              <a:t>Impressum: Wiesbaden : Deutsches Rotes Kreuz, Landesverband Hessen</a:t>
            </a:r>
            <a:br>
              <a:rPr lang="de-DE" dirty="0"/>
            </a:br>
            <a:r>
              <a:rPr lang="de-DE" dirty="0"/>
              <a:t>Ausgabe 1 – 1999</a:t>
            </a:r>
          </a:p>
          <a:p>
            <a:pPr marL="0" indent="0">
              <a:buNone/>
            </a:pPr>
            <a:r>
              <a:rPr lang="de-DE" dirty="0" smtClean="0"/>
              <a:t>	</a:t>
            </a:r>
            <a:r>
              <a:rPr lang="de-DE" dirty="0" smtClean="0">
                <a:sym typeface="Wingdings"/>
              </a:rPr>
              <a:t> </a:t>
            </a:r>
            <a:r>
              <a:rPr lang="de-DE" dirty="0" smtClean="0"/>
              <a:t>fortlaufende Ressource</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16</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4137454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a:t>
            </a:r>
            <a:r>
              <a:rPr lang="de-DE"/>
              <a:t>paralleler </a:t>
            </a:r>
            <a:r>
              <a:rPr lang="de-DE" smtClean="0"/>
              <a:t>Ausgaben - 3</a:t>
            </a:r>
            <a:endParaRPr lang="de-DE" dirty="0"/>
          </a:p>
        </p:txBody>
      </p:sp>
      <p:sp>
        <p:nvSpPr>
          <p:cNvPr id="3" name="Textplatzhalter 2"/>
          <p:cNvSpPr>
            <a:spLocks noGrp="1"/>
          </p:cNvSpPr>
          <p:nvPr>
            <p:ph type="body" sz="quarter" idx="13"/>
          </p:nvPr>
        </p:nvSpPr>
        <p:spPr/>
        <p:txBody>
          <a:bodyPr wrap="square"/>
          <a:lstStyle/>
          <a:p>
            <a:pPr marL="0" lvl="0" indent="0">
              <a:buNone/>
            </a:pPr>
            <a:r>
              <a:rPr lang="de-DE" b="1" dirty="0" smtClean="0">
                <a:solidFill>
                  <a:prstClr val="black"/>
                </a:solidFill>
              </a:rPr>
              <a:t>Beispiel:</a:t>
            </a:r>
            <a:endParaRPr lang="de-DE" b="1" dirty="0">
              <a:solidFill>
                <a:prstClr val="black"/>
              </a:solidFill>
            </a:endParaRPr>
          </a:p>
          <a:p>
            <a:pPr marL="400050" lvl="1" indent="0">
              <a:buNone/>
            </a:pPr>
            <a:endParaRPr lang="de-DE" i="1" dirty="0" smtClean="0"/>
          </a:p>
          <a:p>
            <a:pPr marL="400050" lvl="1" indent="0">
              <a:buNone/>
            </a:pPr>
            <a:r>
              <a:rPr lang="de-DE" dirty="0" smtClean="0"/>
              <a:t>Wegweiser </a:t>
            </a:r>
            <a:r>
              <a:rPr lang="de-DE" dirty="0"/>
              <a:t>für Menschen mit Behinderung im Großraum </a:t>
            </a:r>
            <a:r>
              <a:rPr lang="de-DE" u="sng" dirty="0"/>
              <a:t>Darmstadt</a:t>
            </a:r>
            <a:br>
              <a:rPr lang="de-DE" u="sng" dirty="0"/>
            </a:br>
            <a:r>
              <a:rPr lang="de-DE" dirty="0"/>
              <a:t>Impressum: Wiesbaden : Deutsches Rotes Kreuz, Landesverband Hessen</a:t>
            </a:r>
            <a:br>
              <a:rPr lang="de-DE" dirty="0"/>
            </a:br>
            <a:r>
              <a:rPr lang="de-DE" u="sng" dirty="0"/>
              <a:t>Auflage</a:t>
            </a:r>
            <a:r>
              <a:rPr lang="de-DE" dirty="0"/>
              <a:t> 1 – 2001</a:t>
            </a:r>
          </a:p>
          <a:p>
            <a:pPr marL="0" indent="0">
              <a:buNone/>
            </a:pPr>
            <a:endParaRPr lang="de-DE" dirty="0"/>
          </a:p>
          <a:p>
            <a:r>
              <a:rPr lang="de-DE" dirty="0" smtClean="0"/>
              <a:t>einheitliche </a:t>
            </a:r>
            <a:r>
              <a:rPr lang="de-DE" dirty="0"/>
              <a:t>Erfassung aller drei </a:t>
            </a:r>
            <a:r>
              <a:rPr lang="de-DE" dirty="0" smtClean="0"/>
              <a:t>Ressourcen:</a:t>
            </a:r>
            <a:br>
              <a:rPr lang="de-DE" dirty="0" smtClean="0"/>
            </a:br>
            <a:r>
              <a:rPr lang="de-DE" dirty="0" smtClean="0">
                <a:sym typeface="Wingdings" panose="05000000000000000000" pitchFamily="2" charset="2"/>
              </a:rPr>
              <a:t></a:t>
            </a:r>
            <a:r>
              <a:rPr lang="de-DE" dirty="0" smtClean="0"/>
              <a:t> </a:t>
            </a:r>
            <a:r>
              <a:rPr lang="de-DE" dirty="0"/>
              <a:t>fortlaufende Ressourcen</a:t>
            </a:r>
          </a:p>
        </p:txBody>
      </p:sp>
      <p:sp>
        <p:nvSpPr>
          <p:cNvPr id="7" name="Foliennummernplatzhalter 4"/>
          <p:cNvSpPr>
            <a:spLocks noGrp="1"/>
          </p:cNvSpPr>
          <p:nvPr>
            <p:ph type="sldNum" sz="quarter" idx="4"/>
          </p:nvPr>
        </p:nvSpPr>
        <p:spPr>
          <a:xfrm>
            <a:off x="7236296" y="6448251"/>
            <a:ext cx="1450504" cy="365125"/>
          </a:xfrm>
        </p:spPr>
        <p:txBody>
          <a:bodyPr/>
          <a:lstStyle/>
          <a:p>
            <a:fld id="{8A6690F1-7CA1-4166-A522-500460961984}" type="slidenum">
              <a:rPr lang="de-DE" smtClean="0"/>
              <a:pPr/>
              <a:t>17</a:t>
            </a:fld>
            <a:endParaRPr lang="de-DE" dirty="0"/>
          </a:p>
        </p:txBody>
      </p:sp>
      <p:sp>
        <p:nvSpPr>
          <p:cNvPr id="8" name="Fußzeilenplatzhalter 8"/>
          <p:cNvSpPr>
            <a:spLocks noGrp="1"/>
          </p:cNvSpPr>
          <p:nvPr>
            <p:ph type="ftr" sz="quarter" idx="14"/>
          </p:nvPr>
        </p:nvSpPr>
        <p:spPr>
          <a:xfrm>
            <a:off x="467544" y="6448251"/>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3298386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Erscheinungsfrequenz</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Informationsquelle:</a:t>
            </a:r>
            <a:br>
              <a:rPr lang="de-DE" dirty="0" smtClean="0"/>
            </a:br>
            <a:r>
              <a:rPr lang="de-DE" dirty="0" smtClean="0"/>
              <a:t>Ressource </a:t>
            </a:r>
            <a:r>
              <a:rPr lang="de-DE" dirty="0"/>
              <a:t>selbst oder </a:t>
            </a:r>
            <a:r>
              <a:rPr lang="de-DE" dirty="0" smtClean="0"/>
              <a:t>aus einer anderen Quellen entnommen bzw. ermittelt</a:t>
            </a:r>
          </a:p>
          <a:p>
            <a:endParaRPr lang="de-DE" dirty="0" smtClean="0"/>
          </a:p>
          <a:p>
            <a:r>
              <a:rPr lang="de-DE" dirty="0"/>
              <a:t>k</a:t>
            </a:r>
            <a:r>
              <a:rPr lang="de-DE" dirty="0" smtClean="0"/>
              <a:t>ann auch aus </a:t>
            </a:r>
            <a:r>
              <a:rPr lang="de-DE" dirty="0"/>
              <a:t>der Abfolge der Teile ermittelt werden. </a:t>
            </a:r>
            <a:endParaRPr lang="de-DE" dirty="0" smtClean="0"/>
          </a:p>
          <a:p>
            <a:endParaRPr lang="de-DE" dirty="0" smtClean="0"/>
          </a:p>
          <a:p>
            <a:r>
              <a:rPr lang="de-DE" dirty="0" smtClean="0"/>
              <a:t>Entsprechende Hinweise im Haupttitel </a:t>
            </a:r>
          </a:p>
          <a:p>
            <a:endParaRPr lang="de-DE" dirty="0" smtClean="0"/>
          </a:p>
          <a:p>
            <a:r>
              <a:rPr lang="de-DE" dirty="0" smtClean="0"/>
              <a:t>kann </a:t>
            </a:r>
            <a:r>
              <a:rPr lang="de-DE" dirty="0"/>
              <a:t>auch unregelmäßig </a:t>
            </a:r>
            <a:r>
              <a:rPr lang="de-DE" dirty="0" smtClean="0"/>
              <a:t>sein</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18</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061670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Ausnahme: Publikationen </a:t>
            </a:r>
            <a:r>
              <a:rPr lang="de-DE" smtClean="0"/>
              <a:t>zu Ereignissen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Ressourcen</a:t>
            </a:r>
            <a:r>
              <a:rPr lang="de-DE" dirty="0"/>
              <a:t>, deren geplanter Abschluss bekannt ist, </a:t>
            </a:r>
            <a:r>
              <a:rPr lang="de-DE" dirty="0" smtClean="0"/>
              <a:t>werden </a:t>
            </a:r>
            <a:r>
              <a:rPr lang="de-DE" dirty="0"/>
              <a:t>als fortlaufende Ressource behandelt, wenn sie Eigenschaften von fortlaufenden Ressourcen aufweisen, wie aufeinander folgende Ausgaben, Zählung und Erscheinungsfrequenz, </a:t>
            </a:r>
            <a:r>
              <a:rPr lang="de-DE" dirty="0" smtClean="0"/>
              <a:t>z. B</a:t>
            </a:r>
            <a:r>
              <a:rPr lang="de-DE" dirty="0"/>
              <a:t>. </a:t>
            </a:r>
            <a:endParaRPr lang="de-DE" dirty="0" smtClean="0"/>
          </a:p>
          <a:p>
            <a:pPr lvl="1"/>
            <a:r>
              <a:rPr lang="de-DE" dirty="0" smtClean="0"/>
              <a:t>Newsletter </a:t>
            </a:r>
            <a:r>
              <a:rPr lang="de-DE" dirty="0"/>
              <a:t>zu </a:t>
            </a:r>
            <a:r>
              <a:rPr lang="de-DE" dirty="0" smtClean="0"/>
              <a:t>Ereignissen</a:t>
            </a:r>
          </a:p>
          <a:p>
            <a:pPr lvl="1"/>
            <a:r>
              <a:rPr lang="de-DE" dirty="0" smtClean="0"/>
              <a:t>Publikationen zu </a:t>
            </a:r>
            <a:r>
              <a:rPr lang="de-DE" dirty="0"/>
              <a:t>Sportereignissen, Festivals, </a:t>
            </a:r>
            <a:r>
              <a:rPr lang="de-DE" dirty="0" smtClean="0"/>
              <a:t>Messen etc.</a:t>
            </a:r>
          </a:p>
          <a:p>
            <a:endParaRPr lang="de-DE" dirty="0" smtClean="0"/>
          </a:p>
          <a:p>
            <a:r>
              <a:rPr lang="de-DE" dirty="0" smtClean="0"/>
              <a:t>Die </a:t>
            </a:r>
            <a:r>
              <a:rPr lang="de-DE" dirty="0"/>
              <a:t>Kriterien "Zählung" und "Erscheinungsfrequenz" müssen zusätzlich erfüllt sein, damit die Publikation als fortlaufende Ressource erfasst w</a:t>
            </a:r>
            <a:r>
              <a:rPr lang="de-DE" dirty="0" smtClean="0"/>
              <a:t>ird.</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19</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565713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b="1" dirty="0"/>
              <a:t>Abgrenzung von Publikationen verschiedener </a:t>
            </a:r>
            <a:r>
              <a:rPr lang="de-DE" b="1" dirty="0" smtClean="0"/>
              <a:t>Erscheinungsweisen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Ausnahme: Publikationen </a:t>
            </a:r>
            <a:r>
              <a:rPr lang="de-DE"/>
              <a:t>zu </a:t>
            </a:r>
            <a:r>
              <a:rPr lang="de-DE" smtClean="0"/>
              <a:t>Ereignissen - 2</a:t>
            </a:r>
            <a:endParaRPr lang="de-DE" dirty="0"/>
          </a:p>
        </p:txBody>
      </p:sp>
      <p:sp>
        <p:nvSpPr>
          <p:cNvPr id="3" name="Textplatzhalter 2"/>
          <p:cNvSpPr>
            <a:spLocks noGrp="1"/>
          </p:cNvSpPr>
          <p:nvPr>
            <p:ph type="body" sz="quarter" idx="13"/>
          </p:nvPr>
        </p:nvSpPr>
        <p:spPr/>
        <p:txBody>
          <a:bodyPr wrap="square"/>
          <a:lstStyle/>
          <a:p>
            <a:endParaRPr lang="de-DE" b="1" dirty="0" smtClean="0"/>
          </a:p>
          <a:p>
            <a:pPr marL="0" indent="0">
              <a:buNone/>
            </a:pPr>
            <a:r>
              <a:rPr lang="de-DE" b="1" dirty="0" smtClean="0"/>
              <a:t>Beispiel:</a:t>
            </a:r>
          </a:p>
          <a:p>
            <a:pPr marL="0" indent="0">
              <a:buNone/>
            </a:pPr>
            <a:endParaRPr lang="de-DE" dirty="0"/>
          </a:p>
          <a:p>
            <a:pPr marL="400050" lvl="1" indent="0">
              <a:buNone/>
            </a:pPr>
            <a:r>
              <a:rPr lang="de-DE" i="1" dirty="0"/>
              <a:t>Kirchentags-</a:t>
            </a:r>
            <a:r>
              <a:rPr lang="de-DE" i="1" dirty="0" err="1"/>
              <a:t>eSpress</a:t>
            </a:r>
            <a:r>
              <a:rPr lang="de-DE" i="1" dirty="0"/>
              <a:t> / 28. Deutscher Evangelischer Kirchentag : Stuttgart, 16. - 20. Juni </a:t>
            </a:r>
            <a:r>
              <a:rPr lang="de-DE" i="1" dirty="0" smtClean="0"/>
              <a:t>1999</a:t>
            </a:r>
          </a:p>
          <a:p>
            <a:pPr marL="400050" lvl="1" indent="0">
              <a:buNone/>
            </a:pPr>
            <a:r>
              <a:rPr lang="de-DE" i="1" dirty="0"/>
              <a:t/>
            </a:r>
            <a:br>
              <a:rPr lang="de-DE" i="1" dirty="0"/>
            </a:br>
            <a:r>
              <a:rPr lang="de-DE" dirty="0"/>
              <a:t>Für jeden </a:t>
            </a:r>
            <a:r>
              <a:rPr lang="de-DE" dirty="0" smtClean="0"/>
              <a:t>Veranstaltungstag </a:t>
            </a:r>
            <a:r>
              <a:rPr lang="de-DE" dirty="0"/>
              <a:t>des 28. Kirchentags gab es ein </a:t>
            </a:r>
            <a:r>
              <a:rPr lang="de-DE" dirty="0" smtClean="0"/>
              <a:t>entsprechendes Heft</a:t>
            </a:r>
            <a:endParaRPr lang="de-DE" dirty="0"/>
          </a:p>
          <a:p>
            <a:pPr marL="0" indent="0">
              <a:buNone/>
            </a:pPr>
            <a:r>
              <a:rPr lang="de-DE" dirty="0" smtClean="0"/>
              <a:t>	</a:t>
            </a:r>
            <a:r>
              <a:rPr lang="de-DE" dirty="0">
                <a:sym typeface="Wingdings"/>
              </a:rPr>
              <a:t>  </a:t>
            </a:r>
            <a:r>
              <a:rPr lang="de-DE" dirty="0" smtClean="0"/>
              <a:t>fortlaufende Ressource</a:t>
            </a:r>
            <a:endParaRPr lang="de-DE" sz="18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20</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4090012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Abgrenzung Zeitschrift – monografische Reihe - 1</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Definition </a:t>
            </a:r>
            <a:r>
              <a:rPr lang="de-DE" dirty="0"/>
              <a:t>monografische Reihe</a:t>
            </a:r>
            <a:r>
              <a:rPr lang="de-DE" dirty="0" smtClean="0"/>
              <a:t>:</a:t>
            </a:r>
            <a:br>
              <a:rPr lang="de-DE" dirty="0" smtClean="0"/>
            </a:br>
            <a:r>
              <a:rPr lang="de-DE" dirty="0" smtClean="0"/>
              <a:t/>
            </a:r>
            <a:br>
              <a:rPr lang="de-DE" dirty="0" smtClean="0"/>
            </a:br>
            <a:r>
              <a:rPr lang="de-DE" dirty="0" smtClean="0"/>
              <a:t>Als </a:t>
            </a:r>
            <a:r>
              <a:rPr lang="de-DE" dirty="0"/>
              <a:t>monografische Reihe wird eine fortlaufende Ressource bezeichnet, deren einzelne Teile in der Regel unabhängige Titel haben und im Allgemeinen nicht regelmäßig erscheinen.</a:t>
            </a:r>
          </a:p>
          <a:p>
            <a:endParaRPr lang="de-DE" dirty="0" smtClean="0"/>
          </a:p>
          <a:p>
            <a:r>
              <a:rPr lang="de-DE" dirty="0" smtClean="0"/>
              <a:t>Eine </a:t>
            </a:r>
            <a:r>
              <a:rPr lang="de-DE" dirty="0"/>
              <a:t>monografische Reihe kann ungezählt oder gezählt </a:t>
            </a:r>
            <a:r>
              <a:rPr lang="de-DE" dirty="0" smtClean="0"/>
              <a:t>vorkommen.</a:t>
            </a:r>
          </a:p>
          <a:p>
            <a:pPr marL="0" indent="0">
              <a:buNone/>
            </a:pPr>
            <a:endParaRPr lang="de-DE" dirty="0"/>
          </a:p>
          <a:p>
            <a:r>
              <a:rPr lang="de-DE" dirty="0" smtClean="0"/>
              <a:t>Nur eine gezählte monografische Reihe erhält eine eigenständige Beschreibung.</a:t>
            </a:r>
          </a:p>
          <a:p>
            <a:pPr marL="0" indent="0">
              <a:buNone/>
            </a:pP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21</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7977026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pPr marL="457200" indent="-457200">
              <a:buNone/>
            </a:pPr>
            <a:endParaRPr lang="de-DE" dirty="0" smtClean="0">
              <a:ea typeface="Verdana" pitchFamily="34" charset="0"/>
              <a:cs typeface="Verdana" pitchFamily="34" charset="0"/>
            </a:endParaRPr>
          </a:p>
          <a:p>
            <a:pPr marL="457200" indent="-457200">
              <a:buNone/>
            </a:pPr>
            <a:r>
              <a:rPr lang="de-DE" dirty="0" smtClean="0">
                <a:ea typeface="Verdana" pitchFamily="34" charset="0"/>
                <a:cs typeface="Verdana" pitchFamily="34" charset="0"/>
              </a:rPr>
              <a:t>Definition </a:t>
            </a:r>
            <a:r>
              <a:rPr lang="de-DE" dirty="0">
                <a:ea typeface="Verdana" pitchFamily="34" charset="0"/>
                <a:cs typeface="Verdana" pitchFamily="34" charset="0"/>
              </a:rPr>
              <a:t>unabhängiger Titel</a:t>
            </a:r>
          </a:p>
          <a:p>
            <a:pPr marL="457200" indent="-457200">
              <a:buNone/>
            </a:pPr>
            <a:endParaRPr lang="de-DE" dirty="0">
              <a:ea typeface="Verdana" pitchFamily="34" charset="0"/>
              <a:cs typeface="Verdana" pitchFamily="34" charset="0"/>
            </a:endParaRPr>
          </a:p>
          <a:p>
            <a:r>
              <a:rPr lang="de-DE" dirty="0"/>
              <a:t>Ein unabhängiger Titel ist ein Titel, der allein, also ohne den Titel der Reihe, </a:t>
            </a:r>
            <a:r>
              <a:rPr lang="de-DE" i="1" dirty="0"/>
              <a:t>aussagekräftig</a:t>
            </a:r>
            <a:r>
              <a:rPr lang="de-DE" dirty="0"/>
              <a:t> ist. </a:t>
            </a:r>
            <a:endParaRPr lang="de-DE" dirty="0" smtClean="0"/>
          </a:p>
          <a:p>
            <a:endParaRPr lang="de-DE" dirty="0"/>
          </a:p>
          <a:p>
            <a:r>
              <a:rPr lang="de-DE" dirty="0">
                <a:ea typeface="Verdana" pitchFamily="34" charset="0"/>
                <a:cs typeface="Verdana" pitchFamily="34" charset="0"/>
              </a:rPr>
              <a:t>Fortlaufende Ressource mit überwiegend </a:t>
            </a:r>
            <a:br>
              <a:rPr lang="de-DE" dirty="0">
                <a:ea typeface="Verdana" pitchFamily="34" charset="0"/>
                <a:cs typeface="Verdana" pitchFamily="34" charset="0"/>
              </a:rPr>
            </a:br>
            <a:r>
              <a:rPr lang="de-DE" dirty="0">
                <a:ea typeface="Verdana" pitchFamily="34" charset="0"/>
                <a:cs typeface="Verdana" pitchFamily="34" charset="0"/>
              </a:rPr>
              <a:t>unabhängigen Titeln</a:t>
            </a:r>
          </a:p>
          <a:p>
            <a:pPr marL="457200" lvl="1" indent="-457200">
              <a:buNone/>
            </a:pPr>
            <a:r>
              <a:rPr lang="de-DE" sz="2400" dirty="0">
                <a:ea typeface="Verdana" pitchFamily="34" charset="0"/>
                <a:cs typeface="Verdana" pitchFamily="34" charset="0"/>
                <a:sym typeface="Wingdings" panose="05000000000000000000" pitchFamily="2" charset="2"/>
              </a:rPr>
              <a:t>      Monografische Reihe</a:t>
            </a:r>
            <a:endParaRPr lang="de-DE" sz="2400" dirty="0">
              <a:ea typeface="Verdana" pitchFamily="34" charset="0"/>
              <a:cs typeface="Verdana" pitchFamily="34" charset="0"/>
            </a:endParaRPr>
          </a:p>
          <a:p>
            <a:pPr marL="0" indent="0">
              <a:buNone/>
            </a:pPr>
            <a:endParaRPr lang="de-DE" dirty="0"/>
          </a:p>
          <a:p>
            <a:pPr marL="0" indent="0">
              <a:buNone/>
            </a:pPr>
            <a:endParaRPr lang="de-DE" dirty="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- 2</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22</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3159543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pPr marL="0" indent="0">
              <a:buNone/>
            </a:pPr>
            <a:r>
              <a:rPr lang="de-DE" dirty="0" smtClean="0"/>
              <a:t>Kein </a:t>
            </a:r>
            <a:r>
              <a:rPr lang="de-DE" dirty="0"/>
              <a:t>unabhängiger Titel liegt vor, wenn</a:t>
            </a:r>
          </a:p>
          <a:p>
            <a:pPr lvl="0"/>
            <a:r>
              <a:rPr lang="de-DE" dirty="0"/>
              <a:t>die einzelnen Teile stets oder überwiegend nur zusammen mit dem Titel der Reihe aussagekräftig sind.</a:t>
            </a:r>
          </a:p>
          <a:p>
            <a:pPr lvl="0"/>
            <a:r>
              <a:rPr lang="de-DE" dirty="0"/>
              <a:t>als Titel des Teils nur der Titel des Leitartikels oder des ersten Beitrags oder einer Themengeschichte angegeben ist.</a:t>
            </a:r>
          </a:p>
          <a:p>
            <a:pPr lvl="0"/>
            <a:r>
              <a:rPr lang="de-DE" dirty="0"/>
              <a:t>Teile vorliegen, bei denen ein Schwerpunktthema angegeben ist (Themenhefte)</a:t>
            </a:r>
          </a:p>
          <a:p>
            <a:pPr lvl="0"/>
            <a:r>
              <a:rPr lang="de-DE" dirty="0"/>
              <a:t>nur ein Kopftitel vorliegt. </a:t>
            </a:r>
          </a:p>
          <a:p>
            <a:pPr marL="914400" lvl="2" indent="0">
              <a:buNone/>
            </a:pPr>
            <a:r>
              <a:rPr lang="de-DE" dirty="0"/>
              <a:t>Ein Kopftitel liegt vor, wenn</a:t>
            </a:r>
          </a:p>
          <a:p>
            <a:pPr lvl="2"/>
            <a:r>
              <a:rPr lang="de-DE" dirty="0"/>
              <a:t>nach dem Titel Text folgt</a:t>
            </a:r>
          </a:p>
          <a:p>
            <a:pPr lvl="2"/>
            <a:r>
              <a:rPr lang="de-DE" dirty="0"/>
              <a:t>nach dem Titel Abstracts angegeben werden</a:t>
            </a:r>
          </a:p>
          <a:p>
            <a:pPr lvl="2"/>
            <a:r>
              <a:rPr lang="de-DE" dirty="0"/>
              <a:t>nach dem Titel das Inhaltsverzeichnis oder Teile davon folgen.</a:t>
            </a:r>
          </a:p>
          <a:p>
            <a:pPr marL="0" indent="0">
              <a:buNone/>
            </a:pPr>
            <a:endParaRPr lang="de-DE" dirty="0"/>
          </a:p>
          <a:p>
            <a:pPr marL="0" indent="0">
              <a:buNone/>
            </a:pPr>
            <a:endParaRPr lang="de-DE" dirty="0" smtClean="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- 3</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23</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610603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r>
              <a:rPr lang="de-DE" dirty="0" smtClean="0">
                <a:ea typeface="Verdana" pitchFamily="34" charset="0"/>
                <a:cs typeface="Verdana" pitchFamily="34" charset="0"/>
              </a:rPr>
              <a:t>es </a:t>
            </a:r>
            <a:r>
              <a:rPr lang="de-DE" dirty="0">
                <a:ea typeface="Verdana" pitchFamily="34" charset="0"/>
                <a:cs typeface="Verdana" pitchFamily="34" charset="0"/>
              </a:rPr>
              <a:t>sollten </a:t>
            </a:r>
            <a:r>
              <a:rPr lang="de-DE" u="sng" dirty="0">
                <a:ea typeface="Verdana" pitchFamily="34" charset="0"/>
                <a:cs typeface="Verdana" pitchFamily="34" charset="0"/>
              </a:rPr>
              <a:t>überwiegend</a:t>
            </a:r>
            <a:r>
              <a:rPr lang="de-DE" dirty="0">
                <a:ea typeface="Verdana" pitchFamily="34" charset="0"/>
                <a:cs typeface="Verdana" pitchFamily="34" charset="0"/>
              </a:rPr>
              <a:t> unabhängige Titel vorliegen (</a:t>
            </a:r>
            <a:r>
              <a:rPr lang="de-DE" dirty="0">
                <a:ea typeface="Verdana" pitchFamily="34" charset="0"/>
                <a:cs typeface="Verdana" pitchFamily="34" charset="0"/>
                <a:sym typeface="Wingdings" pitchFamily="2" charset="2"/>
              </a:rPr>
              <a:t>= mindestens 50% der Teile)</a:t>
            </a:r>
            <a:endParaRPr lang="de-DE" dirty="0">
              <a:ea typeface="Verdana" pitchFamily="34" charset="0"/>
              <a:cs typeface="Verdana" pitchFamily="34" charset="0"/>
            </a:endParaRPr>
          </a:p>
          <a:p>
            <a:r>
              <a:rPr lang="de-DE" dirty="0">
                <a:ea typeface="Verdana" pitchFamily="34" charset="0"/>
                <a:cs typeface="Verdana" pitchFamily="34" charset="0"/>
              </a:rPr>
              <a:t>Praxis laufende Katalogisierung:</a:t>
            </a:r>
            <a:br>
              <a:rPr lang="de-DE" dirty="0">
                <a:ea typeface="Verdana" pitchFamily="34" charset="0"/>
                <a:cs typeface="Verdana" pitchFamily="34" charset="0"/>
              </a:rPr>
            </a:br>
            <a:r>
              <a:rPr lang="de-DE" dirty="0">
                <a:ea typeface="Verdana" pitchFamily="34" charset="0"/>
                <a:cs typeface="Verdana" pitchFamily="34" charset="0"/>
              </a:rPr>
              <a:t>3 aufeinander folgende Teile mit unabhängigem Titel </a:t>
            </a:r>
            <a:r>
              <a:rPr lang="de-DE" dirty="0">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p>
          <a:p>
            <a:r>
              <a:rPr lang="de-DE" dirty="0">
                <a:ea typeface="Verdana" pitchFamily="34" charset="0"/>
                <a:cs typeface="Verdana" pitchFamily="34" charset="0"/>
              </a:rPr>
              <a:t>Praxis sofortige Katalogisierung:</a:t>
            </a:r>
            <a:br>
              <a:rPr lang="de-DE" dirty="0">
                <a:ea typeface="Verdana" pitchFamily="34" charset="0"/>
                <a:cs typeface="Verdana" pitchFamily="34" charset="0"/>
              </a:rPr>
            </a:br>
            <a:r>
              <a:rPr lang="de-DE" dirty="0">
                <a:ea typeface="Verdana" pitchFamily="34" charset="0"/>
                <a:cs typeface="Verdana" pitchFamily="34" charset="0"/>
              </a:rPr>
              <a:t>Erster Band/erster vorliegender Band mit unabhängigem Titel </a:t>
            </a:r>
            <a:br>
              <a:rPr lang="de-DE" dirty="0">
                <a:ea typeface="Verdana" pitchFamily="34" charset="0"/>
                <a:cs typeface="Verdana" pitchFamily="34" charset="0"/>
              </a:rPr>
            </a:br>
            <a:r>
              <a:rPr lang="de-DE" dirty="0">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p>
          <a:p>
            <a:pPr marL="457200" indent="-457200">
              <a:buNone/>
            </a:pPr>
            <a:endParaRPr lang="de-DE" dirty="0">
              <a:solidFill>
                <a:srgbClr val="7030A0"/>
              </a:solidFill>
              <a:ea typeface="Verdana" pitchFamily="34" charset="0"/>
              <a:cs typeface="Verdana" pitchFamily="34" charset="0"/>
              <a:sym typeface="Wingdings" pitchFamily="2" charset="2"/>
            </a:endParaRPr>
          </a:p>
          <a:p>
            <a:r>
              <a:rPr lang="de-DE" dirty="0" smtClean="0">
                <a:ea typeface="Verdana" pitchFamily="34" charset="0"/>
                <a:cs typeface="Verdana" pitchFamily="34" charset="0"/>
                <a:sym typeface="Wingdings" pitchFamily="2" charset="2"/>
              </a:rPr>
              <a:t>Wenn es nicht eindeutig zu entscheiden ist: </a:t>
            </a:r>
            <a:r>
              <a:rPr lang="de-DE" dirty="0">
                <a:ea typeface="Verdana" pitchFamily="34" charset="0"/>
                <a:cs typeface="Verdana" pitchFamily="34" charset="0"/>
                <a:sym typeface="Wingdings" pitchFamily="2" charset="2"/>
              </a:rPr>
              <a:t/>
            </a:r>
            <a:br>
              <a:rPr lang="de-DE" dirty="0">
                <a:ea typeface="Verdana" pitchFamily="34" charset="0"/>
                <a:cs typeface="Verdana" pitchFamily="34" charset="0"/>
                <a:sym typeface="Wingdings" pitchFamily="2" charset="2"/>
              </a:rPr>
            </a:br>
            <a:r>
              <a:rPr lang="de-DE" dirty="0">
                <a:ea typeface="Verdana" pitchFamily="34" charset="0"/>
                <a:cs typeface="Verdana" pitchFamily="34" charset="0"/>
                <a:sym typeface="Wingdings" pitchFamily="2" charset="2"/>
              </a:rPr>
              <a:t></a:t>
            </a:r>
            <a:r>
              <a:rPr lang="de-DE" dirty="0">
                <a:solidFill>
                  <a:srgbClr val="7030A0"/>
                </a:solidFill>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r>
              <a:rPr lang="de-DE" dirty="0">
                <a:ea typeface="Verdana" pitchFamily="34" charset="0"/>
                <a:cs typeface="Verdana" pitchFamily="34" charset="0"/>
                <a:sym typeface="Wingdings" pitchFamily="2" charset="2"/>
              </a:rPr>
              <a:t>, wenn </a:t>
            </a:r>
            <a:r>
              <a:rPr lang="de-DE" u="sng" dirty="0">
                <a:ea typeface="Verdana" pitchFamily="34" charset="0"/>
                <a:cs typeface="Verdana" pitchFamily="34" charset="0"/>
                <a:sym typeface="Wingdings" pitchFamily="2" charset="2"/>
              </a:rPr>
              <a:t>regelmäßig oder überwiegend </a:t>
            </a:r>
            <a:r>
              <a:rPr lang="de-DE" dirty="0">
                <a:ea typeface="Verdana" pitchFamily="34" charset="0"/>
                <a:cs typeface="Verdana" pitchFamily="34" charset="0"/>
                <a:sym typeface="Wingdings" pitchFamily="2" charset="2"/>
              </a:rPr>
              <a:t>unabhängige Titel vorhanden sind</a:t>
            </a:r>
          </a:p>
          <a:p>
            <a:pPr marL="0" indent="0">
              <a:buNone/>
            </a:pPr>
            <a:endParaRPr lang="de-DE" dirty="0" smtClean="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- 4</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24</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9743870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pPr marL="457200" indent="-457200">
              <a:buNone/>
            </a:pPr>
            <a:endParaRPr lang="de-DE" dirty="0" smtClean="0">
              <a:ea typeface="Verdana" pitchFamily="34" charset="0"/>
              <a:cs typeface="Verdana" pitchFamily="34" charset="0"/>
            </a:endParaRPr>
          </a:p>
          <a:p>
            <a:r>
              <a:rPr lang="de-DE" dirty="0" smtClean="0">
                <a:ea typeface="Verdana" pitchFamily="34" charset="0"/>
                <a:cs typeface="Verdana" pitchFamily="34" charset="0"/>
              </a:rPr>
              <a:t>Wenn zusätzlich zu unabhängigen Titeln </a:t>
            </a:r>
            <a:r>
              <a:rPr lang="de-DE" u="sng" dirty="0" smtClean="0">
                <a:ea typeface="Verdana" pitchFamily="34" charset="0"/>
                <a:cs typeface="Verdana" pitchFamily="34" charset="0"/>
              </a:rPr>
              <a:t>Zeitschriftenkriterien</a:t>
            </a:r>
            <a:r>
              <a:rPr lang="de-DE" dirty="0" smtClean="0">
                <a:ea typeface="Verdana" pitchFamily="34" charset="0"/>
                <a:cs typeface="Verdana" pitchFamily="34" charset="0"/>
              </a:rPr>
              <a:t> vorliegen:</a:t>
            </a:r>
            <a:endParaRPr lang="de-DE" dirty="0">
              <a:ea typeface="Verdana" pitchFamily="34" charset="0"/>
              <a:cs typeface="Verdana" pitchFamily="34" charset="0"/>
            </a:endParaRPr>
          </a:p>
          <a:p>
            <a:pPr marL="857250" lvl="1" indent="-457200"/>
            <a:r>
              <a:rPr lang="de-DE" dirty="0">
                <a:ea typeface="Verdana" pitchFamily="34" charset="0"/>
                <a:cs typeface="Verdana" pitchFamily="34" charset="0"/>
              </a:rPr>
              <a:t>Angaben zur regelmäßigen Erscheinungsfrequenz und/oder</a:t>
            </a:r>
            <a:endParaRPr lang="de-DE" i="1" dirty="0">
              <a:solidFill>
                <a:srgbClr val="00B050"/>
              </a:solidFill>
              <a:ea typeface="Verdana" pitchFamily="34" charset="0"/>
              <a:cs typeface="Verdana" pitchFamily="34" charset="0"/>
            </a:endParaRPr>
          </a:p>
          <a:p>
            <a:pPr marL="857250" lvl="1" indent="-457200"/>
            <a:r>
              <a:rPr lang="de-DE" dirty="0">
                <a:ea typeface="Verdana" pitchFamily="34" charset="0"/>
                <a:cs typeface="Verdana" pitchFamily="34" charset="0"/>
              </a:rPr>
              <a:t>Postzeitungsnummer</a:t>
            </a:r>
          </a:p>
          <a:p>
            <a:pPr marL="0" indent="0">
              <a:buNone/>
            </a:pPr>
            <a:r>
              <a:rPr lang="de-DE" dirty="0">
                <a:ea typeface="Verdana" pitchFamily="34" charset="0"/>
                <a:cs typeface="Verdana" pitchFamily="34" charset="0"/>
              </a:rPr>
              <a:t>    </a:t>
            </a:r>
            <a:r>
              <a:rPr lang="de-DE" dirty="0" smtClean="0">
                <a:ea typeface="Verdana" pitchFamily="34" charset="0"/>
                <a:cs typeface="Verdana" pitchFamily="34" charset="0"/>
              </a:rPr>
              <a:t>	</a:t>
            </a:r>
            <a:r>
              <a:rPr lang="de-DE" sz="2000" i="1" dirty="0" smtClean="0">
                <a:ea typeface="Verdana" pitchFamily="34" charset="0"/>
                <a:cs typeface="Verdana" pitchFamily="34" charset="0"/>
              </a:rPr>
              <a:t>und/oder</a:t>
            </a:r>
            <a:endParaRPr lang="de-DE" sz="2000" i="1" dirty="0">
              <a:ea typeface="Verdana" pitchFamily="34" charset="0"/>
              <a:cs typeface="Verdana" pitchFamily="34" charset="0"/>
            </a:endParaRPr>
          </a:p>
          <a:p>
            <a:pPr marL="857250" lvl="1" indent="-457200"/>
            <a:r>
              <a:rPr lang="de-DE" dirty="0" smtClean="0">
                <a:ea typeface="Verdana" pitchFamily="34" charset="0"/>
                <a:cs typeface="Verdana" pitchFamily="34" charset="0"/>
              </a:rPr>
              <a:t>Abonnementpreis</a:t>
            </a:r>
          </a:p>
          <a:p>
            <a:pPr marL="400050" lvl="1" indent="0">
              <a:buNone/>
            </a:pPr>
            <a:endParaRPr lang="de-DE" dirty="0">
              <a:ea typeface="Verdana" pitchFamily="34" charset="0"/>
              <a:cs typeface="Verdana" pitchFamily="34" charset="0"/>
            </a:endParaRPr>
          </a:p>
          <a:p>
            <a:pPr marL="400050" lvl="1" indent="0">
              <a:buNone/>
            </a:pPr>
            <a:r>
              <a:rPr lang="de-DE" sz="2400" dirty="0" smtClean="0">
                <a:ea typeface="Verdana" pitchFamily="34" charset="0"/>
                <a:cs typeface="Verdana" pitchFamily="34" charset="0"/>
                <a:sym typeface="Wingdings" panose="05000000000000000000" pitchFamily="2" charset="2"/>
              </a:rPr>
              <a:t>  </a:t>
            </a:r>
            <a:r>
              <a:rPr lang="de-DE" sz="2400" dirty="0">
                <a:ea typeface="Verdana" pitchFamily="34" charset="0"/>
                <a:cs typeface="Verdana" pitchFamily="34" charset="0"/>
                <a:sym typeface="Wingdings" panose="05000000000000000000" pitchFamily="2" charset="2"/>
              </a:rPr>
              <a:t>Zeitschrift</a:t>
            </a:r>
            <a:endParaRPr lang="de-DE" sz="2400" dirty="0">
              <a:ea typeface="Verdana" pitchFamily="34" charset="0"/>
              <a:cs typeface="Verdana" pitchFamily="34" charset="0"/>
            </a:endParaRPr>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- 5</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25</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584300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endParaRPr lang="de-DE" smtClean="0"/>
          </a:p>
          <a:p>
            <a:pPr marL="0" indent="0">
              <a:buNone/>
            </a:pPr>
            <a:r>
              <a:rPr lang="de-DE" smtClean="0"/>
              <a:t>Liegen </a:t>
            </a:r>
            <a:r>
              <a:rPr lang="de-DE" u="sng" dirty="0"/>
              <a:t>Zeitschriftenkriterien</a:t>
            </a:r>
            <a:r>
              <a:rPr lang="de-DE" dirty="0"/>
              <a:t> vor? → ja → Zeitschrift</a:t>
            </a:r>
          </a:p>
          <a:p>
            <a:pPr marL="0" indent="0">
              <a:buNone/>
            </a:pPr>
            <a:r>
              <a:rPr lang="de-DE" dirty="0"/>
              <a:t>↓</a:t>
            </a:r>
            <a:br>
              <a:rPr lang="de-DE" dirty="0"/>
            </a:br>
            <a:r>
              <a:rPr lang="de-DE" dirty="0"/>
              <a:t>nein</a:t>
            </a:r>
          </a:p>
          <a:p>
            <a:pPr marL="0" indent="0">
              <a:buNone/>
            </a:pPr>
            <a:r>
              <a:rPr lang="de-DE" dirty="0"/>
              <a:t>↓</a:t>
            </a:r>
          </a:p>
          <a:p>
            <a:pPr marL="0" indent="0">
              <a:buNone/>
            </a:pPr>
            <a:r>
              <a:rPr lang="de-DE" dirty="0"/>
              <a:t>Liegen </a:t>
            </a:r>
            <a:r>
              <a:rPr lang="de-DE" u="sng" dirty="0"/>
              <a:t>unabhängige Titel</a:t>
            </a:r>
            <a:r>
              <a:rPr lang="de-DE" dirty="0"/>
              <a:t> vor? </a:t>
            </a:r>
            <a:r>
              <a:rPr lang="de-DE"/>
              <a:t>→ </a:t>
            </a:r>
            <a:r>
              <a:rPr lang="de-DE" smtClean="0"/>
              <a:t>nein → </a:t>
            </a:r>
            <a:r>
              <a:rPr lang="de-DE" dirty="0"/>
              <a:t>Zeitschrift</a:t>
            </a:r>
          </a:p>
          <a:p>
            <a:pPr marL="0" indent="0">
              <a:buNone/>
            </a:pPr>
            <a:r>
              <a:rPr lang="de-DE" dirty="0"/>
              <a:t>↓</a:t>
            </a:r>
            <a:br>
              <a:rPr lang="de-DE" dirty="0"/>
            </a:br>
            <a:r>
              <a:rPr lang="de-DE" dirty="0"/>
              <a:t>ja</a:t>
            </a:r>
          </a:p>
          <a:p>
            <a:pPr marL="0" indent="0">
              <a:buNone/>
            </a:pPr>
            <a:r>
              <a:rPr lang="de-DE" dirty="0"/>
              <a:t>↓</a:t>
            </a:r>
          </a:p>
          <a:p>
            <a:pPr marL="0" indent="0">
              <a:buNone/>
            </a:pPr>
            <a:r>
              <a:rPr lang="de-DE" dirty="0"/>
              <a:t>Liegen </a:t>
            </a:r>
            <a:r>
              <a:rPr lang="de-DE" u="sng" dirty="0"/>
              <a:t>überwiegend </a:t>
            </a:r>
            <a:r>
              <a:rPr lang="de-DE" u="sng"/>
              <a:t>(&gt; </a:t>
            </a:r>
            <a:r>
              <a:rPr lang="de-DE" u="sng" smtClean="0"/>
              <a:t>50%)</a:t>
            </a:r>
            <a:r>
              <a:rPr lang="de-DE" smtClean="0"/>
              <a:t> </a:t>
            </a:r>
            <a:r>
              <a:rPr lang="de-DE" dirty="0"/>
              <a:t>unabhängige Titel vor? → </a:t>
            </a:r>
            <a:r>
              <a:rPr lang="de-DE" dirty="0" smtClean="0"/>
              <a:t>nein → </a:t>
            </a:r>
            <a:r>
              <a:rPr lang="de-DE" dirty="0"/>
              <a:t>Zeitschrift</a:t>
            </a:r>
          </a:p>
          <a:p>
            <a:pPr marL="0" indent="0">
              <a:buNone/>
            </a:pPr>
            <a:r>
              <a:rPr lang="de-DE" dirty="0"/>
              <a:t>↓</a:t>
            </a:r>
            <a:br>
              <a:rPr lang="de-DE" dirty="0"/>
            </a:br>
            <a:r>
              <a:rPr lang="de-DE" dirty="0"/>
              <a:t>ja→ Monografische Reihe</a:t>
            </a:r>
          </a:p>
          <a:p>
            <a:pPr marL="0" indent="0">
              <a:buNone/>
            </a:pPr>
            <a:endParaRPr lang="de-DE" dirty="0" smtClean="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- 6</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26</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4983092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smtClean="0">
              <a:ea typeface="Verdana" pitchFamily="34" charset="0"/>
              <a:cs typeface="Verdana" pitchFamily="34" charset="0"/>
            </a:endParaRPr>
          </a:p>
          <a:p>
            <a:pPr marL="457200" indent="-457200">
              <a:buNone/>
            </a:pPr>
            <a:r>
              <a:rPr lang="de-DE" smtClean="0">
                <a:ea typeface="Verdana" pitchFamily="34" charset="0"/>
                <a:cs typeface="Verdana" pitchFamily="34" charset="0"/>
              </a:rPr>
              <a:t>Weitere </a:t>
            </a:r>
            <a:r>
              <a:rPr lang="de-DE" dirty="0">
                <a:ea typeface="Verdana" pitchFamily="34" charset="0"/>
                <a:cs typeface="Verdana" pitchFamily="34" charset="0"/>
              </a:rPr>
              <a:t>Hinweise zur Erfassung </a:t>
            </a:r>
            <a:r>
              <a:rPr lang="de-DE">
                <a:ea typeface="Verdana" pitchFamily="34" charset="0"/>
                <a:cs typeface="Verdana" pitchFamily="34" charset="0"/>
              </a:rPr>
              <a:t>gezählter </a:t>
            </a:r>
            <a:r>
              <a:rPr lang="de-DE" smtClean="0">
                <a:ea typeface="Verdana" pitchFamily="34" charset="0"/>
                <a:cs typeface="Verdana" pitchFamily="34" charset="0"/>
              </a:rPr>
              <a:t>und </a:t>
            </a:r>
            <a:r>
              <a:rPr lang="de-DE" dirty="0">
                <a:ea typeface="Verdana" pitchFamily="34" charset="0"/>
                <a:cs typeface="Verdana" pitchFamily="34" charset="0"/>
              </a:rPr>
              <a:t>ungezählter monografischen Reihen</a:t>
            </a:r>
          </a:p>
          <a:p>
            <a:pPr marL="457200" indent="-457200">
              <a:buNone/>
            </a:pPr>
            <a:endParaRPr lang="de-DE" dirty="0">
              <a:ea typeface="Verdana" pitchFamily="34" charset="0"/>
              <a:cs typeface="Verdana" pitchFamily="34" charset="0"/>
            </a:endParaRPr>
          </a:p>
          <a:p>
            <a:pPr marL="457200" indent="-457200">
              <a:buNone/>
            </a:pPr>
            <a:r>
              <a:rPr lang="de-DE" b="1" smtClean="0">
                <a:ea typeface="Verdana" pitchFamily="34" charset="0"/>
                <a:cs typeface="Verdana" pitchFamily="34" charset="0"/>
              </a:rPr>
              <a:t>Schulungsunterlagen in Modul 3:</a:t>
            </a:r>
            <a:endParaRPr lang="de-DE" b="1" dirty="0">
              <a:ea typeface="Verdana" pitchFamily="34" charset="0"/>
              <a:cs typeface="Verdana" pitchFamily="34" charset="0"/>
            </a:endParaRPr>
          </a:p>
          <a:p>
            <a:pPr marL="457200" indent="-457200">
              <a:buNone/>
            </a:pPr>
            <a:endParaRPr lang="de-DE" smtClean="0">
              <a:ea typeface="Verdana" pitchFamily="34" charset="0"/>
              <a:cs typeface="Verdana" pitchFamily="34" charset="0"/>
            </a:endParaRPr>
          </a:p>
          <a:p>
            <a:r>
              <a:rPr lang="de-DE">
                <a:ea typeface="Verdana" pitchFamily="34" charset="0"/>
                <a:cs typeface="Verdana" pitchFamily="34" charset="0"/>
              </a:rPr>
              <a:t>Modul 3, Teil 2.06: Gesamttitelangabe (gezählte/ungezählte monografische Reihe)</a:t>
            </a:r>
          </a:p>
          <a:p>
            <a:pPr marL="457200" indent="-457200">
              <a:buNone/>
            </a:pPr>
            <a:endParaRPr lang="de-DE" dirty="0">
              <a:ea typeface="Verdana" pitchFamily="34" charset="0"/>
              <a:cs typeface="Verdana" pitchFamily="34" charset="0"/>
            </a:endParaRPr>
          </a:p>
          <a:p>
            <a:r>
              <a:rPr lang="de-DE" smtClean="0">
                <a:ea typeface="Verdana" pitchFamily="34" charset="0"/>
                <a:cs typeface="Verdana" pitchFamily="34" charset="0"/>
              </a:rPr>
              <a:t>Modul 3, Teil 2.11: Eigene </a:t>
            </a:r>
            <a:r>
              <a:rPr lang="de-DE">
                <a:ea typeface="Verdana" pitchFamily="34" charset="0"/>
                <a:cs typeface="Verdana" pitchFamily="34" charset="0"/>
              </a:rPr>
              <a:t>Beschreibung </a:t>
            </a:r>
            <a:r>
              <a:rPr lang="de-DE" smtClean="0">
                <a:ea typeface="Verdana" pitchFamily="34" charset="0"/>
                <a:cs typeface="Verdana" pitchFamily="34" charset="0"/>
              </a:rPr>
              <a:t>nur für </a:t>
            </a:r>
            <a:r>
              <a:rPr lang="de-DE" dirty="0">
                <a:ea typeface="Verdana" pitchFamily="34" charset="0"/>
                <a:cs typeface="Verdana" pitchFamily="34" charset="0"/>
              </a:rPr>
              <a:t>die gezählte monografische Reihe</a:t>
            </a:r>
          </a:p>
          <a:p>
            <a:pPr marL="457200" indent="-457200"/>
            <a:endParaRPr lang="de-DE" dirty="0">
              <a:ea typeface="Verdana" pitchFamily="34" charset="0"/>
              <a:cs typeface="Verdana" pitchFamily="34" charset="0"/>
            </a:endParaRPr>
          </a:p>
          <a:p>
            <a:pPr marL="0" indent="0">
              <a:buNone/>
            </a:pPr>
            <a:endParaRPr lang="de-DE" dirty="0">
              <a:ea typeface="Verdana" pitchFamily="34" charset="0"/>
              <a:cs typeface="Verdana" pitchFamily="34" charset="0"/>
            </a:endParaRPr>
          </a:p>
          <a:p>
            <a:pPr marL="457200" indent="-457200"/>
            <a:endParaRPr lang="de-DE" dirty="0">
              <a:ea typeface="Verdana" pitchFamily="34" charset="0"/>
              <a:cs typeface="Verdana" pitchFamily="34" charset="0"/>
            </a:endParaRPr>
          </a:p>
          <a:p>
            <a:pPr marL="0" indent="0">
              <a:buNone/>
            </a:pPr>
            <a:endParaRPr lang="de-DE" dirty="0" smtClean="0"/>
          </a:p>
        </p:txBody>
      </p:sp>
      <p:sp>
        <p:nvSpPr>
          <p:cNvPr id="7"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- 7</a:t>
            </a:r>
            <a:endParaRPr lang="de-DE" dirty="0"/>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27</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5541197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mtClean="0"/>
          </a:p>
          <a:p>
            <a:pPr marL="0" indent="0">
              <a:buNone/>
            </a:pPr>
            <a:r>
              <a:rPr lang="de-DE" b="1" smtClean="0"/>
              <a:t>Beispiel </a:t>
            </a:r>
            <a:r>
              <a:rPr lang="de-DE" b="1"/>
              <a:t>monografische </a:t>
            </a:r>
            <a:r>
              <a:rPr lang="de-DE" b="1" smtClean="0"/>
              <a:t>Reihe:</a:t>
            </a:r>
          </a:p>
          <a:p>
            <a:pPr marL="0" indent="0">
              <a:buNone/>
            </a:pPr>
            <a:endParaRPr lang="de-DE" dirty="0"/>
          </a:p>
          <a:p>
            <a:pPr marL="0" indent="0">
              <a:buNone/>
            </a:pPr>
            <a:r>
              <a:rPr lang="de-DE" smtClean="0"/>
              <a:t>Titelseite:</a:t>
            </a:r>
            <a:r>
              <a:rPr lang="de-DE" smtClean="0">
                <a:ea typeface="Verdana" panose="020B0604030504040204" pitchFamily="34" charset="0"/>
                <a:cs typeface="Verdana" panose="020B0604030504040204" pitchFamily="34" charset="0"/>
              </a:rPr>
              <a:t>        		     Rückseite </a:t>
            </a:r>
            <a:r>
              <a:rPr lang="de-DE" dirty="0" smtClean="0">
                <a:ea typeface="Verdana" panose="020B0604030504040204" pitchFamily="34" charset="0"/>
                <a:cs typeface="Verdana" panose="020B0604030504040204" pitchFamily="34" charset="0"/>
              </a:rPr>
              <a:t>der Titelseite</a:t>
            </a:r>
            <a:r>
              <a:rPr lang="de-DE" dirty="0">
                <a:ea typeface="Verdana" panose="020B0604030504040204" pitchFamily="34" charset="0"/>
                <a:cs typeface="Verdana" panose="020B0604030504040204" pitchFamily="34" charset="0"/>
              </a:rPr>
              <a:t>:</a:t>
            </a:r>
          </a:p>
          <a:p>
            <a:endParaRPr lang="de-DE" dirty="0"/>
          </a:p>
        </p:txBody>
      </p:sp>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l="27581" t="6792" r="32604" b="63339"/>
          <a:stretch/>
        </p:blipFill>
        <p:spPr>
          <a:xfrm rot="5400000">
            <a:off x="391300" y="2497132"/>
            <a:ext cx="3680880" cy="3960440"/>
          </a:xfrm>
          <a:prstGeom prst="rect">
            <a:avLst/>
          </a:prstGeom>
          <a:ln w="3175">
            <a:solidFill>
              <a:schemeClr val="tx1"/>
            </a:solidFill>
          </a:ln>
        </p:spPr>
      </p:pic>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4681" t="15270" r="72443" b="76858"/>
          <a:stretch/>
        </p:blipFill>
        <p:spPr>
          <a:xfrm>
            <a:off x="4490918" y="2636911"/>
            <a:ext cx="4248472" cy="1033658"/>
          </a:xfrm>
          <a:prstGeom prst="rect">
            <a:avLst/>
          </a:prstGeom>
          <a:ln w="3175">
            <a:solidFill>
              <a:schemeClr val="tx1"/>
            </a:solidFill>
          </a:ln>
        </p:spPr>
      </p:pic>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6525" t="72847" r="73262" b="13461"/>
          <a:stretch/>
        </p:blipFill>
        <p:spPr>
          <a:xfrm>
            <a:off x="4490918" y="4301568"/>
            <a:ext cx="4257546" cy="2016224"/>
          </a:xfrm>
          <a:prstGeom prst="rect">
            <a:avLst/>
          </a:prstGeom>
          <a:ln w="3175">
            <a:solidFill>
              <a:schemeClr val="tx1"/>
            </a:solidFill>
          </a:ln>
        </p:spPr>
      </p:pic>
      <p:sp>
        <p:nvSpPr>
          <p:cNvPr id="10"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a:t>
            </a:r>
            <a:r>
              <a:rPr lang="de-DE" dirty="0"/>
              <a:t>8</a:t>
            </a:r>
          </a:p>
        </p:txBody>
      </p:sp>
      <p:sp>
        <p:nvSpPr>
          <p:cNvPr id="11"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28</a:t>
            </a:fld>
            <a:endParaRPr lang="de-DE" dirty="0"/>
          </a:p>
        </p:txBody>
      </p:sp>
      <p:sp>
        <p:nvSpPr>
          <p:cNvPr id="12"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7953071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z="1800" smtClean="0"/>
          </a:p>
          <a:p>
            <a:pPr marL="0" indent="0">
              <a:buNone/>
            </a:pPr>
            <a:endParaRPr lang="de-DE"/>
          </a:p>
          <a:p>
            <a:pPr marL="0" indent="0">
              <a:buNone/>
            </a:pPr>
            <a:r>
              <a:rPr lang="de-DE" smtClean="0"/>
              <a:t>Beispiel: </a:t>
            </a:r>
            <a:br>
              <a:rPr lang="de-DE" smtClean="0"/>
            </a:br>
            <a:r>
              <a:rPr lang="de-DE" smtClean="0"/>
              <a:t>Kopftitel</a:t>
            </a:r>
            <a:endParaRPr lang="de-DE"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24744"/>
            <a:ext cx="6466843" cy="5134647"/>
          </a:xfrm>
          <a:prstGeom prst="rect">
            <a:avLst/>
          </a:prstGeom>
          <a:ln/>
        </p:spPr>
        <p:style>
          <a:lnRef idx="1">
            <a:schemeClr val="dk1"/>
          </a:lnRef>
          <a:fillRef idx="2">
            <a:schemeClr val="dk1"/>
          </a:fillRef>
          <a:effectRef idx="1">
            <a:schemeClr val="dk1"/>
          </a:effectRef>
          <a:fontRef idx="minor">
            <a:schemeClr val="dk1"/>
          </a:fontRef>
        </p:style>
      </p:pic>
      <p:sp>
        <p:nvSpPr>
          <p:cNvPr id="9" name="Titel 1"/>
          <p:cNvSpPr>
            <a:spLocks noGrp="1"/>
          </p:cNvSpPr>
          <p:nvPr>
            <p:ph type="title"/>
          </p:nvPr>
        </p:nvSpPr>
        <p:spPr>
          <a:xfrm>
            <a:off x="251520" y="183778"/>
            <a:ext cx="8640960" cy="868958"/>
          </a:xfrm>
        </p:spPr>
        <p:txBody>
          <a:bodyPr/>
          <a:lstStyle/>
          <a:p>
            <a:r>
              <a:rPr lang="de-DE" dirty="0"/>
              <a:t>Abgrenzung Zeitschrift – monografische Reihe </a:t>
            </a:r>
            <a:r>
              <a:rPr lang="de-DE" dirty="0" smtClean="0"/>
              <a:t>- </a:t>
            </a:r>
            <a:r>
              <a:rPr lang="de-DE" dirty="0"/>
              <a:t>9</a:t>
            </a:r>
          </a:p>
        </p:txBody>
      </p:sp>
      <p:sp>
        <p:nvSpPr>
          <p:cNvPr id="8"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29</a:t>
            </a:fld>
            <a:endParaRPr lang="de-DE" dirty="0"/>
          </a:p>
        </p:txBody>
      </p:sp>
      <p:sp>
        <p:nvSpPr>
          <p:cNvPr id="10"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3324828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smtClean="0"/>
              <a:t>Definitionen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Laut RDA drei </a:t>
            </a:r>
            <a:r>
              <a:rPr lang="de-DE" dirty="0"/>
              <a:t>verschiedene Arten von Ressourcen:</a:t>
            </a:r>
          </a:p>
          <a:p>
            <a:pPr lvl="1"/>
            <a:r>
              <a:rPr lang="de-DE" dirty="0"/>
              <a:t>Monografien, </a:t>
            </a:r>
            <a:endParaRPr lang="de-DE" dirty="0" smtClean="0"/>
          </a:p>
          <a:p>
            <a:pPr lvl="1"/>
            <a:r>
              <a:rPr lang="de-DE" dirty="0" smtClean="0"/>
              <a:t>fortlaufende </a:t>
            </a:r>
            <a:r>
              <a:rPr lang="de-DE" dirty="0"/>
              <a:t>Ressourcen und </a:t>
            </a:r>
            <a:endParaRPr lang="de-DE" dirty="0" smtClean="0"/>
          </a:p>
          <a:p>
            <a:pPr lvl="1"/>
            <a:r>
              <a:rPr lang="de-DE" dirty="0" smtClean="0"/>
              <a:t>integrierende </a:t>
            </a:r>
            <a:r>
              <a:rPr lang="de-DE" dirty="0"/>
              <a:t>Ressourcen.</a:t>
            </a:r>
          </a:p>
          <a:p>
            <a:pPr marL="0" indent="0">
              <a:buNone/>
            </a:pPr>
            <a:r>
              <a:rPr lang="de-DE" dirty="0"/>
              <a:t> </a:t>
            </a:r>
          </a:p>
          <a:p>
            <a:r>
              <a:rPr lang="de-DE" b="1" dirty="0" smtClean="0"/>
              <a:t>Definitionen</a:t>
            </a:r>
            <a:r>
              <a:rPr lang="de-DE" dirty="0" smtClean="0"/>
              <a:t> laut RDA-Glossar:</a:t>
            </a:r>
            <a:endParaRPr lang="de-DE" dirty="0"/>
          </a:p>
          <a:p>
            <a:endParaRPr lang="de-DE" dirty="0"/>
          </a:p>
          <a:p>
            <a:r>
              <a:rPr lang="de-DE" dirty="0" smtClean="0"/>
              <a:t>Monografie:</a:t>
            </a:r>
            <a:br>
              <a:rPr lang="de-DE" dirty="0" smtClean="0"/>
            </a:br>
            <a:r>
              <a:rPr lang="de-DE" dirty="0" smtClean="0"/>
              <a:t/>
            </a:r>
            <a:br>
              <a:rPr lang="de-DE" dirty="0" smtClean="0"/>
            </a:br>
            <a:r>
              <a:rPr lang="de-DE" dirty="0" smtClean="0"/>
              <a:t>Eine </a:t>
            </a:r>
            <a:r>
              <a:rPr lang="de-DE" dirty="0"/>
              <a:t>Ressource, die in einem Teil abgeschlossen ist oder die innerhalb einer begrenzten Anzahl von Teilen abgeschlossen werden soll.</a:t>
            </a:r>
          </a:p>
          <a:p>
            <a:pPr marL="0" indent="0">
              <a:buNone/>
            </a:pPr>
            <a:endParaRPr lang="de-DE" dirty="0"/>
          </a:p>
          <a:p>
            <a:pPr marL="0" indent="0">
              <a:buNone/>
            </a:pPr>
            <a:r>
              <a:rPr lang="de-DE" dirty="0"/>
              <a:t> </a:t>
            </a:r>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a:t>
            </a:fld>
            <a:endParaRPr lang="de-DE" dirty="0"/>
          </a:p>
        </p:txBody>
      </p:sp>
      <p:sp>
        <p:nvSpPr>
          <p:cNvPr id="11"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Abgrenzung </a:t>
            </a:r>
            <a:r>
              <a:rPr lang="de-DE" dirty="0"/>
              <a:t>fortlaufende </a:t>
            </a:r>
            <a:r>
              <a:rPr lang="de-DE" dirty="0" smtClean="0"/>
              <a:t>Ressource – </a:t>
            </a:r>
            <a:r>
              <a:rPr lang="de-DE" dirty="0"/>
              <a:t>Monografie – Integrierende </a:t>
            </a:r>
            <a:r>
              <a:rPr lang="de-DE" dirty="0" smtClean="0"/>
              <a:t>Ressource</a:t>
            </a:r>
            <a:endParaRPr lang="de-DE" dirty="0"/>
          </a:p>
        </p:txBody>
      </p:sp>
      <p:sp>
        <p:nvSpPr>
          <p:cNvPr id="3" name="Textplatzhalter 2"/>
          <p:cNvSpPr>
            <a:spLocks noGrp="1"/>
          </p:cNvSpPr>
          <p:nvPr>
            <p:ph type="body" sz="quarter" idx="13"/>
          </p:nvPr>
        </p:nvSpPr>
        <p:spPr>
          <a:xfrm>
            <a:off x="251520" y="1412776"/>
            <a:ext cx="8640960" cy="4968552"/>
          </a:xfrm>
        </p:spPr>
        <p:txBody>
          <a:bodyPr wrap="square"/>
          <a:lstStyle/>
          <a:p>
            <a:r>
              <a:rPr lang="de-DE" dirty="0" smtClean="0"/>
              <a:t>Integrierende </a:t>
            </a:r>
            <a:r>
              <a:rPr lang="de-DE" dirty="0"/>
              <a:t>Ressourcen sind in Abgrenzung zu monografischen und fortlaufenden Ressourcen durch eine integrierende Erscheinungsweise gekennzeichnet.</a:t>
            </a:r>
          </a:p>
          <a:p>
            <a:r>
              <a:rPr lang="de-DE" dirty="0" smtClean="0"/>
              <a:t>Werden </a:t>
            </a:r>
            <a:r>
              <a:rPr lang="de-DE" dirty="0"/>
              <a:t>die Nachlieferungen/Aktualisierungen in die Ressource eingepflegt und sind als einzelne Teile nicht mehr </a:t>
            </a:r>
            <a:r>
              <a:rPr lang="de-DE" dirty="0" smtClean="0"/>
              <a:t>erkennbar: </a:t>
            </a:r>
          </a:p>
          <a:p>
            <a:pPr marL="400050" lvl="1" indent="0">
              <a:buNone/>
            </a:pPr>
            <a:r>
              <a:rPr lang="de-DE" dirty="0"/>
              <a:t/>
            </a:r>
            <a:br>
              <a:rPr lang="de-DE" dirty="0"/>
            </a:br>
            <a:r>
              <a:rPr lang="de-DE" sz="2400" dirty="0">
                <a:ea typeface="Verdana" pitchFamily="34" charset="0"/>
                <a:cs typeface="Verdana" pitchFamily="34" charset="0"/>
                <a:sym typeface="Wingdings" pitchFamily="2" charset="2"/>
              </a:rPr>
              <a:t></a:t>
            </a:r>
            <a:r>
              <a:rPr lang="de-DE" sz="2400" dirty="0" smtClean="0"/>
              <a:t> </a:t>
            </a:r>
            <a:r>
              <a:rPr lang="de-DE" sz="2400" dirty="0"/>
              <a:t>integrierende Ressource</a:t>
            </a:r>
          </a:p>
          <a:p>
            <a:endParaRPr lang="de-DE" dirty="0" smtClean="0"/>
          </a:p>
          <a:p>
            <a:r>
              <a:rPr lang="de-DE" dirty="0" smtClean="0"/>
              <a:t>Beispiele </a:t>
            </a:r>
            <a:r>
              <a:rPr lang="de-DE" dirty="0"/>
              <a:t>für integrierende Ressourcen: Datenbanken, Websites, </a:t>
            </a:r>
            <a:r>
              <a:rPr lang="de-DE" dirty="0" smtClean="0"/>
              <a:t>Loseblatt-Sammlungen</a:t>
            </a: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30</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42795808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Reproduktionen - 1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Reproduktionen </a:t>
            </a:r>
            <a:r>
              <a:rPr lang="de-DE" dirty="0"/>
              <a:t>einer Ressource </a:t>
            </a:r>
            <a:r>
              <a:rPr lang="de-DE" dirty="0" smtClean="0"/>
              <a:t/>
            </a:r>
            <a:br>
              <a:rPr lang="de-DE" dirty="0" smtClean="0"/>
            </a:br>
            <a:r>
              <a:rPr lang="de-DE" dirty="0" smtClean="0">
                <a:sym typeface="Wingdings"/>
              </a:rPr>
              <a:t> </a:t>
            </a:r>
            <a:r>
              <a:rPr lang="de-DE" dirty="0" smtClean="0"/>
              <a:t>wie </a:t>
            </a:r>
            <a:r>
              <a:rPr lang="de-DE" dirty="0"/>
              <a:t>ihr </a:t>
            </a:r>
            <a:r>
              <a:rPr lang="de-DE" dirty="0" smtClean="0"/>
              <a:t>Original behandeln</a:t>
            </a:r>
            <a:br>
              <a:rPr lang="de-DE" dirty="0" smtClean="0"/>
            </a:br>
            <a:endParaRPr lang="de-DE" dirty="0" smtClean="0"/>
          </a:p>
          <a:p>
            <a:r>
              <a:rPr lang="de-DE" dirty="0" smtClean="0"/>
              <a:t>Werden </a:t>
            </a:r>
            <a:r>
              <a:rPr lang="de-DE" dirty="0"/>
              <a:t>von einer fortlaufenden Ressource nur einzelne oder eine begrenzte Anzahl von Ausgaben </a:t>
            </a:r>
            <a:r>
              <a:rPr lang="de-DE" dirty="0" smtClean="0"/>
              <a:t>nachgedruckt </a:t>
            </a:r>
            <a:br>
              <a:rPr lang="de-DE" dirty="0" smtClean="0"/>
            </a:br>
            <a:r>
              <a:rPr lang="de-DE" dirty="0" smtClean="0">
                <a:sym typeface="Wingdings"/>
              </a:rPr>
              <a:t> </a:t>
            </a:r>
            <a:r>
              <a:rPr lang="de-DE" dirty="0" smtClean="0"/>
              <a:t>Monografie</a:t>
            </a:r>
            <a:br>
              <a:rPr lang="de-DE" dirty="0" smtClean="0"/>
            </a:br>
            <a:endParaRPr lang="de-DE" dirty="0" smtClean="0"/>
          </a:p>
          <a:p>
            <a:r>
              <a:rPr lang="de-DE" dirty="0" smtClean="0"/>
              <a:t>Zusammenstellungen </a:t>
            </a:r>
            <a:r>
              <a:rPr lang="de-DE" dirty="0"/>
              <a:t>von bibliografisch nicht zusammengehörenden fortlaufenden Ressourcen oder Artikeln </a:t>
            </a:r>
            <a:r>
              <a:rPr lang="de-DE" dirty="0" smtClean="0"/>
              <a:t/>
            </a:r>
            <a:br>
              <a:rPr lang="de-DE" dirty="0" smtClean="0"/>
            </a:br>
            <a:r>
              <a:rPr lang="de-DE" dirty="0" smtClean="0">
                <a:sym typeface="Wingdings"/>
              </a:rPr>
              <a:t></a:t>
            </a:r>
            <a:r>
              <a:rPr lang="de-DE" dirty="0" smtClean="0"/>
              <a:t> Monografie</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31</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8493011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Reproduktionen - 2</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Werden </a:t>
            </a:r>
            <a:r>
              <a:rPr lang="de-DE"/>
              <a:t>nachträglich Teile von fortlaufenden Ressourcen als Reproduktionen von der erfassenden Institution beschafft, können diese bei der fortlaufenden Ressource als Lückenergänzung erfasst werden.</a:t>
            </a:r>
          </a:p>
          <a:p>
            <a:endParaRPr lang="de-DE" smtClean="0"/>
          </a:p>
          <a:p>
            <a:r>
              <a:rPr lang="de-DE" smtClean="0"/>
              <a:t>Bibliotheken </a:t>
            </a:r>
            <a:r>
              <a:rPr lang="de-DE" dirty="0"/>
              <a:t>mit besonderen Bedürfnissen (</a:t>
            </a:r>
            <a:r>
              <a:rPr lang="de-DE"/>
              <a:t>insbesondere </a:t>
            </a:r>
            <a:r>
              <a:rPr lang="de-DE" smtClean="0"/>
              <a:t>Nationalbibliotheken </a:t>
            </a:r>
            <a:r>
              <a:rPr lang="de-DE"/>
              <a:t>und </a:t>
            </a:r>
            <a:r>
              <a:rPr lang="de-DE" smtClean="0"/>
              <a:t>regionale Pflichtexemplarbibliotheken</a:t>
            </a:r>
            <a:r>
              <a:rPr lang="de-DE" dirty="0"/>
              <a:t>) können für diese </a:t>
            </a:r>
            <a:r>
              <a:rPr lang="de-DE"/>
              <a:t>Ausgaben </a:t>
            </a:r>
            <a:r>
              <a:rPr lang="de-DE" smtClean="0"/>
              <a:t>eigene </a:t>
            </a:r>
            <a:r>
              <a:rPr lang="de-DE" dirty="0"/>
              <a:t>Beschreibungen anlegen. </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32</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4779900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Veröffentlichungen von Konferenzen usw. </a:t>
            </a:r>
            <a:endParaRPr lang="de-DE" dirty="0"/>
          </a:p>
        </p:txBody>
      </p:sp>
      <p:sp>
        <p:nvSpPr>
          <p:cNvPr id="3" name="Textplatzhalter 2"/>
          <p:cNvSpPr>
            <a:spLocks noGrp="1"/>
          </p:cNvSpPr>
          <p:nvPr>
            <p:ph type="body" sz="quarter" idx="13"/>
          </p:nvPr>
        </p:nvSpPr>
        <p:spPr/>
        <p:txBody>
          <a:bodyPr wrap="square"/>
          <a:lstStyle/>
          <a:p>
            <a:r>
              <a:rPr lang="de-DE" dirty="0" smtClean="0"/>
              <a:t>Ressourcen, </a:t>
            </a:r>
            <a:r>
              <a:rPr lang="de-DE" dirty="0"/>
              <a:t>die mit einer Konferenz usw. in Verbindung </a:t>
            </a:r>
            <a:r>
              <a:rPr lang="de-DE" dirty="0" smtClean="0"/>
              <a:t>stehen</a:t>
            </a:r>
            <a:br>
              <a:rPr lang="de-DE" dirty="0" smtClean="0"/>
            </a:br>
            <a:r>
              <a:rPr lang="de-DE" dirty="0" smtClean="0">
                <a:sym typeface="Wingdings" panose="05000000000000000000" pitchFamily="2" charset="2"/>
              </a:rPr>
              <a:t> </a:t>
            </a:r>
            <a:r>
              <a:rPr lang="de-DE" dirty="0" smtClean="0"/>
              <a:t>je </a:t>
            </a:r>
            <a:r>
              <a:rPr lang="de-DE" dirty="0"/>
              <a:t>nach </a:t>
            </a:r>
            <a:r>
              <a:rPr lang="de-DE" dirty="0" smtClean="0"/>
              <a:t>Sachverhalt:</a:t>
            </a:r>
            <a:br>
              <a:rPr lang="de-DE" dirty="0" smtClean="0"/>
            </a:br>
            <a:r>
              <a:rPr lang="de-DE" dirty="0" smtClean="0"/>
              <a:t>einzelne </a:t>
            </a:r>
            <a:r>
              <a:rPr lang="de-DE" dirty="0"/>
              <a:t>Einheit oder </a:t>
            </a:r>
            <a:r>
              <a:rPr lang="de-DE" dirty="0" smtClean="0"/>
              <a:t>mehrteilige Monografie</a:t>
            </a:r>
          </a:p>
          <a:p>
            <a:r>
              <a:rPr lang="de-DE" dirty="0" smtClean="0"/>
              <a:t>gilt </a:t>
            </a:r>
            <a:r>
              <a:rPr lang="de-DE" dirty="0"/>
              <a:t>für alle Konferenzen usw., die nach RDA 11.2 erfasst werden. </a:t>
            </a:r>
            <a:endParaRPr lang="de-DE" dirty="0" smtClean="0"/>
          </a:p>
          <a:p>
            <a:r>
              <a:rPr lang="de-DE" dirty="0" smtClean="0"/>
              <a:t>Schließt auch </a:t>
            </a:r>
            <a:r>
              <a:rPr lang="de-DE" dirty="0"/>
              <a:t>Konferenzen usw. ein, die nach RDA 11.2.2.14 als untergeordnete Abteilungen von Körperschaften </a:t>
            </a:r>
            <a:r>
              <a:rPr lang="de-DE" dirty="0" smtClean="0"/>
              <a:t>zu bearbeiten sind.</a:t>
            </a:r>
          </a:p>
          <a:p>
            <a:r>
              <a:rPr lang="de-DE" dirty="0" smtClean="0"/>
              <a:t>Ausnahme: „Publikationen zu Ereignissen“</a:t>
            </a:r>
            <a:br>
              <a:rPr lang="de-DE" dirty="0" smtClean="0"/>
            </a:br>
            <a:r>
              <a:rPr lang="de-DE" dirty="0" smtClean="0"/>
              <a:t>(vgl. dazu Ausnahmeregelung)</a:t>
            </a:r>
          </a:p>
          <a:p>
            <a:pPr marL="0" indent="0">
              <a:buNone/>
            </a:pPr>
            <a:r>
              <a:rPr lang="de-DE" sz="2000" dirty="0" smtClean="0"/>
              <a:t>Hinweis: Eine vorliegende Zählung wird gemäß RDA 11.6 als identifizierendes Merkmal der Konferenz usw. erfasst. Sie gilt nicht als Zählung einer fortlaufenden Ressource.</a:t>
            </a:r>
            <a:r>
              <a:rPr lang="de-DE" sz="2000" i="1" dirty="0" smtClean="0"/>
              <a:t> </a:t>
            </a:r>
            <a:endParaRPr lang="de-DE" sz="2000"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33</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903457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Definitionen - 2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Fortlaufende Ressource:</a:t>
            </a:r>
            <a:br>
              <a:rPr lang="de-DE" smtClean="0"/>
            </a:br>
            <a:r>
              <a:rPr lang="de-DE" smtClean="0"/>
              <a:t/>
            </a:r>
            <a:br>
              <a:rPr lang="de-DE" smtClean="0"/>
            </a:br>
            <a:r>
              <a:rPr lang="de-DE" smtClean="0"/>
              <a:t>Eine </a:t>
            </a:r>
            <a:r>
              <a:rPr lang="de-DE" dirty="0"/>
              <a:t>Ressource, die in aufeinanderfolgenden Teilen erscheint, die normalerweise eine Zählung haben, und die kein vorherbestimmtes Ende hat (z. B. eine Zeitschrift, eine monografische Reihe oder eine Zeitung). Dazu gehören Ressourcen, die Eigenschaften von fortlaufenden Ressourcen aufweisen, wie aufeinander folgende Ausgaben, Zählung und Erscheinungsfrequenz, deren Dauer jedoch begrenzt ist (z. B. Newsletter zu Ereignissen) oder Reproduktionen von fortlaufenden Ressourcen.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4</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756066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Definitionen - 3</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Integrierende Ressource:</a:t>
            </a:r>
            <a:br>
              <a:rPr lang="de-DE" smtClean="0"/>
            </a:br>
            <a:r>
              <a:rPr lang="de-DE" smtClean="0"/>
              <a:t/>
            </a:r>
            <a:br>
              <a:rPr lang="de-DE" smtClean="0"/>
            </a:br>
            <a:r>
              <a:rPr lang="de-DE" smtClean="0"/>
              <a:t>Eine </a:t>
            </a:r>
            <a:r>
              <a:rPr lang="de-DE" dirty="0"/>
              <a:t>Ressource, die durch Aktualisierungen ergänzt oder verändert wird, die nicht getrennt bleiben, sondern in das Ganze integriert werden (z. B. ein Handbuch in Loseblattform, das durch Austausch von Seiten aktualisiert wird, eine Web-Site, die kontinuierlich aktualisiert wird).</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5</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773114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56984" cy="868958"/>
          </a:xfrm>
        </p:spPr>
        <p:txBody>
          <a:bodyPr/>
          <a:lstStyle/>
          <a:p>
            <a:r>
              <a:rPr lang="de-DE" smtClean="0"/>
              <a:t>Abgrenzung </a:t>
            </a:r>
            <a:r>
              <a:rPr lang="de-DE"/>
              <a:t>fortlaufende </a:t>
            </a:r>
            <a:r>
              <a:rPr lang="de-DE" smtClean="0"/>
              <a:t>Ressource -  Monografie</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Drei Kriterien für Abgrenzung </a:t>
            </a:r>
            <a:r>
              <a:rPr lang="de-DE" dirty="0"/>
              <a:t>zwischen fortlaufenden Ressourcen und </a:t>
            </a:r>
            <a:r>
              <a:rPr lang="de-DE" dirty="0" smtClean="0"/>
              <a:t>Monografien:</a:t>
            </a:r>
          </a:p>
          <a:p>
            <a:pPr marL="0" indent="0">
              <a:buNone/>
            </a:pPr>
            <a:endParaRPr lang="de-DE" dirty="0"/>
          </a:p>
          <a:p>
            <a:pPr marL="914400" lvl="1" indent="-457200">
              <a:buFont typeface="+mj-lt"/>
              <a:buAutoNum type="arabicPeriod"/>
            </a:pPr>
            <a:r>
              <a:rPr lang="de-DE" dirty="0"/>
              <a:t>Kein geplanter </a:t>
            </a:r>
            <a:r>
              <a:rPr lang="de-DE" dirty="0" smtClean="0"/>
              <a:t>bzw. geplanter Abschluss</a:t>
            </a:r>
            <a:endParaRPr lang="de-DE" dirty="0"/>
          </a:p>
          <a:p>
            <a:pPr marL="914400" lvl="1" indent="-457200">
              <a:buFont typeface="+mj-lt"/>
              <a:buAutoNum type="arabicPeriod"/>
            </a:pPr>
            <a:r>
              <a:rPr lang="de-DE" dirty="0"/>
              <a:t>Zählung</a:t>
            </a:r>
          </a:p>
          <a:p>
            <a:pPr marL="914400" lvl="1" indent="-457200">
              <a:buFont typeface="+mj-lt"/>
              <a:buAutoNum type="arabicPeriod"/>
            </a:pPr>
            <a:r>
              <a:rPr lang="de-DE" dirty="0" smtClean="0"/>
              <a:t>Erscheinungsfrequenz</a:t>
            </a:r>
          </a:p>
          <a:p>
            <a:pPr lvl="1">
              <a:buFont typeface="Symbol" panose="05050102010706020507" pitchFamily="18" charset="2"/>
              <a:buChar char="-"/>
            </a:pPr>
            <a:endParaRPr lang="de-DE" dirty="0"/>
          </a:p>
          <a:p>
            <a:pPr lvl="1">
              <a:buFont typeface="Symbol" panose="05050102010706020507" pitchFamily="18" charset="2"/>
              <a:buChar char="-"/>
            </a:pPr>
            <a:endParaRPr lang="de-DE" dirty="0"/>
          </a:p>
          <a:p>
            <a:pPr marL="0" indent="0">
              <a:buNone/>
            </a:pPr>
            <a:endParaRPr lang="de-DE"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6</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1472050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Kein geplanter bzw. geplanter </a:t>
            </a:r>
            <a:r>
              <a:rPr lang="de-DE"/>
              <a:t>Abschluss </a:t>
            </a:r>
            <a:r>
              <a:rPr lang="de-DE" smtClean="0"/>
              <a:t>- 1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smtClean="0"/>
              <a:t>Kein geplanter bzw. geplanter Abschluss ist Hauptkriterium </a:t>
            </a:r>
            <a:r>
              <a:rPr lang="de-DE" dirty="0"/>
              <a:t>für die </a:t>
            </a:r>
            <a:r>
              <a:rPr lang="de-DE" dirty="0" smtClean="0"/>
              <a:t>Unterscheidung zwischen fortlaufender </a:t>
            </a:r>
            <a:r>
              <a:rPr lang="de-DE" dirty="0"/>
              <a:t>Ressource und </a:t>
            </a:r>
            <a:r>
              <a:rPr lang="de-DE" dirty="0" smtClean="0"/>
              <a:t>Monografie</a:t>
            </a:r>
          </a:p>
          <a:p>
            <a:pPr lvl="1"/>
            <a:r>
              <a:rPr lang="de-DE" smtClean="0"/>
              <a:t>Informationsquelle:</a:t>
            </a:r>
            <a:br>
              <a:rPr lang="de-DE" smtClean="0"/>
            </a:br>
            <a:r>
              <a:rPr lang="de-DE" smtClean="0"/>
              <a:t>Ressource </a:t>
            </a:r>
            <a:r>
              <a:rPr lang="de-DE" dirty="0" smtClean="0"/>
              <a:t>selbst oder aus anderen Quellen entnommen bzw. ermittelt</a:t>
            </a:r>
          </a:p>
          <a:p>
            <a:pPr marL="457200" lvl="1" indent="0">
              <a:buNone/>
            </a:pPr>
            <a:endParaRPr lang="de-DE" strike="sngStrike" dirty="0"/>
          </a:p>
          <a:p>
            <a:r>
              <a:rPr lang="de-DE" smtClean="0"/>
              <a:t>Geplanter Abschluss:</a:t>
            </a:r>
            <a:endParaRPr lang="de-DE" dirty="0" smtClean="0"/>
          </a:p>
          <a:p>
            <a:pPr lvl="1"/>
            <a:r>
              <a:rPr lang="de-DE" dirty="0" smtClean="0"/>
              <a:t>Anzahl </a:t>
            </a:r>
            <a:r>
              <a:rPr lang="de-DE" dirty="0"/>
              <a:t>der </a:t>
            </a:r>
            <a:r>
              <a:rPr lang="de-DE" dirty="0" smtClean="0"/>
              <a:t>Teile ist festgelegt </a:t>
            </a:r>
            <a:r>
              <a:rPr lang="de-DE" dirty="0"/>
              <a:t>oder </a:t>
            </a:r>
            <a:endParaRPr lang="de-DE" dirty="0" smtClean="0"/>
          </a:p>
          <a:p>
            <a:pPr lvl="1"/>
            <a:r>
              <a:rPr lang="de-DE" dirty="0" smtClean="0"/>
              <a:t>die </a:t>
            </a:r>
            <a:r>
              <a:rPr lang="de-DE" dirty="0"/>
              <a:t>zeitliche Dauer des Erscheinens </a:t>
            </a:r>
            <a:r>
              <a:rPr lang="de-DE" dirty="0" smtClean="0"/>
              <a:t>ist festgelegt oder </a:t>
            </a:r>
          </a:p>
          <a:p>
            <a:pPr lvl="1"/>
            <a:r>
              <a:rPr lang="de-DE" dirty="0" smtClean="0"/>
              <a:t>aufgrund </a:t>
            </a:r>
            <a:r>
              <a:rPr lang="de-DE" dirty="0"/>
              <a:t>des Themas bzw. des Inhalts der Ressource </a:t>
            </a:r>
            <a:r>
              <a:rPr lang="de-DE" dirty="0" smtClean="0"/>
              <a:t>ist davon auszugehen, </a:t>
            </a:r>
            <a:r>
              <a:rPr lang="de-DE" dirty="0"/>
              <a:t>dass die Ressource irgendwann abgeschlossen </a:t>
            </a:r>
            <a:r>
              <a:rPr lang="de-DE" dirty="0" smtClean="0"/>
              <a:t>ist</a:t>
            </a:r>
            <a:endParaRPr lang="de-DE" dirty="0"/>
          </a:p>
          <a:p>
            <a:pPr marL="457200" lvl="1" indent="0">
              <a:buNone/>
            </a:pPr>
            <a:r>
              <a:rPr lang="de-DE" sz="2400" dirty="0" smtClean="0">
                <a:sym typeface="Wingdings" panose="05000000000000000000" pitchFamily="2" charset="2"/>
              </a:rPr>
              <a:t> Monografie</a:t>
            </a:r>
            <a:endParaRPr lang="de-DE" sz="2400"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7</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784288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Kein </a:t>
            </a:r>
            <a:r>
              <a:rPr lang="de-DE"/>
              <a:t>geplanter </a:t>
            </a:r>
            <a:r>
              <a:rPr lang="de-DE" smtClean="0"/>
              <a:t>bzw. geplanter Abschluss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 geplanter Abschluss:</a:t>
            </a:r>
          </a:p>
          <a:p>
            <a:pPr marL="0" lvl="1" indent="0">
              <a:buNone/>
            </a:pPr>
            <a:r>
              <a:rPr lang="de-DE" sz="2400" dirty="0" smtClean="0">
                <a:sym typeface="Wingdings"/>
              </a:rPr>
              <a:t>     </a:t>
            </a:r>
            <a:r>
              <a:rPr lang="de-DE" sz="2400" dirty="0"/>
              <a:t>fortlaufende Ressource</a:t>
            </a:r>
          </a:p>
          <a:p>
            <a:pPr marL="0" indent="0">
              <a:buNone/>
            </a:pPr>
            <a:endParaRPr lang="de-DE" sz="1800" dirty="0"/>
          </a:p>
          <a:p>
            <a:r>
              <a:rPr lang="de-DE" dirty="0" smtClean="0"/>
              <a:t>Kein </a:t>
            </a:r>
            <a:r>
              <a:rPr lang="de-DE" dirty="0"/>
              <a:t>geplanter Abschluss wird auch angenommen, wenn </a:t>
            </a:r>
            <a:r>
              <a:rPr lang="de-DE" dirty="0" smtClean="0"/>
              <a:t>Haupttitel </a:t>
            </a:r>
            <a:r>
              <a:rPr lang="de-DE" dirty="0"/>
              <a:t>auf </a:t>
            </a:r>
            <a:r>
              <a:rPr lang="de-DE" dirty="0" smtClean="0"/>
              <a:t>fortlaufende </a:t>
            </a:r>
            <a:r>
              <a:rPr lang="de-DE" dirty="0"/>
              <a:t>Veröffentlichung hindeutet oder ein fortlaufender Bezug möglich ist</a:t>
            </a:r>
            <a:r>
              <a:rPr lang="de-DE" dirty="0" smtClean="0"/>
              <a:t>.</a:t>
            </a:r>
          </a:p>
          <a:p>
            <a:pPr lvl="1">
              <a:buFont typeface="Wingdings"/>
              <a:buChar char="à"/>
            </a:pPr>
            <a:r>
              <a:rPr lang="de-DE" sz="2400" dirty="0" smtClean="0"/>
              <a:t>fortlaufende Ressource</a:t>
            </a:r>
          </a:p>
          <a:p>
            <a:pPr marL="457200" lvl="1" indent="0">
              <a:buNone/>
            </a:pPr>
            <a:endParaRPr lang="de-DE" sz="2400" dirty="0"/>
          </a:p>
          <a:p>
            <a:pPr marL="0" indent="0">
              <a:buNone/>
            </a:pPr>
            <a:endParaRPr lang="de-DE" dirty="0"/>
          </a:p>
          <a:p>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8</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140242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Vorliegen </a:t>
            </a:r>
            <a:r>
              <a:rPr lang="de-DE"/>
              <a:t>einer </a:t>
            </a:r>
            <a:r>
              <a:rPr lang="de-DE" smtClean="0"/>
              <a:t>Zählung - 1</a:t>
            </a:r>
            <a:endParaRPr lang="de-DE" dirty="0"/>
          </a:p>
        </p:txBody>
      </p:sp>
      <p:sp>
        <p:nvSpPr>
          <p:cNvPr id="3" name="Textplatzhalter 2"/>
          <p:cNvSpPr>
            <a:spLocks noGrp="1"/>
          </p:cNvSpPr>
          <p:nvPr>
            <p:ph type="body" sz="quarter" idx="13"/>
          </p:nvPr>
        </p:nvSpPr>
        <p:spPr/>
        <p:txBody>
          <a:bodyPr wrap="square"/>
          <a:lstStyle/>
          <a:p>
            <a:r>
              <a:rPr lang="de-DE" dirty="0" smtClean="0"/>
              <a:t>Informationsquelle </a:t>
            </a:r>
            <a:r>
              <a:rPr lang="de-DE" dirty="0"/>
              <a:t>für eine </a:t>
            </a:r>
            <a:r>
              <a:rPr lang="de-DE" dirty="0" smtClean="0"/>
              <a:t>Zählung: </a:t>
            </a:r>
            <a:br>
              <a:rPr lang="de-DE" dirty="0" smtClean="0"/>
            </a:br>
            <a:r>
              <a:rPr lang="de-DE" dirty="0" smtClean="0"/>
              <a:t>nur </a:t>
            </a:r>
            <a:r>
              <a:rPr lang="de-DE" dirty="0"/>
              <a:t>die Ressource </a:t>
            </a:r>
            <a:r>
              <a:rPr lang="de-DE" dirty="0" smtClean="0"/>
              <a:t>selbst!</a:t>
            </a:r>
            <a:br>
              <a:rPr lang="de-DE" dirty="0" smtClean="0"/>
            </a:br>
            <a:endParaRPr lang="de-DE" dirty="0" smtClean="0"/>
          </a:p>
          <a:p>
            <a:r>
              <a:rPr lang="de-DE" dirty="0" smtClean="0"/>
              <a:t>Zählung </a:t>
            </a:r>
            <a:r>
              <a:rPr lang="de-DE" dirty="0"/>
              <a:t>muss dabei nicht in jedem Teil der Ressource vorkommen. </a:t>
            </a:r>
            <a:r>
              <a:rPr lang="de-DE" dirty="0" smtClean="0"/>
              <a:t/>
            </a:r>
            <a:br>
              <a:rPr lang="de-DE" dirty="0" smtClean="0"/>
            </a:br>
            <a:endParaRPr lang="de-DE" dirty="0" smtClean="0"/>
          </a:p>
          <a:p>
            <a:r>
              <a:rPr lang="de-DE" dirty="0" smtClean="0"/>
              <a:t>Sie </a:t>
            </a:r>
            <a:r>
              <a:rPr lang="de-DE" dirty="0"/>
              <a:t>kann numerisch, alphabetisch, alphanumerisch </a:t>
            </a:r>
            <a:r>
              <a:rPr lang="de-DE" dirty="0" smtClean="0"/>
              <a:t>und/oder </a:t>
            </a:r>
            <a:r>
              <a:rPr lang="de-DE" dirty="0"/>
              <a:t>chronologisch sein</a:t>
            </a:r>
            <a:r>
              <a:rPr lang="de-DE" dirty="0" smtClean="0"/>
              <a:t>.</a:t>
            </a:r>
          </a:p>
          <a:p>
            <a:pPr marL="0" indent="0">
              <a:buNone/>
            </a:pPr>
            <a:r>
              <a:rPr lang="de-DE" dirty="0" smtClean="0"/>
              <a:t/>
            </a:r>
            <a:br>
              <a:rPr lang="de-DE" dirty="0" smtClean="0"/>
            </a:br>
            <a:endParaRPr lang="de-DE" dirty="0"/>
          </a:p>
          <a:p>
            <a:pPr marL="0" indent="0">
              <a:buNone/>
            </a:pPr>
            <a:r>
              <a:rPr lang="de-DE" sz="2000" dirty="0"/>
              <a:t>Hinweis</a:t>
            </a:r>
            <a:r>
              <a:rPr lang="de-DE" sz="2000" dirty="0" smtClean="0"/>
              <a:t>: </a:t>
            </a:r>
            <a:r>
              <a:rPr lang="de-DE" sz="2000" dirty="0"/>
              <a:t>Erscheinungs-, Copyright-, Herstellungs- und Vertriebsdaten allein gelten nicht als Zählung. Sie können eine vorhandene Zählung </a:t>
            </a:r>
            <a:r>
              <a:rPr lang="de-DE" sz="2000" dirty="0" smtClean="0"/>
              <a:t>nur ergänzen.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pPr/>
              <a:t>9</a:t>
            </a:fld>
            <a:endParaRPr lang="de-DE" dirty="0"/>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2.03: Abgrenzung | Stand: 22.07.2015 | CC BY-NC-SA</a:t>
            </a:r>
            <a:endParaRPr lang="de-DE" dirty="0"/>
          </a:p>
        </p:txBody>
      </p:sp>
    </p:spTree>
    <p:extLst>
      <p:ext uri="{BB962C8B-B14F-4D97-AF65-F5344CB8AC3E}">
        <p14:creationId xmlns:p14="http://schemas.microsoft.com/office/powerpoint/2010/main" val="26118131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1266</Words>
  <Application>Microsoft Office PowerPoint</Application>
  <PresentationFormat>Bildschirmpräsentation (4:3)</PresentationFormat>
  <Paragraphs>300</Paragraphs>
  <Slides>33</Slides>
  <Notes>3</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Larissa</vt:lpstr>
      <vt:lpstr>Schulungsunterlagen der AG RDA</vt:lpstr>
      <vt:lpstr>Abgrenzung von Publikationen verschiedener Erscheinungsweisen</vt:lpstr>
      <vt:lpstr>Definitionen - 1</vt:lpstr>
      <vt:lpstr>Definitionen - 2</vt:lpstr>
      <vt:lpstr>Definitionen - 3</vt:lpstr>
      <vt:lpstr>Abgrenzung fortlaufende Ressource -  Monografie</vt:lpstr>
      <vt:lpstr>Kein geplanter bzw. geplanter Abschluss - 1</vt:lpstr>
      <vt:lpstr>Kein geplanter bzw. geplanter Abschluss - 2</vt:lpstr>
      <vt:lpstr>Vorliegen einer Zählung - 1</vt:lpstr>
      <vt:lpstr>Vorliegen einer Zählung - 2</vt:lpstr>
      <vt:lpstr>Vorliegen einer Zählung - 3</vt:lpstr>
      <vt:lpstr>Wechsel der Abgrenzungskriterien - 1</vt:lpstr>
      <vt:lpstr>Wechsel der Abgrenzungskriterien - 2</vt:lpstr>
      <vt:lpstr>Wechsel der Abgrenzungskriterien - 3</vt:lpstr>
      <vt:lpstr>Abgrenzung paralleler Ausgaben - 1</vt:lpstr>
      <vt:lpstr>Abgrenzung paralleler Ausgaben - 2</vt:lpstr>
      <vt:lpstr>Abgrenzung paralleler Ausgaben - 3</vt:lpstr>
      <vt:lpstr>Erscheinungsfrequenz</vt:lpstr>
      <vt:lpstr>Ausnahme: Publikationen zu Ereignissen - 1</vt:lpstr>
      <vt:lpstr>Ausnahme: Publikationen zu Ereignissen - 2</vt:lpstr>
      <vt:lpstr>Abgrenzung Zeitschrift – monografische Reihe - 1</vt:lpstr>
      <vt:lpstr>Abgrenzung Zeitschrift – monografische Reihe - 2</vt:lpstr>
      <vt:lpstr>Abgrenzung Zeitschrift – monografische Reihe - 3</vt:lpstr>
      <vt:lpstr>Abgrenzung Zeitschrift – monografische Reihe - 4</vt:lpstr>
      <vt:lpstr>Abgrenzung Zeitschrift – monografische Reihe - 5</vt:lpstr>
      <vt:lpstr>Abgrenzung Zeitschrift – monografische Reihe - 6</vt:lpstr>
      <vt:lpstr>Abgrenzung Zeitschrift – monografische Reihe - 7</vt:lpstr>
      <vt:lpstr>Abgrenzung Zeitschrift – monografische Reihe - 8</vt:lpstr>
      <vt:lpstr>Abgrenzung Zeitschrift – monografische Reihe - 9</vt:lpstr>
      <vt:lpstr>Abgrenzung fortlaufende Ressource – Monografie – Integrierende Ressource</vt:lpstr>
      <vt:lpstr>Abgrenzung Reproduktionen - 1 </vt:lpstr>
      <vt:lpstr>Abgrenzung Reproduktionen - 2</vt:lpstr>
      <vt:lpstr>Veröffentlichungen von Konferenzen usw.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57</cp:revision>
  <cp:lastPrinted>2015-04-23T11:14:39Z</cp:lastPrinted>
  <dcterms:created xsi:type="dcterms:W3CDTF">2014-02-18T07:01:40Z</dcterms:created>
  <dcterms:modified xsi:type="dcterms:W3CDTF">2015-07-30T09:16:49Z</dcterms:modified>
</cp:coreProperties>
</file>