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6"/>
  </p:notesMasterIdLst>
  <p:handoutMasterIdLst>
    <p:handoutMasterId r:id="rId37"/>
  </p:handoutMasterIdLst>
  <p:sldIdLst>
    <p:sldId id="285" r:id="rId2"/>
    <p:sldId id="259" r:id="rId3"/>
    <p:sldId id="287" r:id="rId4"/>
    <p:sldId id="302" r:id="rId5"/>
    <p:sldId id="309" r:id="rId6"/>
    <p:sldId id="336" r:id="rId7"/>
    <p:sldId id="307" r:id="rId8"/>
    <p:sldId id="303" r:id="rId9"/>
    <p:sldId id="337" r:id="rId10"/>
    <p:sldId id="313" r:id="rId11"/>
    <p:sldId id="312" r:id="rId12"/>
    <p:sldId id="311" r:id="rId13"/>
    <p:sldId id="338" r:id="rId14"/>
    <p:sldId id="339" r:id="rId15"/>
    <p:sldId id="317" r:id="rId16"/>
    <p:sldId id="340" r:id="rId17"/>
    <p:sldId id="341" r:id="rId18"/>
    <p:sldId id="314" r:id="rId19"/>
    <p:sldId id="318" r:id="rId20"/>
    <p:sldId id="342" r:id="rId21"/>
    <p:sldId id="319" r:id="rId22"/>
    <p:sldId id="343" r:id="rId23"/>
    <p:sldId id="327" r:id="rId24"/>
    <p:sldId id="326" r:id="rId25"/>
    <p:sldId id="331" r:id="rId26"/>
    <p:sldId id="335" r:id="rId27"/>
    <p:sldId id="332" r:id="rId28"/>
    <p:sldId id="333" r:id="rId29"/>
    <p:sldId id="334" r:id="rId30"/>
    <p:sldId id="304" r:id="rId31"/>
    <p:sldId id="344" r:id="rId32"/>
    <p:sldId id="322" r:id="rId33"/>
    <p:sldId id="323" r:id="rId34"/>
    <p:sldId id="324" r:id="rId35"/>
  </p:sldIdLst>
  <p:sldSz cx="9144000" cy="6858000" type="screen4x3"/>
  <p:notesSz cx="6797675" cy="9926638"/>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Krawalski, Anita" initials="aik" lastIdx="1" clrIdx="0"/>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859" autoAdjust="0"/>
    <p:restoredTop sz="92189" autoAdjust="0"/>
  </p:normalViewPr>
  <p:slideViewPr>
    <p:cSldViewPr>
      <p:cViewPr varScale="1">
        <p:scale>
          <a:sx n="80" d="100"/>
          <a:sy n="80" d="100"/>
        </p:scale>
        <p:origin x="-1109" y="-72"/>
      </p:cViewPr>
      <p:guideLst>
        <p:guide orient="horz" pos="2160"/>
        <p:guide pos="2880"/>
      </p:guideLst>
    </p:cSldViewPr>
  </p:slideViewPr>
  <p:outlineViewPr>
    <p:cViewPr>
      <p:scale>
        <a:sx n="33" d="100"/>
        <a:sy n="33" d="100"/>
      </p:scale>
      <p:origin x="0" y="21978"/>
    </p:cViewPr>
  </p:outlineViewPr>
  <p:notesTextViewPr>
    <p:cViewPr>
      <p:scale>
        <a:sx n="1" d="1"/>
        <a:sy n="1" d="1"/>
      </p:scale>
      <p:origin x="0" y="0"/>
    </p:cViewPr>
  </p:notesTextViewPr>
  <p:sorterViewPr>
    <p:cViewPr>
      <p:scale>
        <a:sx n="100" d="100"/>
        <a:sy n="100" d="100"/>
      </p:scale>
      <p:origin x="0" y="0"/>
    </p:cViewPr>
  </p:sorterViewPr>
  <p:notesViewPr>
    <p:cSldViewPr>
      <p:cViewPr varScale="1">
        <p:scale>
          <a:sx n="83" d="100"/>
          <a:sy n="83" d="100"/>
        </p:scale>
        <p:origin x="-2040" y="-90"/>
      </p:cViewPr>
      <p:guideLst>
        <p:guide orient="horz" pos="3127"/>
        <p:guide pos="2141"/>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commentAuthors" Target="commentAuthor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handoutMaster" Target="handoutMasters/handoutMaster1.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45659" cy="496332"/>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sz="quarter" idx="1"/>
          </p:nvPr>
        </p:nvSpPr>
        <p:spPr>
          <a:xfrm>
            <a:off x="3850443" y="0"/>
            <a:ext cx="2945659" cy="496332"/>
          </a:xfrm>
          <a:prstGeom prst="rect">
            <a:avLst/>
          </a:prstGeom>
        </p:spPr>
        <p:txBody>
          <a:bodyPr vert="horz" lIns="91440" tIns="45720" rIns="91440" bIns="45720" rtlCol="0"/>
          <a:lstStyle>
            <a:lvl1pPr algn="r">
              <a:defRPr sz="1200"/>
            </a:lvl1pPr>
          </a:lstStyle>
          <a:p>
            <a:fld id="{4AC937E4-8306-4256-98BE-2853E1A1DDAD}" type="datetimeFigureOut">
              <a:rPr lang="de-DE" smtClean="0"/>
              <a:pPr/>
              <a:t>16.05.2017</a:t>
            </a:fld>
            <a:endParaRPr lang="de-DE"/>
          </a:p>
        </p:txBody>
      </p:sp>
      <p:sp>
        <p:nvSpPr>
          <p:cNvPr id="4" name="Fußzeilenplatzhalter 3"/>
          <p:cNvSpPr>
            <a:spLocks noGrp="1"/>
          </p:cNvSpPr>
          <p:nvPr>
            <p:ph type="ftr" sz="quarter" idx="2"/>
          </p:nvPr>
        </p:nvSpPr>
        <p:spPr>
          <a:xfrm>
            <a:off x="0" y="9428583"/>
            <a:ext cx="2945659" cy="496332"/>
          </a:xfrm>
          <a:prstGeom prst="rect">
            <a:avLst/>
          </a:prstGeom>
        </p:spPr>
        <p:txBody>
          <a:bodyPr vert="horz" lIns="91440" tIns="45720" rIns="91440" bIns="45720" rtlCol="0" anchor="b"/>
          <a:lstStyle>
            <a:lvl1pPr algn="l">
              <a:defRPr sz="1200"/>
            </a:lvl1pPr>
          </a:lstStyle>
          <a:p>
            <a:endParaRPr lang="de-DE"/>
          </a:p>
        </p:txBody>
      </p:sp>
      <p:sp>
        <p:nvSpPr>
          <p:cNvPr id="5" name="Foliennummernplatzhalter 4"/>
          <p:cNvSpPr>
            <a:spLocks noGrp="1"/>
          </p:cNvSpPr>
          <p:nvPr>
            <p:ph type="sldNum" sz="quarter" idx="3"/>
          </p:nvPr>
        </p:nvSpPr>
        <p:spPr>
          <a:xfrm>
            <a:off x="3850443" y="9428583"/>
            <a:ext cx="2945659" cy="496332"/>
          </a:xfrm>
          <a:prstGeom prst="rect">
            <a:avLst/>
          </a:prstGeom>
        </p:spPr>
        <p:txBody>
          <a:bodyPr vert="horz" lIns="91440" tIns="45720" rIns="91440" bIns="45720" rtlCol="0" anchor="b"/>
          <a:lstStyle>
            <a:lvl1pPr algn="r">
              <a:defRPr sz="1200"/>
            </a:lvl1pPr>
          </a:lstStyle>
          <a:p>
            <a:fld id="{69DCA550-704A-4CEF-B7C9-46B62E56443F}" type="slidenum">
              <a:rPr lang="de-DE" smtClean="0"/>
              <a:pPr/>
              <a:t>‹Nr.›</a:t>
            </a:fld>
            <a:endParaRPr lang="de-DE"/>
          </a:p>
        </p:txBody>
      </p:sp>
    </p:spTree>
    <p:extLst>
      <p:ext uri="{BB962C8B-B14F-4D97-AF65-F5344CB8AC3E}">
        <p14:creationId xmlns:p14="http://schemas.microsoft.com/office/powerpoint/2010/main" val="4193529180"/>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45659" cy="496332"/>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50443" y="0"/>
            <a:ext cx="2945659" cy="496332"/>
          </a:xfrm>
          <a:prstGeom prst="rect">
            <a:avLst/>
          </a:prstGeom>
        </p:spPr>
        <p:txBody>
          <a:bodyPr vert="horz" lIns="91440" tIns="45720" rIns="91440" bIns="45720" rtlCol="0"/>
          <a:lstStyle>
            <a:lvl1pPr algn="r">
              <a:defRPr sz="1200"/>
            </a:lvl1pPr>
          </a:lstStyle>
          <a:p>
            <a:fld id="{F5EDB1F4-BB4F-44BD-AC26-B758B395BD23}" type="datetimeFigureOut">
              <a:rPr lang="de-DE" smtClean="0"/>
              <a:pPr/>
              <a:t>16.05.2017</a:t>
            </a:fld>
            <a:endParaRPr lang="de-DE"/>
          </a:p>
        </p:txBody>
      </p:sp>
      <p:sp>
        <p:nvSpPr>
          <p:cNvPr id="4" name="Folienbildplatzhalter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79768" y="4715153"/>
            <a:ext cx="5438140" cy="4466987"/>
          </a:xfrm>
          <a:prstGeom prst="rect">
            <a:avLst/>
          </a:prstGeom>
        </p:spPr>
        <p:txBody>
          <a:bodyPr vert="horz" lIns="91440" tIns="45720" rIns="91440" bIns="45720" rtlCol="0"/>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6" name="Fußzeilenplatzhalter 5"/>
          <p:cNvSpPr>
            <a:spLocks noGrp="1"/>
          </p:cNvSpPr>
          <p:nvPr>
            <p:ph type="ftr" sz="quarter" idx="4"/>
          </p:nvPr>
        </p:nvSpPr>
        <p:spPr>
          <a:xfrm>
            <a:off x="0" y="9428583"/>
            <a:ext cx="2945659" cy="496332"/>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50443" y="9428583"/>
            <a:ext cx="2945659" cy="496332"/>
          </a:xfrm>
          <a:prstGeom prst="rect">
            <a:avLst/>
          </a:prstGeom>
        </p:spPr>
        <p:txBody>
          <a:bodyPr vert="horz" lIns="91440" tIns="45720" rIns="91440" bIns="45720" rtlCol="0" anchor="b"/>
          <a:lstStyle>
            <a:lvl1pPr algn="r">
              <a:defRPr sz="1200"/>
            </a:lvl1pPr>
          </a:lstStyle>
          <a:p>
            <a:fld id="{5F9F8FF6-6F64-48B5-AF7B-675846B3447E}" type="slidenum">
              <a:rPr lang="de-DE" smtClean="0"/>
              <a:pPr/>
              <a:t>‹Nr.›</a:t>
            </a:fld>
            <a:endParaRPr lang="de-DE"/>
          </a:p>
        </p:txBody>
      </p:sp>
    </p:spTree>
    <p:extLst>
      <p:ext uri="{BB962C8B-B14F-4D97-AF65-F5344CB8AC3E}">
        <p14:creationId xmlns:p14="http://schemas.microsoft.com/office/powerpoint/2010/main" val="272020102"/>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9939"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de-DE" altLang="de-DE" smtClean="0"/>
          </a:p>
        </p:txBody>
      </p:sp>
      <p:sp>
        <p:nvSpPr>
          <p:cNvPr id="39940" name="Foliennummernplatzhalt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200">
                <a:solidFill>
                  <a:schemeClr val="tx1"/>
                </a:solidFill>
                <a:latin typeface="Calibri" pitchFamily="34" charset="0"/>
              </a:defRPr>
            </a:lvl1pPr>
            <a:lvl2pPr marL="742950" indent="-285750" eaLnBrk="0" hangingPunct="0">
              <a:spcBef>
                <a:spcPct val="30000"/>
              </a:spcBef>
              <a:defRPr sz="1200">
                <a:solidFill>
                  <a:schemeClr val="tx1"/>
                </a:solidFill>
                <a:latin typeface="Calibri" pitchFamily="34" charset="0"/>
              </a:defRPr>
            </a:lvl2pPr>
            <a:lvl3pPr marL="1143000" indent="-228600" eaLnBrk="0" hangingPunct="0">
              <a:spcBef>
                <a:spcPct val="30000"/>
              </a:spcBef>
              <a:defRPr sz="1200">
                <a:solidFill>
                  <a:schemeClr val="tx1"/>
                </a:solidFill>
                <a:latin typeface="Calibri" pitchFamily="34" charset="0"/>
              </a:defRPr>
            </a:lvl3pPr>
            <a:lvl4pPr marL="1600200" indent="-228600" eaLnBrk="0" hangingPunct="0">
              <a:spcBef>
                <a:spcPct val="30000"/>
              </a:spcBef>
              <a:defRPr sz="1200">
                <a:solidFill>
                  <a:schemeClr val="tx1"/>
                </a:solidFill>
                <a:latin typeface="Calibri" pitchFamily="34" charset="0"/>
              </a:defRPr>
            </a:lvl4pPr>
            <a:lvl5pPr marL="2057400" indent="-228600" eaLnBrk="0" hangingPunct="0">
              <a:spcBef>
                <a:spcPct val="30000"/>
              </a:spcBef>
              <a:defRPr sz="1200">
                <a:solidFill>
                  <a:schemeClr val="tx1"/>
                </a:solidFill>
                <a:latin typeface="Calibri" pitchFamily="34" charset="0"/>
              </a:defRPr>
            </a:lvl5pPr>
            <a:lvl6pPr marL="2514600" indent="-228600" eaLnBrk="0" fontAlgn="base" hangingPunct="0">
              <a:spcBef>
                <a:spcPct val="30000"/>
              </a:spcBef>
              <a:spcAft>
                <a:spcPct val="0"/>
              </a:spcAft>
              <a:defRPr sz="1200">
                <a:solidFill>
                  <a:schemeClr val="tx1"/>
                </a:solidFill>
                <a:latin typeface="Calibri" pitchFamily="34" charset="0"/>
              </a:defRPr>
            </a:lvl6pPr>
            <a:lvl7pPr marL="2971800" indent="-228600" eaLnBrk="0" fontAlgn="base" hangingPunct="0">
              <a:spcBef>
                <a:spcPct val="30000"/>
              </a:spcBef>
              <a:spcAft>
                <a:spcPct val="0"/>
              </a:spcAft>
              <a:defRPr sz="1200">
                <a:solidFill>
                  <a:schemeClr val="tx1"/>
                </a:solidFill>
                <a:latin typeface="Calibri" pitchFamily="34" charset="0"/>
              </a:defRPr>
            </a:lvl7pPr>
            <a:lvl8pPr marL="3429000" indent="-228600" eaLnBrk="0" fontAlgn="base" hangingPunct="0">
              <a:spcBef>
                <a:spcPct val="30000"/>
              </a:spcBef>
              <a:spcAft>
                <a:spcPct val="0"/>
              </a:spcAft>
              <a:defRPr sz="1200">
                <a:solidFill>
                  <a:schemeClr val="tx1"/>
                </a:solidFill>
                <a:latin typeface="Calibri" pitchFamily="34" charset="0"/>
              </a:defRPr>
            </a:lvl8pPr>
            <a:lvl9pPr marL="3886200" indent="-228600" eaLnBrk="0" fontAlgn="base" hangingPunct="0">
              <a:spcBef>
                <a:spcPct val="30000"/>
              </a:spcBef>
              <a:spcAft>
                <a:spcPct val="0"/>
              </a:spcAft>
              <a:defRPr sz="1200">
                <a:solidFill>
                  <a:schemeClr val="tx1"/>
                </a:solidFill>
                <a:latin typeface="Calibri" pitchFamily="34" charset="0"/>
              </a:defRPr>
            </a:lvl9pPr>
          </a:lstStyle>
          <a:p>
            <a:pPr eaLnBrk="1" hangingPunct="1">
              <a:spcBef>
                <a:spcPct val="0"/>
              </a:spcBef>
            </a:pPr>
            <a:fld id="{48008DAF-D963-4700-99B3-C42D4B33FF6D}" type="slidenum">
              <a:rPr lang="de-DE" altLang="de-DE">
                <a:solidFill>
                  <a:prstClr val="black"/>
                </a:solidFill>
              </a:rPr>
              <a:pPr eaLnBrk="1" hangingPunct="1">
                <a:spcBef>
                  <a:spcPct val="0"/>
                </a:spcBef>
              </a:pPr>
              <a:t>1</a:t>
            </a:fld>
            <a:endParaRPr lang="de-DE" altLang="de-DE">
              <a:solidFill>
                <a:prstClr val="black"/>
              </a:solidFill>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de-DE" dirty="0" smtClean="0">
              <a:latin typeface="Arial" pitchFamily="34" charset="0"/>
              <a:cs typeface="Arial"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2</a:t>
            </a:fld>
            <a:endParaRPr lang="de-DE"/>
          </a:p>
        </p:txBody>
      </p:sp>
    </p:spTree>
    <p:extLst>
      <p:ext uri="{BB962C8B-B14F-4D97-AF65-F5344CB8AC3E}">
        <p14:creationId xmlns:p14="http://schemas.microsoft.com/office/powerpoint/2010/main" val="26446418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5F9F8FF6-6F64-48B5-AF7B-675846B3447E}" type="slidenum">
              <a:rPr lang="de-DE" smtClean="0"/>
              <a:pPr/>
              <a:t>4</a:t>
            </a:fld>
            <a:endParaRPr lang="de-DE"/>
          </a:p>
        </p:txBody>
      </p:sp>
    </p:spTree>
    <p:extLst>
      <p:ext uri="{BB962C8B-B14F-4D97-AF65-F5344CB8AC3E}">
        <p14:creationId xmlns:p14="http://schemas.microsoft.com/office/powerpoint/2010/main" val="200725159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5F9F8FF6-6F64-48B5-AF7B-675846B3447E}" type="slidenum">
              <a:rPr lang="de-DE" smtClean="0"/>
              <a:pPr/>
              <a:t>23</a:t>
            </a:fld>
            <a:endParaRPr lang="de-DE"/>
          </a:p>
        </p:txBody>
      </p:sp>
    </p:spTree>
    <p:extLst>
      <p:ext uri="{BB962C8B-B14F-4D97-AF65-F5344CB8AC3E}">
        <p14:creationId xmlns:p14="http://schemas.microsoft.com/office/powerpoint/2010/main" val="330651297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lstStyle>
            <a:lvl1pPr algn="l">
              <a:defRPr sz="2800">
                <a:solidFill>
                  <a:schemeClr val="accent1">
                    <a:lumMod val="75000"/>
                  </a:schemeClr>
                </a:solidFill>
              </a:defRPr>
            </a:lvl1pPr>
          </a:lstStyle>
          <a:p>
            <a:r>
              <a:rPr lang="de-DE" dirty="0" smtClean="0"/>
              <a:t>Titelmasterformat durch Klicken bearbeiten</a:t>
            </a:r>
            <a:endParaRPr lang="de-DE" dirty="0"/>
          </a:p>
        </p:txBody>
      </p:sp>
      <p:sp>
        <p:nvSpPr>
          <p:cNvPr id="7" name="Textplatzhalter 6"/>
          <p:cNvSpPr>
            <a:spLocks noGrp="1"/>
          </p:cNvSpPr>
          <p:nvPr>
            <p:ph type="body" sz="quarter" idx="13"/>
          </p:nvPr>
        </p:nvSpPr>
        <p:spPr>
          <a:xfrm>
            <a:off x="251520" y="836712"/>
            <a:ext cx="8640960" cy="5472608"/>
          </a:xfrm>
        </p:spPr>
        <p:txBody>
          <a:bodyPr>
            <a:noAutofit/>
          </a:bodyPr>
          <a:lstStyle/>
          <a:p>
            <a:pPr lvl="0"/>
            <a:r>
              <a:rPr lang="de-DE" dirty="0" smtClean="0"/>
              <a:t>Textmasterformat bearbeiten</a:t>
            </a:r>
          </a:p>
          <a:p>
            <a:pPr lvl="1"/>
            <a:r>
              <a:rPr lang="de-DE" dirty="0" smtClean="0"/>
              <a:t>Zweite Ebene</a:t>
            </a:r>
          </a:p>
          <a:p>
            <a:pPr lvl="2"/>
            <a:r>
              <a:rPr lang="de-DE" dirty="0" smtClean="0"/>
              <a:t>Dritte Ebene</a:t>
            </a:r>
          </a:p>
        </p:txBody>
      </p:sp>
      <p:sp>
        <p:nvSpPr>
          <p:cNvPr id="12" name="Fußzeilenplatzhalter 11"/>
          <p:cNvSpPr>
            <a:spLocks noGrp="1"/>
          </p:cNvSpPr>
          <p:nvPr>
            <p:ph type="ftr" sz="quarter" idx="14"/>
          </p:nvPr>
        </p:nvSpPr>
        <p:spPr>
          <a:xfrm>
            <a:off x="467544" y="6376243"/>
            <a:ext cx="6120680" cy="365125"/>
          </a:xfrm>
        </p:spPr>
        <p:txBody>
          <a:bodyPr/>
          <a:lstStyle>
            <a:lvl1pPr algn="l">
              <a:defRPr>
                <a:solidFill>
                  <a:schemeClr val="accent1">
                    <a:lumMod val="75000"/>
                  </a:schemeClr>
                </a:solidFill>
              </a:defRPr>
            </a:lvl1pPr>
          </a:lstStyle>
          <a:p>
            <a:r>
              <a:rPr lang="de-DE" smtClean="0"/>
              <a:t>AG RDA Schulungsunterlagen – Modul 2.03: Abgrenzung | Stand: 30.11.2016 | CC BY-NC-SA</a:t>
            </a:r>
            <a:endParaRPr lang="de-DE" dirty="0"/>
          </a:p>
        </p:txBody>
      </p:sp>
      <p:sp>
        <p:nvSpPr>
          <p:cNvPr id="9" name="Foliennummernplatzhalter 5"/>
          <p:cNvSpPr>
            <a:spLocks noGrp="1"/>
          </p:cNvSpPr>
          <p:nvPr>
            <p:ph type="sldNum" sz="quarter" idx="4"/>
          </p:nvPr>
        </p:nvSpPr>
        <p:spPr>
          <a:xfrm>
            <a:off x="7236296" y="6376243"/>
            <a:ext cx="145050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A6690F1-7CA1-4166-A522-500460961984}" type="slidenum">
              <a:rPr lang="de-DE" smtClean="0"/>
              <a:pPr/>
              <a:t>‹Nr.›</a:t>
            </a:fld>
            <a:endParaRPr lang="de-DE"/>
          </a:p>
        </p:txBody>
      </p:sp>
    </p:spTree>
    <p:extLst>
      <p:ext uri="{BB962C8B-B14F-4D97-AF65-F5344CB8AC3E}">
        <p14:creationId xmlns:p14="http://schemas.microsoft.com/office/powerpoint/2010/main" val="3667794313"/>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bodyPr>
          <a:lstStyle/>
          <a:p>
            <a:r>
              <a:rPr lang="de-DE" dirty="0" smtClean="0"/>
              <a:t>Titelmasterformat durch Klicken bearbeiten</a:t>
            </a:r>
            <a:endParaRPr lang="de-DE" dirty="0"/>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p:txBody>
      </p:sp>
      <p:sp>
        <p:nvSpPr>
          <p:cNvPr id="7" name="Fußzeilenplatzhalter 6"/>
          <p:cNvSpPr>
            <a:spLocks noGrp="1"/>
          </p:cNvSpPr>
          <p:nvPr>
            <p:ph type="ftr" sz="quarter" idx="3"/>
          </p:nvPr>
        </p:nvSpPr>
        <p:spPr>
          <a:xfrm>
            <a:off x="467544" y="6381328"/>
            <a:ext cx="6264696" cy="365125"/>
          </a:xfrm>
          <a:prstGeom prst="rect">
            <a:avLst/>
          </a:prstGeom>
        </p:spPr>
        <p:txBody>
          <a:bodyPr vert="horz" lIns="91440" tIns="45720" rIns="91440" bIns="45720" rtlCol="0" anchor="ctr"/>
          <a:lstStyle>
            <a:lvl1pPr algn="l">
              <a:defRPr sz="1000" baseline="0">
                <a:solidFill>
                  <a:schemeClr val="tx1">
                    <a:lumMod val="50000"/>
                    <a:lumOff val="50000"/>
                  </a:schemeClr>
                </a:solidFill>
                <a:latin typeface="Verdana" panose="020B0604030504040204" pitchFamily="34" charset="0"/>
              </a:defRPr>
            </a:lvl1pPr>
          </a:lstStyle>
          <a:p>
            <a:r>
              <a:rPr lang="de-DE" smtClean="0"/>
              <a:t>AG RDA Schulungsunterlagen – Modul 2.03: Abgrenzung | Stand: 30.11.2016 | CC BY-NC-SA</a:t>
            </a:r>
            <a:endParaRPr lang="de-DE" dirty="0"/>
          </a:p>
        </p:txBody>
      </p:sp>
    </p:spTree>
    <p:extLst>
      <p:ext uri="{BB962C8B-B14F-4D97-AF65-F5344CB8AC3E}">
        <p14:creationId xmlns:p14="http://schemas.microsoft.com/office/powerpoint/2010/main" val="3311066970"/>
      </p:ext>
    </p:extLst>
  </p:cSld>
  <p:clrMap bg1="lt1" tx1="dk1" bg2="lt2" tx2="dk2" accent1="accent1" accent2="accent2" accent3="accent3" accent4="accent4" accent5="accent5" accent6="accent6" hlink="hlink" folHlink="folHlink"/>
  <p:sldLayoutIdLst>
    <p:sldLayoutId id="2147483649" r:id="rId1"/>
  </p:sldLayoutIdLst>
  <p:hf hdr="0" dt="0"/>
  <p:txStyles>
    <p:titleStyle>
      <a:lvl1pPr algn="l" defTabSz="914400" rtl="0" eaLnBrk="1" latinLnBrk="0" hangingPunct="1">
        <a:spcBef>
          <a:spcPct val="0"/>
        </a:spcBef>
        <a:buNone/>
        <a:defRPr sz="3200" kern="1200" baseline="0">
          <a:solidFill>
            <a:schemeClr val="tx1"/>
          </a:solidFill>
          <a:latin typeface="Verdana" panose="020B0604030504040204" pitchFamily="34" charset="0"/>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13" Type="http://schemas.openxmlformats.org/officeDocument/2006/relationships/image" Target="../media/image11.png"/><Relationship Id="rId18" Type="http://schemas.openxmlformats.org/officeDocument/2006/relationships/image" Target="../media/image16.jpeg"/><Relationship Id="rId3" Type="http://schemas.openxmlformats.org/officeDocument/2006/relationships/image" Target="../media/image1.jpeg"/><Relationship Id="rId7" Type="http://schemas.openxmlformats.org/officeDocument/2006/relationships/image" Target="../media/image5.png"/><Relationship Id="rId12" Type="http://schemas.openxmlformats.org/officeDocument/2006/relationships/image" Target="../media/image10.png"/><Relationship Id="rId17" Type="http://schemas.openxmlformats.org/officeDocument/2006/relationships/image" Target="../media/image15.jpeg"/><Relationship Id="rId2" Type="http://schemas.openxmlformats.org/officeDocument/2006/relationships/notesSlide" Target="../notesSlides/notesSlide1.xml"/><Relationship Id="rId16" Type="http://schemas.openxmlformats.org/officeDocument/2006/relationships/image" Target="../media/image14.png"/><Relationship Id="rId1" Type="http://schemas.openxmlformats.org/officeDocument/2006/relationships/slideLayout" Target="../slideLayouts/slideLayout1.xml"/><Relationship Id="rId6" Type="http://schemas.openxmlformats.org/officeDocument/2006/relationships/image" Target="../media/image4.png"/><Relationship Id="rId11" Type="http://schemas.openxmlformats.org/officeDocument/2006/relationships/image" Target="../media/image9.png"/><Relationship Id="rId5" Type="http://schemas.openxmlformats.org/officeDocument/2006/relationships/image" Target="../media/image3.jpeg"/><Relationship Id="rId15" Type="http://schemas.openxmlformats.org/officeDocument/2006/relationships/image" Target="../media/image13.png"/><Relationship Id="rId10" Type="http://schemas.openxmlformats.org/officeDocument/2006/relationships/image" Target="../media/image8.jpeg"/><Relationship Id="rId4" Type="http://schemas.openxmlformats.org/officeDocument/2006/relationships/image" Target="../media/image2.png"/><Relationship Id="rId9" Type="http://schemas.openxmlformats.org/officeDocument/2006/relationships/image" Target="../media/image7.jpeg"/><Relationship Id="rId14" Type="http://schemas.openxmlformats.org/officeDocument/2006/relationships/image" Target="../media/image1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Ellipse 7"/>
          <p:cNvSpPr/>
          <p:nvPr/>
        </p:nvSpPr>
        <p:spPr>
          <a:xfrm>
            <a:off x="611188" y="1041400"/>
            <a:ext cx="8032750" cy="3529013"/>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de-DE">
              <a:solidFill>
                <a:prstClr val="white"/>
              </a:solidFill>
            </a:endParaRPr>
          </a:p>
        </p:txBody>
      </p:sp>
      <p:sp>
        <p:nvSpPr>
          <p:cNvPr id="3075" name="Titel 1"/>
          <p:cNvSpPr>
            <a:spLocks noGrp="1"/>
          </p:cNvSpPr>
          <p:nvPr>
            <p:ph type="title"/>
          </p:nvPr>
        </p:nvSpPr>
        <p:spPr>
          <a:xfrm>
            <a:off x="1692275" y="2781300"/>
            <a:ext cx="6057900" cy="1652588"/>
          </a:xfrm>
        </p:spPr>
        <p:txBody>
          <a:bodyPr/>
          <a:lstStyle/>
          <a:p>
            <a:pPr algn="ctr"/>
            <a:r>
              <a:rPr lang="de-DE" altLang="de-DE" sz="3200" b="1" dirty="0" smtClean="0">
                <a:latin typeface="Verdana" pitchFamily="34" charset="0"/>
                <a:ea typeface="Verdana" pitchFamily="34" charset="0"/>
                <a:cs typeface="Verdana" pitchFamily="34" charset="0"/>
              </a:rPr>
              <a:t>Schulungsunterlagen der</a:t>
            </a:r>
            <a:br>
              <a:rPr lang="de-DE" altLang="de-DE" sz="3200" b="1" dirty="0" smtClean="0">
                <a:latin typeface="Verdana" pitchFamily="34" charset="0"/>
                <a:ea typeface="Verdana" pitchFamily="34" charset="0"/>
                <a:cs typeface="Verdana" pitchFamily="34" charset="0"/>
              </a:rPr>
            </a:br>
            <a:r>
              <a:rPr lang="de-DE" altLang="de-DE" sz="3200" b="1" dirty="0" smtClean="0">
                <a:latin typeface="Verdana" pitchFamily="34" charset="0"/>
                <a:ea typeface="Verdana" pitchFamily="34" charset="0"/>
                <a:cs typeface="Verdana" pitchFamily="34" charset="0"/>
              </a:rPr>
              <a:t>AG RDA</a:t>
            </a:r>
          </a:p>
        </p:txBody>
      </p:sp>
      <p:pic>
        <p:nvPicPr>
          <p:cNvPr id="3076" name="Grafik 2"/>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868738" y="1171575"/>
            <a:ext cx="985837" cy="48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7" name="Grafik 15"/>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5183188" y="1412875"/>
            <a:ext cx="1522412"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8" name="Grafik 19"/>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6772275" y="1771650"/>
            <a:ext cx="1647825"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9" name="Grafik 25"/>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556500" y="2420938"/>
            <a:ext cx="1587500"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0" name="Grafik 17"/>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7978775" y="3057525"/>
            <a:ext cx="1028700" cy="649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1" name="Grafik 26"/>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a:off x="7978775" y="3860800"/>
            <a:ext cx="585788"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2" name="Grafik 20"/>
          <p:cNvPicPr>
            <a:picLocks noChangeAspect="1"/>
          </p:cNvPicPr>
          <p:nvPr/>
        </p:nvPicPr>
        <p:blipFill>
          <a:blip r:embed="rId9">
            <a:extLst>
              <a:ext uri="{28A0092B-C50C-407E-A947-70E740481C1C}">
                <a14:useLocalDpi xmlns:a14="http://schemas.microsoft.com/office/drawing/2010/main" val="0"/>
              </a:ext>
            </a:extLst>
          </a:blip>
          <a:srcRect/>
          <a:stretch>
            <a:fillRect/>
          </a:stretch>
        </p:blipFill>
        <p:spPr bwMode="auto">
          <a:xfrm>
            <a:off x="6959600" y="4433888"/>
            <a:ext cx="781050" cy="44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3" name="Grafik 22"/>
          <p:cNvPicPr>
            <a:picLocks noChangeAspect="1"/>
          </p:cNvPicPr>
          <p:nvPr/>
        </p:nvPicPr>
        <p:blipFill>
          <a:blip r:embed="rId10">
            <a:extLst>
              <a:ext uri="{28A0092B-C50C-407E-A947-70E740481C1C}">
                <a14:useLocalDpi xmlns:a14="http://schemas.microsoft.com/office/drawing/2010/main" val="0"/>
              </a:ext>
            </a:extLst>
          </a:blip>
          <a:srcRect/>
          <a:stretch>
            <a:fillRect/>
          </a:stretch>
        </p:blipFill>
        <p:spPr bwMode="auto">
          <a:xfrm>
            <a:off x="5535613" y="4814888"/>
            <a:ext cx="1060450" cy="55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4" name="Grafik 21"/>
          <p:cNvPicPr>
            <a:picLocks noChangeAspect="1"/>
          </p:cNvPicPr>
          <p:nvPr/>
        </p:nvPicPr>
        <p:blipFill>
          <a:blip r:embed="rId11">
            <a:extLst>
              <a:ext uri="{28A0092B-C50C-407E-A947-70E740481C1C}">
                <a14:useLocalDpi xmlns:a14="http://schemas.microsoft.com/office/drawing/2010/main" val="0"/>
              </a:ext>
            </a:extLst>
          </a:blip>
          <a:srcRect r="16844"/>
          <a:stretch>
            <a:fillRect/>
          </a:stretch>
        </p:blipFill>
        <p:spPr bwMode="auto">
          <a:xfrm>
            <a:off x="4138613" y="5045075"/>
            <a:ext cx="1358900" cy="544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5" name="Grafik 23"/>
          <p:cNvPicPr>
            <a:picLocks noChangeAspect="1"/>
          </p:cNvPicPr>
          <p:nvPr/>
        </p:nvPicPr>
        <p:blipFill>
          <a:blip r:embed="rId12">
            <a:extLst>
              <a:ext uri="{28A0092B-C50C-407E-A947-70E740481C1C}">
                <a14:useLocalDpi xmlns:a14="http://schemas.microsoft.com/office/drawing/2010/main" val="0"/>
              </a:ext>
            </a:extLst>
          </a:blip>
          <a:srcRect/>
          <a:stretch>
            <a:fillRect/>
          </a:stretch>
        </p:blipFill>
        <p:spPr bwMode="auto">
          <a:xfrm>
            <a:off x="1908175" y="4829175"/>
            <a:ext cx="2165350" cy="358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6" name="Grafik 24"/>
          <p:cNvPicPr>
            <a:picLocks noChangeAspect="1"/>
          </p:cNvPicPr>
          <p:nvPr/>
        </p:nvPicPr>
        <p:blipFill>
          <a:blip r:embed="rId13">
            <a:extLst>
              <a:ext uri="{28A0092B-C50C-407E-A947-70E740481C1C}">
                <a14:useLocalDpi xmlns:a14="http://schemas.microsoft.com/office/drawing/2010/main" val="0"/>
              </a:ext>
            </a:extLst>
          </a:blip>
          <a:srcRect/>
          <a:stretch>
            <a:fillRect/>
          </a:stretch>
        </p:blipFill>
        <p:spPr bwMode="auto">
          <a:xfrm>
            <a:off x="1258888" y="4254500"/>
            <a:ext cx="1362075"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7" name="Grafik 27"/>
          <p:cNvPicPr>
            <a:picLocks noChangeAspect="1"/>
          </p:cNvPicPr>
          <p:nvPr/>
        </p:nvPicPr>
        <p:blipFill>
          <a:blip r:embed="rId14">
            <a:extLst>
              <a:ext uri="{28A0092B-C50C-407E-A947-70E740481C1C}">
                <a14:useLocalDpi xmlns:a14="http://schemas.microsoft.com/office/drawing/2010/main" val="0"/>
              </a:ext>
            </a:extLst>
          </a:blip>
          <a:srcRect/>
          <a:stretch>
            <a:fillRect/>
          </a:stretch>
        </p:blipFill>
        <p:spPr bwMode="auto">
          <a:xfrm>
            <a:off x="100013" y="3784600"/>
            <a:ext cx="140335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8" name="Grafik 6"/>
          <p:cNvPicPr>
            <a:picLocks noChangeAspect="1"/>
          </p:cNvPicPr>
          <p:nvPr/>
        </p:nvPicPr>
        <p:blipFill>
          <a:blip r:embed="rId15">
            <a:extLst>
              <a:ext uri="{28A0092B-C50C-407E-A947-70E740481C1C}">
                <a14:useLocalDpi xmlns:a14="http://schemas.microsoft.com/office/drawing/2010/main" val="0"/>
              </a:ext>
            </a:extLst>
          </a:blip>
          <a:srcRect/>
          <a:stretch>
            <a:fillRect/>
          </a:stretch>
        </p:blipFill>
        <p:spPr bwMode="auto">
          <a:xfrm>
            <a:off x="92075" y="3108325"/>
            <a:ext cx="1346200" cy="498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90" name="Grafik 29"/>
          <p:cNvPicPr>
            <a:picLocks noChangeAspect="1"/>
          </p:cNvPicPr>
          <p:nvPr/>
        </p:nvPicPr>
        <p:blipFill>
          <a:blip r:embed="rId16">
            <a:extLst>
              <a:ext uri="{28A0092B-C50C-407E-A947-70E740481C1C}">
                <a14:useLocalDpi xmlns:a14="http://schemas.microsoft.com/office/drawing/2010/main" val="0"/>
              </a:ext>
            </a:extLst>
          </a:blip>
          <a:srcRect/>
          <a:stretch>
            <a:fillRect/>
          </a:stretch>
        </p:blipFill>
        <p:spPr bwMode="auto">
          <a:xfrm>
            <a:off x="2994025" y="1177925"/>
            <a:ext cx="666750"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091" name="Gruppieren 8"/>
          <p:cNvGrpSpPr>
            <a:grpSpLocks/>
          </p:cNvGrpSpPr>
          <p:nvPr/>
        </p:nvGrpSpPr>
        <p:grpSpPr bwMode="auto">
          <a:xfrm>
            <a:off x="949325" y="1700213"/>
            <a:ext cx="2378075" cy="400050"/>
            <a:chOff x="948867" y="1700808"/>
            <a:chExt cx="2378195" cy="400110"/>
          </a:xfrm>
        </p:grpSpPr>
        <p:sp>
          <p:nvSpPr>
            <p:cNvPr id="3092" name="Textfeld 3"/>
            <p:cNvSpPr txBox="1">
              <a:spLocks noChangeArrowheads="1"/>
            </p:cNvSpPr>
            <p:nvPr/>
          </p:nvSpPr>
          <p:spPr bwMode="auto">
            <a:xfrm>
              <a:off x="1259632" y="1700808"/>
              <a:ext cx="206743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fontAlgn="base" hangingPunct="1">
                <a:spcBef>
                  <a:spcPct val="0"/>
                </a:spcBef>
                <a:spcAft>
                  <a:spcPct val="0"/>
                </a:spcAft>
                <a:buFontTx/>
                <a:buNone/>
              </a:pPr>
              <a:r>
                <a:rPr lang="de-DE" altLang="de-DE" sz="1000" b="1" dirty="0" smtClean="0">
                  <a:solidFill>
                    <a:prstClr val="black"/>
                  </a:solidFill>
                  <a:latin typeface="Verdana" pitchFamily="34" charset="0"/>
                  <a:cs typeface="Arial" pitchFamily="34" charset="0"/>
                </a:rPr>
                <a:t>Vertretungen der Öffentlichen Bibliotheken</a:t>
              </a:r>
            </a:p>
          </p:txBody>
        </p:sp>
        <p:pic>
          <p:nvPicPr>
            <p:cNvPr id="3093" name="Grafik 5"/>
            <p:cNvPicPr>
              <a:picLocks noChangeAspect="1"/>
            </p:cNvPicPr>
            <p:nvPr/>
          </p:nvPicPr>
          <p:blipFill>
            <a:blip r:embed="rId17" cstate="print">
              <a:extLst>
                <a:ext uri="{28A0092B-C50C-407E-A947-70E740481C1C}">
                  <a14:useLocalDpi xmlns:a14="http://schemas.microsoft.com/office/drawing/2010/main" val="0"/>
                </a:ext>
              </a:extLst>
            </a:blip>
            <a:srcRect/>
            <a:stretch>
              <a:fillRect/>
            </a:stretch>
          </p:blipFill>
          <p:spPr bwMode="auto">
            <a:xfrm>
              <a:off x="948867" y="1709892"/>
              <a:ext cx="310765" cy="36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2" name="Grafik 1"/>
          <p:cNvPicPr>
            <a:picLocks noChangeAspect="1"/>
          </p:cNvPicPr>
          <p:nvPr/>
        </p:nvPicPr>
        <p:blipFill rotWithShape="1">
          <a:blip r:embed="rId18" cstate="print">
            <a:extLst>
              <a:ext uri="{28A0092B-C50C-407E-A947-70E740481C1C}">
                <a14:useLocalDpi xmlns:a14="http://schemas.microsoft.com/office/drawing/2010/main" val="0"/>
              </a:ext>
            </a:extLst>
          </a:blip>
          <a:srcRect l="5723" t="17175" b="17717"/>
          <a:stretch/>
        </p:blipFill>
        <p:spPr>
          <a:xfrm>
            <a:off x="677899" y="2348880"/>
            <a:ext cx="1650927" cy="358775"/>
          </a:xfrm>
          <a:prstGeom prst="rect">
            <a:avLst/>
          </a:prstGeom>
        </p:spPr>
      </p:pic>
    </p:spTree>
    <p:extLst>
      <p:ext uri="{BB962C8B-B14F-4D97-AF65-F5344CB8AC3E}">
        <p14:creationId xmlns:p14="http://schemas.microsoft.com/office/powerpoint/2010/main" val="233225041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Vorliegen </a:t>
            </a:r>
            <a:r>
              <a:rPr lang="de-DE" dirty="0"/>
              <a:t>einer </a:t>
            </a:r>
            <a:r>
              <a:rPr lang="de-DE" dirty="0" smtClean="0"/>
              <a:t>Zählung - 2</a:t>
            </a:r>
            <a:endParaRPr lang="de-DE" dirty="0"/>
          </a:p>
        </p:txBody>
      </p:sp>
      <p:sp>
        <p:nvSpPr>
          <p:cNvPr id="3" name="Textplatzhalter 2"/>
          <p:cNvSpPr>
            <a:spLocks noGrp="1"/>
          </p:cNvSpPr>
          <p:nvPr>
            <p:ph type="body" sz="quarter" idx="13"/>
          </p:nvPr>
        </p:nvSpPr>
        <p:spPr/>
        <p:txBody>
          <a:bodyPr wrap="square"/>
          <a:lstStyle/>
          <a:p>
            <a:endParaRPr lang="de-DE" dirty="0" smtClean="0"/>
          </a:p>
          <a:p>
            <a:r>
              <a:rPr lang="de-DE" dirty="0" smtClean="0"/>
              <a:t>Auflagen-, Stand- oder Versionszählung: </a:t>
            </a:r>
            <a:br>
              <a:rPr lang="de-DE" dirty="0" smtClean="0"/>
            </a:br>
            <a:r>
              <a:rPr lang="de-DE" dirty="0" smtClean="0"/>
              <a:t>sofern Ressource keine </a:t>
            </a:r>
            <a:r>
              <a:rPr lang="de-DE" dirty="0"/>
              <a:t>weitere </a:t>
            </a:r>
            <a:r>
              <a:rPr lang="de-DE" dirty="0" smtClean="0"/>
              <a:t>Zählung aufweist</a:t>
            </a:r>
            <a:br>
              <a:rPr lang="de-DE" dirty="0" smtClean="0"/>
            </a:br>
            <a:r>
              <a:rPr lang="de-DE" dirty="0" smtClean="0"/>
              <a:t> </a:t>
            </a:r>
            <a:r>
              <a:rPr lang="de-DE" dirty="0" smtClean="0">
                <a:sym typeface="Wingdings"/>
              </a:rPr>
              <a:t> keine f</a:t>
            </a:r>
            <a:r>
              <a:rPr lang="de-DE" dirty="0" smtClean="0"/>
              <a:t>ortlaufende Ressource</a:t>
            </a:r>
            <a:br>
              <a:rPr lang="de-DE" dirty="0" smtClean="0"/>
            </a:br>
            <a:endParaRPr lang="de-DE" dirty="0"/>
          </a:p>
          <a:p>
            <a:r>
              <a:rPr lang="de-DE" dirty="0"/>
              <a:t>Auflagen-, Stand- oder Versionszählung </a:t>
            </a:r>
            <a:r>
              <a:rPr lang="de-DE" dirty="0" smtClean="0"/>
              <a:t>und zusätzlich kein geplanter </a:t>
            </a:r>
            <a:r>
              <a:rPr lang="de-DE" dirty="0"/>
              <a:t>Abschluss und </a:t>
            </a:r>
            <a:r>
              <a:rPr lang="de-DE" dirty="0" smtClean="0"/>
              <a:t>Erscheinungsfrequenz in der Ressource selbst </a:t>
            </a:r>
            <a:br>
              <a:rPr lang="de-DE" dirty="0" smtClean="0"/>
            </a:br>
            <a:r>
              <a:rPr lang="de-DE" dirty="0" smtClean="0"/>
              <a:t> </a:t>
            </a:r>
            <a:r>
              <a:rPr lang="de-DE" dirty="0" smtClean="0">
                <a:sym typeface="Wingdings"/>
              </a:rPr>
              <a:t> f</a:t>
            </a:r>
            <a:r>
              <a:rPr lang="de-DE" dirty="0" smtClean="0"/>
              <a:t>ortlaufende Ressource</a:t>
            </a:r>
            <a:br>
              <a:rPr lang="de-DE" dirty="0" smtClean="0"/>
            </a:br>
            <a:endParaRPr lang="de-DE" dirty="0"/>
          </a:p>
          <a:p>
            <a:r>
              <a:rPr lang="de-DE" dirty="0"/>
              <a:t>Auflagen-, Stand- oder Versionszählung </a:t>
            </a:r>
            <a:r>
              <a:rPr lang="de-DE" dirty="0" smtClean="0"/>
              <a:t>und weitere Zählung</a:t>
            </a:r>
            <a:endParaRPr lang="de-DE" dirty="0" smtClean="0">
              <a:sym typeface="Wingdings"/>
            </a:endParaRPr>
          </a:p>
          <a:p>
            <a:pPr marL="0" indent="0">
              <a:buNone/>
            </a:pPr>
            <a:r>
              <a:rPr lang="de-DE" dirty="0" smtClean="0">
                <a:sym typeface="Wingdings"/>
              </a:rPr>
              <a:t>     </a:t>
            </a:r>
            <a:r>
              <a:rPr lang="de-DE" dirty="0">
                <a:sym typeface="Wingdings"/>
              </a:rPr>
              <a:t>f</a:t>
            </a:r>
            <a:r>
              <a:rPr lang="de-DE" dirty="0"/>
              <a:t>ortlaufende Ressource</a:t>
            </a:r>
            <a:br>
              <a:rPr lang="de-DE" dirty="0"/>
            </a:b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10</a:t>
            </a:fld>
            <a:endParaRPr lang="de-DE"/>
          </a:p>
        </p:txBody>
      </p:sp>
      <p:sp>
        <p:nvSpPr>
          <p:cNvPr id="9" name="Fußzeilenplatzhalter 8"/>
          <p:cNvSpPr>
            <a:spLocks noGrp="1"/>
          </p:cNvSpPr>
          <p:nvPr>
            <p:ph type="ftr" sz="quarter" idx="14"/>
          </p:nvPr>
        </p:nvSpPr>
        <p:spPr>
          <a:xfrm>
            <a:off x="467544" y="6376243"/>
            <a:ext cx="6840760" cy="365125"/>
          </a:xfrm>
        </p:spPr>
        <p:txBody>
          <a:bodyPr/>
          <a:lstStyle/>
          <a:p>
            <a:r>
              <a:rPr lang="de-DE" dirty="0" smtClean="0"/>
              <a:t>AG RDA Schulungsunterlagen – Modul 2.03: Abgrenzung | Stand: 30.11.2016 | CC BY-NC-SA</a:t>
            </a:r>
            <a:endParaRPr lang="de-DE" dirty="0"/>
          </a:p>
        </p:txBody>
      </p:sp>
    </p:spTree>
    <p:extLst>
      <p:ext uri="{BB962C8B-B14F-4D97-AF65-F5344CB8AC3E}">
        <p14:creationId xmlns:p14="http://schemas.microsoft.com/office/powerpoint/2010/main" val="371189649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Vorliegen </a:t>
            </a:r>
            <a:r>
              <a:rPr lang="de-DE" dirty="0"/>
              <a:t>einer </a:t>
            </a:r>
            <a:r>
              <a:rPr lang="de-DE" dirty="0" smtClean="0"/>
              <a:t>Zählung - 3</a:t>
            </a:r>
            <a:endParaRPr lang="de-DE" dirty="0"/>
          </a:p>
        </p:txBody>
      </p:sp>
      <p:sp>
        <p:nvSpPr>
          <p:cNvPr id="3" name="Textplatzhalter 2"/>
          <p:cNvSpPr>
            <a:spLocks noGrp="1"/>
          </p:cNvSpPr>
          <p:nvPr>
            <p:ph type="body" sz="quarter" idx="13"/>
          </p:nvPr>
        </p:nvSpPr>
        <p:spPr/>
        <p:txBody>
          <a:bodyPr wrap="square"/>
          <a:lstStyle/>
          <a:p>
            <a:endParaRPr lang="de-DE" b="1" dirty="0" smtClean="0"/>
          </a:p>
          <a:p>
            <a:pPr marL="0" indent="0">
              <a:buNone/>
            </a:pPr>
            <a:r>
              <a:rPr lang="de-DE" b="1" dirty="0" smtClean="0"/>
              <a:t>Beispiel – Auflagenzählung + weitere Zählung:</a:t>
            </a:r>
          </a:p>
          <a:p>
            <a:pPr marL="0" indent="0">
              <a:buNone/>
            </a:pPr>
            <a:endParaRPr lang="de-DE" dirty="0"/>
          </a:p>
          <a:p>
            <a:pPr marL="400050" lvl="1" indent="0">
              <a:buNone/>
            </a:pPr>
            <a:r>
              <a:rPr lang="de-DE" dirty="0"/>
              <a:t>Wegweiser durch die psychiatrische Versorgung - Ausgabe 01</a:t>
            </a:r>
            <a:br>
              <a:rPr lang="de-DE" dirty="0"/>
            </a:br>
            <a:r>
              <a:rPr lang="de-DE" dirty="0"/>
              <a:t>Impressum: 1. Auflage 2010</a:t>
            </a:r>
            <a:br>
              <a:rPr lang="de-DE" dirty="0"/>
            </a:br>
            <a:endParaRPr lang="de-DE" dirty="0" smtClean="0"/>
          </a:p>
          <a:p>
            <a:pPr marL="400050" lvl="1" indent="0">
              <a:buNone/>
            </a:pPr>
            <a:r>
              <a:rPr lang="de-DE" dirty="0" smtClean="0"/>
              <a:t>Erscheint </a:t>
            </a:r>
            <a:r>
              <a:rPr lang="de-DE" dirty="0"/>
              <a:t>alle 1-2 Jahre </a:t>
            </a:r>
            <a:r>
              <a:rPr lang="de-DE" i="1" dirty="0"/>
              <a:t>(steht nicht in der Vorlage</a:t>
            </a:r>
            <a:r>
              <a:rPr lang="de-DE" i="1" dirty="0" smtClean="0"/>
              <a:t>)</a:t>
            </a:r>
          </a:p>
          <a:p>
            <a:pPr marL="400050" lvl="1" indent="0">
              <a:buNone/>
            </a:pPr>
            <a:endParaRPr lang="de-DE" dirty="0"/>
          </a:p>
          <a:p>
            <a:pPr marL="0" indent="0">
              <a:buNone/>
            </a:pPr>
            <a:r>
              <a:rPr lang="de-DE" dirty="0" smtClean="0"/>
              <a:t>	</a:t>
            </a:r>
            <a:r>
              <a:rPr lang="de-DE" dirty="0" smtClean="0">
                <a:sym typeface="Wingdings"/>
              </a:rPr>
              <a:t> </a:t>
            </a:r>
            <a:r>
              <a:rPr lang="de-DE" dirty="0" smtClean="0"/>
              <a:t>fortlaufende Ressource</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11</a:t>
            </a:fld>
            <a:endParaRPr lang="de-DE"/>
          </a:p>
        </p:txBody>
      </p:sp>
      <p:sp>
        <p:nvSpPr>
          <p:cNvPr id="9" name="Fußzeilenplatzhalter 8"/>
          <p:cNvSpPr>
            <a:spLocks noGrp="1"/>
          </p:cNvSpPr>
          <p:nvPr>
            <p:ph type="ftr" sz="quarter" idx="14"/>
          </p:nvPr>
        </p:nvSpPr>
        <p:spPr>
          <a:xfrm>
            <a:off x="467544" y="6376243"/>
            <a:ext cx="6840760" cy="365125"/>
          </a:xfrm>
        </p:spPr>
        <p:txBody>
          <a:bodyPr/>
          <a:lstStyle/>
          <a:p>
            <a:r>
              <a:rPr lang="de-DE" dirty="0" smtClean="0"/>
              <a:t>AG RDA Schulungsunterlagen – Modul 2.03: Abgrenzung | Stand: 30.11.2016 | CC BY-NC-SA</a:t>
            </a:r>
            <a:endParaRPr lang="de-DE" dirty="0"/>
          </a:p>
        </p:txBody>
      </p:sp>
    </p:spTree>
    <p:extLst>
      <p:ext uri="{BB962C8B-B14F-4D97-AF65-F5344CB8AC3E}">
        <p14:creationId xmlns:p14="http://schemas.microsoft.com/office/powerpoint/2010/main" val="182885692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Wechsel der Abgrenzungskriterien - 1</a:t>
            </a:r>
            <a:endParaRPr lang="de-DE" dirty="0"/>
          </a:p>
        </p:txBody>
      </p:sp>
      <p:sp>
        <p:nvSpPr>
          <p:cNvPr id="3" name="Textplatzhalter 2"/>
          <p:cNvSpPr>
            <a:spLocks noGrp="1"/>
          </p:cNvSpPr>
          <p:nvPr>
            <p:ph type="body" sz="quarter" idx="13"/>
          </p:nvPr>
        </p:nvSpPr>
        <p:spPr/>
        <p:txBody>
          <a:bodyPr wrap="square"/>
          <a:lstStyle/>
          <a:p>
            <a:endParaRPr lang="de-DE" dirty="0" smtClean="0"/>
          </a:p>
          <a:p>
            <a:r>
              <a:rPr lang="de-DE" dirty="0"/>
              <a:t>bei Wechsel zwischen Auflage und einer anderen Zählung (z. B. Ausgabenzählung) oder </a:t>
            </a:r>
          </a:p>
          <a:p>
            <a:r>
              <a:rPr lang="de-DE" dirty="0"/>
              <a:t>Hinzutreten bzw. Wegfall einer weiteren Zählung zu einer Auflagenzählung</a:t>
            </a:r>
          </a:p>
          <a:p>
            <a:endParaRPr lang="de-DE" dirty="0"/>
          </a:p>
          <a:p>
            <a:pPr marL="400050" lvl="1" indent="0">
              <a:buNone/>
            </a:pPr>
            <a:r>
              <a:rPr lang="de-DE" sz="2400" dirty="0">
                <a:sym typeface="Wingdings" panose="05000000000000000000" pitchFamily="2" charset="2"/>
              </a:rPr>
              <a:t></a:t>
            </a:r>
            <a:r>
              <a:rPr lang="de-DE" sz="2400" dirty="0"/>
              <a:t> erste Abgrenzungsentscheidung wird im Allgemeinen beibehalten</a:t>
            </a:r>
          </a:p>
        </p:txBody>
      </p:sp>
      <p:sp>
        <p:nvSpPr>
          <p:cNvPr id="5" name="Foliennummernplatzhalter 4"/>
          <p:cNvSpPr>
            <a:spLocks noGrp="1"/>
          </p:cNvSpPr>
          <p:nvPr>
            <p:ph type="sldNum" sz="quarter" idx="4"/>
          </p:nvPr>
        </p:nvSpPr>
        <p:spPr/>
        <p:txBody>
          <a:bodyPr/>
          <a:lstStyle/>
          <a:p>
            <a:fld id="{8A6690F1-7CA1-4166-A522-500460961984}" type="slidenum">
              <a:rPr lang="de-DE" smtClean="0"/>
              <a:pPr/>
              <a:t>12</a:t>
            </a:fld>
            <a:endParaRPr lang="de-DE"/>
          </a:p>
        </p:txBody>
      </p:sp>
      <p:sp>
        <p:nvSpPr>
          <p:cNvPr id="9" name="Fußzeilenplatzhalter 8"/>
          <p:cNvSpPr>
            <a:spLocks noGrp="1"/>
          </p:cNvSpPr>
          <p:nvPr>
            <p:ph type="ftr" sz="quarter" idx="14"/>
          </p:nvPr>
        </p:nvSpPr>
        <p:spPr>
          <a:xfrm>
            <a:off x="467544" y="6376243"/>
            <a:ext cx="6840760" cy="365125"/>
          </a:xfrm>
        </p:spPr>
        <p:txBody>
          <a:bodyPr/>
          <a:lstStyle/>
          <a:p>
            <a:r>
              <a:rPr lang="de-DE" dirty="0" smtClean="0"/>
              <a:t>AG RDA Schulungsunterlagen – Modul 2.03: Abgrenzung | Stand: 30.11.2016 | CC BY-NC-SA</a:t>
            </a:r>
            <a:endParaRPr lang="de-DE" dirty="0"/>
          </a:p>
        </p:txBody>
      </p:sp>
    </p:spTree>
    <p:extLst>
      <p:ext uri="{BB962C8B-B14F-4D97-AF65-F5344CB8AC3E}">
        <p14:creationId xmlns:p14="http://schemas.microsoft.com/office/powerpoint/2010/main" val="260922118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Wechsel der Abgrenzungskriterien - </a:t>
            </a:r>
            <a:r>
              <a:rPr lang="de-DE" dirty="0" smtClean="0"/>
              <a:t>2</a:t>
            </a:r>
            <a:endParaRPr lang="de-DE" dirty="0"/>
          </a:p>
        </p:txBody>
      </p:sp>
      <p:sp>
        <p:nvSpPr>
          <p:cNvPr id="3" name="Textplatzhalter 2"/>
          <p:cNvSpPr>
            <a:spLocks noGrp="1"/>
          </p:cNvSpPr>
          <p:nvPr>
            <p:ph type="body" sz="quarter" idx="13"/>
          </p:nvPr>
        </p:nvSpPr>
        <p:spPr/>
        <p:txBody>
          <a:bodyPr wrap="square"/>
          <a:lstStyle/>
          <a:p>
            <a:endParaRPr lang="de-DE" b="1" dirty="0" smtClean="0"/>
          </a:p>
          <a:p>
            <a:pPr marL="0" indent="0">
              <a:buNone/>
            </a:pPr>
            <a:r>
              <a:rPr lang="de-DE" b="1" dirty="0" smtClean="0"/>
              <a:t>Beispiel 1:</a:t>
            </a:r>
          </a:p>
          <a:p>
            <a:pPr marL="0" indent="0">
              <a:buNone/>
            </a:pPr>
            <a:endParaRPr lang="de-DE" dirty="0" smtClean="0"/>
          </a:p>
          <a:p>
            <a:pPr marL="400050" lvl="1" indent="0">
              <a:buNone/>
            </a:pPr>
            <a:r>
              <a:rPr lang="de-DE" dirty="0"/>
              <a:t>Handbuch Wasserwirtschaft</a:t>
            </a:r>
            <a:br>
              <a:rPr lang="de-DE" dirty="0"/>
            </a:br>
            <a:r>
              <a:rPr lang="de-DE" dirty="0"/>
              <a:t>Impressum: 1. Auflage </a:t>
            </a:r>
            <a:r>
              <a:rPr lang="de-DE" dirty="0" smtClean="0"/>
              <a:t>1990</a:t>
            </a:r>
            <a:endParaRPr lang="de-DE" sz="1000" dirty="0"/>
          </a:p>
          <a:p>
            <a:pPr marL="400050" lvl="1" indent="0">
              <a:buNone/>
            </a:pPr>
            <a:r>
              <a:rPr lang="de-DE" dirty="0"/>
              <a:t>Handbuch Wasserwirtschaft</a:t>
            </a:r>
            <a:br>
              <a:rPr lang="de-DE" dirty="0"/>
            </a:br>
            <a:r>
              <a:rPr lang="de-DE" dirty="0"/>
              <a:t>Impressum: 2. Auflage </a:t>
            </a:r>
            <a:r>
              <a:rPr lang="de-DE" dirty="0" smtClean="0"/>
              <a:t>1994</a:t>
            </a:r>
            <a:endParaRPr lang="de-DE" sz="1000" dirty="0" smtClean="0"/>
          </a:p>
          <a:p>
            <a:pPr marL="0" indent="0">
              <a:buNone/>
            </a:pPr>
            <a:r>
              <a:rPr lang="de-DE" dirty="0"/>
              <a:t>	</a:t>
            </a:r>
            <a:r>
              <a:rPr lang="de-DE" dirty="0">
                <a:sym typeface="Wingdings"/>
              </a:rPr>
              <a:t> </a:t>
            </a:r>
            <a:r>
              <a:rPr lang="de-DE" dirty="0" smtClean="0"/>
              <a:t>Monografie</a:t>
            </a:r>
            <a:br>
              <a:rPr lang="de-DE" dirty="0" smtClean="0"/>
            </a:br>
            <a:endParaRPr lang="de-DE" dirty="0" smtClean="0"/>
          </a:p>
          <a:p>
            <a:pPr marL="400050" lvl="1" indent="0">
              <a:buNone/>
            </a:pPr>
            <a:r>
              <a:rPr lang="de-DE" dirty="0"/>
              <a:t>Handbuch Wasserwirtschaft</a:t>
            </a:r>
            <a:br>
              <a:rPr lang="de-DE" dirty="0"/>
            </a:br>
            <a:r>
              <a:rPr lang="de-DE" dirty="0"/>
              <a:t>Impressum: 3. </a:t>
            </a:r>
            <a:r>
              <a:rPr lang="de-DE" u="sng" dirty="0"/>
              <a:t>Ausgabe</a:t>
            </a:r>
            <a:r>
              <a:rPr lang="de-DE" dirty="0"/>
              <a:t> </a:t>
            </a:r>
            <a:r>
              <a:rPr lang="de-DE" dirty="0" smtClean="0"/>
              <a:t>2000</a:t>
            </a:r>
            <a:endParaRPr lang="de-DE" sz="1000" dirty="0"/>
          </a:p>
          <a:p>
            <a:pPr marL="0" indent="0">
              <a:buNone/>
            </a:pPr>
            <a:r>
              <a:rPr lang="de-DE" dirty="0"/>
              <a:t>	</a:t>
            </a:r>
            <a:r>
              <a:rPr lang="de-DE" dirty="0">
                <a:sym typeface="Wingdings"/>
              </a:rPr>
              <a:t> </a:t>
            </a:r>
            <a:r>
              <a:rPr lang="de-DE" dirty="0"/>
              <a:t>weiterhin: Monografie</a:t>
            </a:r>
          </a:p>
        </p:txBody>
      </p:sp>
      <p:sp>
        <p:nvSpPr>
          <p:cNvPr id="5" name="Foliennummernplatzhalter 4"/>
          <p:cNvSpPr>
            <a:spLocks noGrp="1"/>
          </p:cNvSpPr>
          <p:nvPr>
            <p:ph type="sldNum" sz="quarter" idx="4"/>
          </p:nvPr>
        </p:nvSpPr>
        <p:spPr/>
        <p:txBody>
          <a:bodyPr/>
          <a:lstStyle/>
          <a:p>
            <a:fld id="{8A6690F1-7CA1-4166-A522-500460961984}" type="slidenum">
              <a:rPr lang="de-DE" smtClean="0"/>
              <a:pPr/>
              <a:t>13</a:t>
            </a:fld>
            <a:endParaRPr lang="de-DE"/>
          </a:p>
        </p:txBody>
      </p:sp>
      <p:sp>
        <p:nvSpPr>
          <p:cNvPr id="9" name="Fußzeilenplatzhalter 8"/>
          <p:cNvSpPr>
            <a:spLocks noGrp="1"/>
          </p:cNvSpPr>
          <p:nvPr>
            <p:ph type="ftr" sz="quarter" idx="14"/>
          </p:nvPr>
        </p:nvSpPr>
        <p:spPr>
          <a:xfrm>
            <a:off x="467544" y="6376243"/>
            <a:ext cx="6840760" cy="365125"/>
          </a:xfrm>
        </p:spPr>
        <p:txBody>
          <a:bodyPr/>
          <a:lstStyle/>
          <a:p>
            <a:r>
              <a:rPr lang="de-DE" dirty="0" smtClean="0"/>
              <a:t>AG RDA Schulungsunterlagen – Modul 2.03: Abgrenzung | Stand: 30.11.2016 | CC BY-NC-SA</a:t>
            </a:r>
            <a:endParaRPr lang="de-DE" dirty="0"/>
          </a:p>
        </p:txBody>
      </p:sp>
    </p:spTree>
    <p:extLst>
      <p:ext uri="{BB962C8B-B14F-4D97-AF65-F5344CB8AC3E}">
        <p14:creationId xmlns:p14="http://schemas.microsoft.com/office/powerpoint/2010/main" val="234570307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Wechsel der Abgrenzungskriterien - </a:t>
            </a:r>
            <a:r>
              <a:rPr lang="de-DE" dirty="0" smtClean="0"/>
              <a:t>3</a:t>
            </a:r>
            <a:endParaRPr lang="de-DE" dirty="0"/>
          </a:p>
        </p:txBody>
      </p:sp>
      <p:sp>
        <p:nvSpPr>
          <p:cNvPr id="3" name="Textplatzhalter 2"/>
          <p:cNvSpPr>
            <a:spLocks noGrp="1"/>
          </p:cNvSpPr>
          <p:nvPr>
            <p:ph type="body" sz="quarter" idx="13"/>
          </p:nvPr>
        </p:nvSpPr>
        <p:spPr/>
        <p:txBody>
          <a:bodyPr wrap="square"/>
          <a:lstStyle/>
          <a:p>
            <a:endParaRPr lang="de-DE" b="1" dirty="0" smtClean="0"/>
          </a:p>
          <a:p>
            <a:pPr marL="0" indent="0">
              <a:buNone/>
            </a:pPr>
            <a:r>
              <a:rPr lang="de-DE" b="1" dirty="0" smtClean="0"/>
              <a:t>Beispiel 2:</a:t>
            </a:r>
          </a:p>
          <a:p>
            <a:pPr marL="0" indent="0">
              <a:buNone/>
            </a:pPr>
            <a:endParaRPr lang="de-DE" dirty="0" smtClean="0"/>
          </a:p>
          <a:p>
            <a:pPr marL="400050" lvl="1" indent="0">
              <a:buNone/>
            </a:pPr>
            <a:r>
              <a:rPr lang="de-DE" dirty="0"/>
              <a:t>Wegweiser für Menschen mit Behinderung im Großraum Stuttgart</a:t>
            </a:r>
            <a:br>
              <a:rPr lang="de-DE" dirty="0"/>
            </a:br>
            <a:r>
              <a:rPr lang="de-DE" dirty="0"/>
              <a:t>Impressum: Ausgabe 1 – 2000</a:t>
            </a:r>
          </a:p>
          <a:p>
            <a:pPr marL="400050" lvl="1" indent="0">
              <a:buNone/>
            </a:pPr>
            <a:r>
              <a:rPr lang="de-DE" dirty="0"/>
              <a:t>Wegweiser für Menschen mit Behinderung im Großraum Stuttgart</a:t>
            </a:r>
            <a:br>
              <a:rPr lang="de-DE" dirty="0"/>
            </a:br>
            <a:r>
              <a:rPr lang="de-DE" dirty="0"/>
              <a:t>Impressum: Ausgabe 2 – 2002</a:t>
            </a:r>
          </a:p>
          <a:p>
            <a:pPr marL="0" indent="0">
              <a:buNone/>
            </a:pPr>
            <a:r>
              <a:rPr lang="de-DE" dirty="0"/>
              <a:t>	</a:t>
            </a:r>
            <a:r>
              <a:rPr lang="de-DE" dirty="0">
                <a:sym typeface="Wingdings"/>
              </a:rPr>
              <a:t> </a:t>
            </a:r>
            <a:r>
              <a:rPr lang="de-DE" dirty="0"/>
              <a:t>fortlaufende Ressource</a:t>
            </a:r>
          </a:p>
          <a:p>
            <a:pPr marL="457200" lvl="1" indent="0">
              <a:buNone/>
            </a:pPr>
            <a:endParaRPr lang="de-DE" dirty="0"/>
          </a:p>
          <a:p>
            <a:pPr marL="457200" lvl="1" indent="0">
              <a:buNone/>
            </a:pPr>
            <a:r>
              <a:rPr lang="de-DE" dirty="0"/>
              <a:t>Wegweiser für Menschen mit Behinderung im Großraum Stuttgart</a:t>
            </a:r>
            <a:br>
              <a:rPr lang="de-DE" dirty="0"/>
            </a:br>
            <a:r>
              <a:rPr lang="de-DE" dirty="0"/>
              <a:t>Impressum: </a:t>
            </a:r>
            <a:r>
              <a:rPr lang="de-DE" u="sng" dirty="0"/>
              <a:t>Auflage</a:t>
            </a:r>
            <a:r>
              <a:rPr lang="de-DE" dirty="0"/>
              <a:t> 3 – 2004</a:t>
            </a:r>
          </a:p>
          <a:p>
            <a:pPr marL="0" indent="0">
              <a:buNone/>
            </a:pPr>
            <a:r>
              <a:rPr lang="de-DE" dirty="0"/>
              <a:t>	</a:t>
            </a:r>
            <a:r>
              <a:rPr lang="de-DE" dirty="0">
                <a:sym typeface="Wingdings"/>
              </a:rPr>
              <a:t> </a:t>
            </a:r>
            <a:r>
              <a:rPr lang="de-DE" dirty="0"/>
              <a:t>weiterhin: fortlaufende Ressource</a:t>
            </a:r>
          </a:p>
        </p:txBody>
      </p:sp>
      <p:sp>
        <p:nvSpPr>
          <p:cNvPr id="5" name="Foliennummernplatzhalter 4"/>
          <p:cNvSpPr>
            <a:spLocks noGrp="1"/>
          </p:cNvSpPr>
          <p:nvPr>
            <p:ph type="sldNum" sz="quarter" idx="4"/>
          </p:nvPr>
        </p:nvSpPr>
        <p:spPr/>
        <p:txBody>
          <a:bodyPr/>
          <a:lstStyle/>
          <a:p>
            <a:fld id="{8A6690F1-7CA1-4166-A522-500460961984}" type="slidenum">
              <a:rPr lang="de-DE" smtClean="0"/>
              <a:pPr/>
              <a:t>14</a:t>
            </a:fld>
            <a:endParaRPr lang="de-DE"/>
          </a:p>
        </p:txBody>
      </p:sp>
      <p:sp>
        <p:nvSpPr>
          <p:cNvPr id="9" name="Fußzeilenplatzhalter 8"/>
          <p:cNvSpPr>
            <a:spLocks noGrp="1"/>
          </p:cNvSpPr>
          <p:nvPr>
            <p:ph type="ftr" sz="quarter" idx="14"/>
          </p:nvPr>
        </p:nvSpPr>
        <p:spPr>
          <a:xfrm>
            <a:off x="467544" y="6376243"/>
            <a:ext cx="6840760" cy="365125"/>
          </a:xfrm>
        </p:spPr>
        <p:txBody>
          <a:bodyPr/>
          <a:lstStyle/>
          <a:p>
            <a:r>
              <a:rPr lang="de-DE" dirty="0" smtClean="0"/>
              <a:t>AG RDA Schulungsunterlagen – Modul 2.03: Abgrenzung | Stand: 30.11.2016 | CC BY-NC-SA</a:t>
            </a:r>
            <a:endParaRPr lang="de-DE" dirty="0"/>
          </a:p>
        </p:txBody>
      </p:sp>
    </p:spTree>
    <p:extLst>
      <p:ext uri="{BB962C8B-B14F-4D97-AF65-F5344CB8AC3E}">
        <p14:creationId xmlns:p14="http://schemas.microsoft.com/office/powerpoint/2010/main" val="171106654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Abgrenzung paralleler Ausgaben - 1</a:t>
            </a:r>
            <a:endParaRPr lang="de-DE" dirty="0"/>
          </a:p>
        </p:txBody>
      </p:sp>
      <p:sp>
        <p:nvSpPr>
          <p:cNvPr id="3" name="Textplatzhalter 2"/>
          <p:cNvSpPr>
            <a:spLocks noGrp="1"/>
          </p:cNvSpPr>
          <p:nvPr>
            <p:ph type="body" sz="quarter" idx="13"/>
          </p:nvPr>
        </p:nvSpPr>
        <p:spPr/>
        <p:txBody>
          <a:bodyPr wrap="square"/>
          <a:lstStyle/>
          <a:p>
            <a:endParaRPr lang="de-DE" dirty="0" smtClean="0"/>
          </a:p>
          <a:p>
            <a:r>
              <a:rPr lang="de-DE" dirty="0" smtClean="0"/>
              <a:t>parallele </a:t>
            </a:r>
            <a:r>
              <a:rPr lang="de-DE" dirty="0"/>
              <a:t>Sprach- oder Regionalausgaben </a:t>
            </a:r>
            <a:r>
              <a:rPr lang="de-DE" dirty="0" smtClean="0"/>
              <a:t>eines Verlages </a:t>
            </a:r>
            <a:r>
              <a:rPr lang="de-DE" dirty="0"/>
              <a:t>mit Auflagenzählung </a:t>
            </a:r>
            <a:endParaRPr lang="de-DE" dirty="0" smtClean="0"/>
          </a:p>
          <a:p>
            <a:pPr marL="400050" lvl="1" indent="0">
              <a:buNone/>
            </a:pPr>
            <a:r>
              <a:rPr lang="de-DE" dirty="0" smtClean="0"/>
              <a:t/>
            </a:r>
            <a:br>
              <a:rPr lang="de-DE" dirty="0" smtClean="0"/>
            </a:br>
            <a:r>
              <a:rPr lang="de-DE" sz="2400" dirty="0" smtClean="0">
                <a:sym typeface="Wingdings" panose="05000000000000000000" pitchFamily="2" charset="2"/>
              </a:rPr>
              <a:t> i</a:t>
            </a:r>
            <a:r>
              <a:rPr lang="de-DE" sz="2400" dirty="0" smtClean="0"/>
              <a:t>m </a:t>
            </a:r>
            <a:r>
              <a:rPr lang="de-DE" sz="2400" dirty="0"/>
              <a:t>Allgemeinen einheitlich </a:t>
            </a:r>
            <a:r>
              <a:rPr lang="de-DE" sz="2400" dirty="0" smtClean="0"/>
              <a:t>Abgrenzung </a:t>
            </a:r>
            <a:br>
              <a:rPr lang="de-DE" sz="2400" dirty="0" smtClean="0"/>
            </a:br>
            <a:r>
              <a:rPr lang="de-DE" sz="2400" dirty="0" smtClean="0"/>
              <a:t>Die </a:t>
            </a:r>
            <a:r>
              <a:rPr lang="de-DE" sz="2400" dirty="0"/>
              <a:t>Entscheidung richtet sich dabei nach der überwiegend auftretenden Abgrenzung</a:t>
            </a:r>
            <a:r>
              <a:rPr lang="de-DE" sz="2400" dirty="0" smtClean="0"/>
              <a:t>.</a:t>
            </a:r>
            <a:endParaRPr lang="de-DE" sz="2400"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15</a:t>
            </a:fld>
            <a:endParaRPr lang="de-DE"/>
          </a:p>
        </p:txBody>
      </p:sp>
      <p:sp>
        <p:nvSpPr>
          <p:cNvPr id="9" name="Fußzeilenplatzhalter 8"/>
          <p:cNvSpPr>
            <a:spLocks noGrp="1"/>
          </p:cNvSpPr>
          <p:nvPr>
            <p:ph type="ftr" sz="quarter" idx="14"/>
          </p:nvPr>
        </p:nvSpPr>
        <p:spPr>
          <a:xfrm>
            <a:off x="467544" y="6376243"/>
            <a:ext cx="6840760" cy="365125"/>
          </a:xfrm>
        </p:spPr>
        <p:txBody>
          <a:bodyPr/>
          <a:lstStyle/>
          <a:p>
            <a:r>
              <a:rPr lang="de-DE" dirty="0" smtClean="0"/>
              <a:t>AG RDA Schulungsunterlagen – Modul 2.03: Abgrenzung | Stand: 30.11.2016 | CC BY-NC-SA</a:t>
            </a:r>
            <a:endParaRPr lang="de-DE" dirty="0"/>
          </a:p>
        </p:txBody>
      </p:sp>
    </p:spTree>
    <p:extLst>
      <p:ext uri="{BB962C8B-B14F-4D97-AF65-F5344CB8AC3E}">
        <p14:creationId xmlns:p14="http://schemas.microsoft.com/office/powerpoint/2010/main" val="378469729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Abgrenzung paralleler Ausgaben - 2</a:t>
            </a:r>
          </a:p>
        </p:txBody>
      </p:sp>
      <p:sp>
        <p:nvSpPr>
          <p:cNvPr id="3" name="Textplatzhalter 2"/>
          <p:cNvSpPr>
            <a:spLocks noGrp="1"/>
          </p:cNvSpPr>
          <p:nvPr>
            <p:ph type="body" sz="quarter" idx="13"/>
          </p:nvPr>
        </p:nvSpPr>
        <p:spPr/>
        <p:txBody>
          <a:bodyPr wrap="square"/>
          <a:lstStyle/>
          <a:p>
            <a:endParaRPr lang="de-DE" b="1" dirty="0" smtClean="0"/>
          </a:p>
          <a:p>
            <a:pPr marL="0" indent="0">
              <a:buNone/>
            </a:pPr>
            <a:r>
              <a:rPr lang="de-DE" b="1" dirty="0" smtClean="0"/>
              <a:t>Beispiel:</a:t>
            </a:r>
          </a:p>
          <a:p>
            <a:pPr marL="0" indent="0">
              <a:buNone/>
            </a:pPr>
            <a:endParaRPr lang="de-DE" dirty="0" smtClean="0"/>
          </a:p>
          <a:p>
            <a:pPr marL="400050" lvl="1" indent="0">
              <a:buNone/>
            </a:pPr>
            <a:r>
              <a:rPr lang="de-DE" dirty="0"/>
              <a:t>Wegweiser für Menschen mit Behinderung im Großraum </a:t>
            </a:r>
            <a:r>
              <a:rPr lang="de-DE" u="sng" dirty="0"/>
              <a:t>Frankfurt</a:t>
            </a:r>
            <a:br>
              <a:rPr lang="de-DE" u="sng" dirty="0"/>
            </a:br>
            <a:r>
              <a:rPr lang="de-DE" dirty="0"/>
              <a:t>Impressum: Wiesbaden : Deutsches Rotes Kreuz, Landesverband Hessen</a:t>
            </a:r>
            <a:br>
              <a:rPr lang="de-DE" dirty="0"/>
            </a:br>
            <a:r>
              <a:rPr lang="de-DE" dirty="0"/>
              <a:t>Ausgabe 1 – 1998</a:t>
            </a:r>
          </a:p>
          <a:p>
            <a:pPr marL="0" indent="0">
              <a:buNone/>
            </a:pPr>
            <a:r>
              <a:rPr lang="de-DE" dirty="0"/>
              <a:t>	</a:t>
            </a:r>
            <a:r>
              <a:rPr lang="de-DE" dirty="0">
                <a:sym typeface="Wingdings"/>
              </a:rPr>
              <a:t> </a:t>
            </a:r>
            <a:r>
              <a:rPr lang="de-DE" dirty="0"/>
              <a:t>fortlaufende Ressource</a:t>
            </a:r>
          </a:p>
          <a:p>
            <a:pPr marL="400050" lvl="1" indent="0">
              <a:buNone/>
            </a:pPr>
            <a:endParaRPr lang="de-DE" i="1" dirty="0"/>
          </a:p>
          <a:p>
            <a:pPr marL="400050" lvl="1" indent="0">
              <a:buNone/>
            </a:pPr>
            <a:r>
              <a:rPr lang="de-DE" dirty="0"/>
              <a:t>Wegweiser für Menschen mit Behinderung im Großraum </a:t>
            </a:r>
            <a:r>
              <a:rPr lang="de-DE" u="sng" dirty="0"/>
              <a:t>Kassel</a:t>
            </a:r>
            <a:br>
              <a:rPr lang="de-DE" u="sng" dirty="0"/>
            </a:br>
            <a:r>
              <a:rPr lang="de-DE" dirty="0"/>
              <a:t>Impressum: Wiesbaden : Deutsches Rotes Kreuz, Landesverband Hessen</a:t>
            </a:r>
            <a:br>
              <a:rPr lang="de-DE" dirty="0"/>
            </a:br>
            <a:r>
              <a:rPr lang="de-DE" dirty="0"/>
              <a:t>Ausgabe 1 – 1999</a:t>
            </a:r>
          </a:p>
          <a:p>
            <a:pPr marL="0" indent="0">
              <a:buNone/>
            </a:pPr>
            <a:r>
              <a:rPr lang="de-DE" dirty="0"/>
              <a:t>	</a:t>
            </a:r>
            <a:r>
              <a:rPr lang="de-DE" dirty="0">
                <a:sym typeface="Wingdings"/>
              </a:rPr>
              <a:t> </a:t>
            </a:r>
            <a:r>
              <a:rPr lang="de-DE" dirty="0"/>
              <a:t>fortlaufende Ressource</a:t>
            </a:r>
          </a:p>
        </p:txBody>
      </p:sp>
      <p:sp>
        <p:nvSpPr>
          <p:cNvPr id="5" name="Foliennummernplatzhalter 4"/>
          <p:cNvSpPr>
            <a:spLocks noGrp="1"/>
          </p:cNvSpPr>
          <p:nvPr>
            <p:ph type="sldNum" sz="quarter" idx="4"/>
          </p:nvPr>
        </p:nvSpPr>
        <p:spPr/>
        <p:txBody>
          <a:bodyPr/>
          <a:lstStyle/>
          <a:p>
            <a:fld id="{8A6690F1-7CA1-4166-A522-500460961984}" type="slidenum">
              <a:rPr lang="de-DE" smtClean="0"/>
              <a:pPr/>
              <a:t>16</a:t>
            </a:fld>
            <a:endParaRPr lang="de-DE"/>
          </a:p>
        </p:txBody>
      </p:sp>
      <p:sp>
        <p:nvSpPr>
          <p:cNvPr id="9" name="Fußzeilenplatzhalter 8"/>
          <p:cNvSpPr>
            <a:spLocks noGrp="1"/>
          </p:cNvSpPr>
          <p:nvPr>
            <p:ph type="ftr" sz="quarter" idx="14"/>
          </p:nvPr>
        </p:nvSpPr>
        <p:spPr>
          <a:xfrm>
            <a:off x="467544" y="6376243"/>
            <a:ext cx="6840760" cy="365125"/>
          </a:xfrm>
        </p:spPr>
        <p:txBody>
          <a:bodyPr/>
          <a:lstStyle/>
          <a:p>
            <a:r>
              <a:rPr lang="de-DE" dirty="0" smtClean="0"/>
              <a:t>AG RDA Schulungsunterlagen – Modul 2.03: Abgrenzung | Stand: 30.11.2016 | CC BY-NC-SA</a:t>
            </a:r>
            <a:endParaRPr lang="de-DE" dirty="0"/>
          </a:p>
        </p:txBody>
      </p:sp>
    </p:spTree>
    <p:extLst>
      <p:ext uri="{BB962C8B-B14F-4D97-AF65-F5344CB8AC3E}">
        <p14:creationId xmlns:p14="http://schemas.microsoft.com/office/powerpoint/2010/main" val="30115151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Abgrenzung paralleler Ausgaben - </a:t>
            </a:r>
            <a:r>
              <a:rPr lang="de-DE" dirty="0" smtClean="0"/>
              <a:t>3</a:t>
            </a:r>
            <a:endParaRPr lang="de-DE" dirty="0"/>
          </a:p>
        </p:txBody>
      </p:sp>
      <p:sp>
        <p:nvSpPr>
          <p:cNvPr id="3" name="Textplatzhalter 2"/>
          <p:cNvSpPr>
            <a:spLocks noGrp="1"/>
          </p:cNvSpPr>
          <p:nvPr>
            <p:ph type="body" sz="quarter" idx="13"/>
          </p:nvPr>
        </p:nvSpPr>
        <p:spPr/>
        <p:txBody>
          <a:bodyPr wrap="square"/>
          <a:lstStyle/>
          <a:p>
            <a:endParaRPr lang="de-DE" b="1" dirty="0" smtClean="0"/>
          </a:p>
          <a:p>
            <a:pPr marL="0" indent="0">
              <a:buNone/>
            </a:pPr>
            <a:r>
              <a:rPr lang="de-DE" b="1" dirty="0" smtClean="0"/>
              <a:t>Beispiel (Fortsetzung):</a:t>
            </a:r>
          </a:p>
          <a:p>
            <a:pPr marL="0" indent="0">
              <a:buNone/>
            </a:pPr>
            <a:endParaRPr lang="de-DE" dirty="0" smtClean="0"/>
          </a:p>
          <a:p>
            <a:pPr marL="400050" lvl="1" indent="0">
              <a:buNone/>
            </a:pPr>
            <a:r>
              <a:rPr lang="de-DE" dirty="0"/>
              <a:t>Wegweiser für Menschen mit Behinderung im Großraum </a:t>
            </a:r>
            <a:r>
              <a:rPr lang="de-DE" u="sng" dirty="0"/>
              <a:t>Darmstadt</a:t>
            </a:r>
            <a:br>
              <a:rPr lang="de-DE" u="sng" dirty="0"/>
            </a:br>
            <a:r>
              <a:rPr lang="de-DE" dirty="0"/>
              <a:t>Impressum: Wiesbaden : Deutsches Rotes Kreuz, Landesverband Hessen</a:t>
            </a:r>
            <a:br>
              <a:rPr lang="de-DE" dirty="0"/>
            </a:br>
            <a:r>
              <a:rPr lang="de-DE" u="sng" dirty="0"/>
              <a:t>Auflage</a:t>
            </a:r>
            <a:r>
              <a:rPr lang="de-DE" dirty="0"/>
              <a:t> 1 – 2001</a:t>
            </a:r>
          </a:p>
          <a:p>
            <a:pPr marL="0" indent="0">
              <a:buNone/>
            </a:pPr>
            <a:endParaRPr lang="de-DE" dirty="0"/>
          </a:p>
          <a:p>
            <a:r>
              <a:rPr lang="de-DE" dirty="0"/>
              <a:t>einheitliche Erfassung aller drei Ressourcen:</a:t>
            </a:r>
            <a:br>
              <a:rPr lang="de-DE" dirty="0"/>
            </a:br>
            <a:r>
              <a:rPr lang="de-DE" dirty="0">
                <a:sym typeface="Wingdings" panose="05000000000000000000" pitchFamily="2" charset="2"/>
              </a:rPr>
              <a:t></a:t>
            </a:r>
            <a:r>
              <a:rPr lang="de-DE" dirty="0"/>
              <a:t> fortlaufende Ressourcen</a:t>
            </a:r>
          </a:p>
        </p:txBody>
      </p:sp>
      <p:sp>
        <p:nvSpPr>
          <p:cNvPr id="5" name="Foliennummernplatzhalter 4"/>
          <p:cNvSpPr>
            <a:spLocks noGrp="1"/>
          </p:cNvSpPr>
          <p:nvPr>
            <p:ph type="sldNum" sz="quarter" idx="4"/>
          </p:nvPr>
        </p:nvSpPr>
        <p:spPr/>
        <p:txBody>
          <a:bodyPr/>
          <a:lstStyle/>
          <a:p>
            <a:fld id="{8A6690F1-7CA1-4166-A522-500460961984}" type="slidenum">
              <a:rPr lang="de-DE" smtClean="0"/>
              <a:pPr/>
              <a:t>17</a:t>
            </a:fld>
            <a:endParaRPr lang="de-DE"/>
          </a:p>
        </p:txBody>
      </p:sp>
      <p:sp>
        <p:nvSpPr>
          <p:cNvPr id="9" name="Fußzeilenplatzhalter 8"/>
          <p:cNvSpPr>
            <a:spLocks noGrp="1"/>
          </p:cNvSpPr>
          <p:nvPr>
            <p:ph type="ftr" sz="quarter" idx="14"/>
          </p:nvPr>
        </p:nvSpPr>
        <p:spPr>
          <a:xfrm>
            <a:off x="467544" y="6376243"/>
            <a:ext cx="6840760" cy="365125"/>
          </a:xfrm>
        </p:spPr>
        <p:txBody>
          <a:bodyPr/>
          <a:lstStyle/>
          <a:p>
            <a:r>
              <a:rPr lang="de-DE" dirty="0" smtClean="0"/>
              <a:t>AG RDA Schulungsunterlagen – Modul 2.03: Abgrenzung | Stand: 30.11.2016 | CC BY-NC-SA</a:t>
            </a:r>
            <a:endParaRPr lang="de-DE" dirty="0"/>
          </a:p>
        </p:txBody>
      </p:sp>
    </p:spTree>
    <p:extLst>
      <p:ext uri="{BB962C8B-B14F-4D97-AF65-F5344CB8AC3E}">
        <p14:creationId xmlns:p14="http://schemas.microsoft.com/office/powerpoint/2010/main" val="54691553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Erscheinungsfrequenz</a:t>
            </a:r>
            <a:endParaRPr lang="de-DE" dirty="0"/>
          </a:p>
        </p:txBody>
      </p:sp>
      <p:sp>
        <p:nvSpPr>
          <p:cNvPr id="3" name="Textplatzhalter 2"/>
          <p:cNvSpPr>
            <a:spLocks noGrp="1"/>
          </p:cNvSpPr>
          <p:nvPr>
            <p:ph type="body" sz="quarter" idx="13"/>
          </p:nvPr>
        </p:nvSpPr>
        <p:spPr/>
        <p:txBody>
          <a:bodyPr wrap="square"/>
          <a:lstStyle/>
          <a:p>
            <a:r>
              <a:rPr lang="de-DE" dirty="0" smtClean="0"/>
              <a:t>Informationsquelle</a:t>
            </a:r>
            <a:r>
              <a:rPr lang="de-DE" dirty="0" smtClean="0"/>
              <a:t>: Ressource </a:t>
            </a:r>
            <a:r>
              <a:rPr lang="de-DE" dirty="0"/>
              <a:t>selbst oder </a:t>
            </a:r>
            <a:r>
              <a:rPr lang="de-DE" dirty="0" smtClean="0"/>
              <a:t>aus einer anderen Quellen entnommen bzw. ermittelt</a:t>
            </a:r>
          </a:p>
          <a:p>
            <a:endParaRPr lang="de-DE" sz="2000" dirty="0" smtClean="0"/>
          </a:p>
          <a:p>
            <a:r>
              <a:rPr lang="de-DE" dirty="0"/>
              <a:t>Ausnahme: bei Auflagen, Stand- oder Versionszählungen nur Ressource </a:t>
            </a:r>
            <a:r>
              <a:rPr lang="de-DE" dirty="0" smtClean="0"/>
              <a:t>selbst</a:t>
            </a:r>
          </a:p>
          <a:p>
            <a:endParaRPr lang="de-DE" sz="2000" dirty="0"/>
          </a:p>
          <a:p>
            <a:r>
              <a:rPr lang="de-DE" dirty="0" smtClean="0"/>
              <a:t>kann auch aus </a:t>
            </a:r>
            <a:r>
              <a:rPr lang="de-DE" dirty="0"/>
              <a:t>der Abfolge der Teile ermittelt </a:t>
            </a:r>
            <a:r>
              <a:rPr lang="de-DE" dirty="0" smtClean="0"/>
              <a:t>werden</a:t>
            </a:r>
          </a:p>
          <a:p>
            <a:endParaRPr lang="de-DE" sz="2000" dirty="0"/>
          </a:p>
          <a:p>
            <a:r>
              <a:rPr lang="de-DE" dirty="0" smtClean="0"/>
              <a:t>entsprechende Hinweise im Haupttitel </a:t>
            </a:r>
          </a:p>
          <a:p>
            <a:endParaRPr lang="de-DE" sz="2000" dirty="0"/>
          </a:p>
          <a:p>
            <a:r>
              <a:rPr lang="de-DE" dirty="0" smtClean="0"/>
              <a:t>Erscheinungsfrequenz kann </a:t>
            </a:r>
            <a:r>
              <a:rPr lang="de-DE" dirty="0"/>
              <a:t>auch unregelmäßig </a:t>
            </a:r>
            <a:r>
              <a:rPr lang="de-DE" dirty="0" smtClean="0"/>
              <a:t>sein</a:t>
            </a:r>
          </a:p>
        </p:txBody>
      </p:sp>
      <p:sp>
        <p:nvSpPr>
          <p:cNvPr id="5" name="Foliennummernplatzhalter 4"/>
          <p:cNvSpPr>
            <a:spLocks noGrp="1"/>
          </p:cNvSpPr>
          <p:nvPr>
            <p:ph type="sldNum" sz="quarter" idx="4"/>
          </p:nvPr>
        </p:nvSpPr>
        <p:spPr/>
        <p:txBody>
          <a:bodyPr/>
          <a:lstStyle/>
          <a:p>
            <a:fld id="{8A6690F1-7CA1-4166-A522-500460961984}" type="slidenum">
              <a:rPr lang="de-DE" smtClean="0"/>
              <a:pPr/>
              <a:t>18</a:t>
            </a:fld>
            <a:endParaRPr lang="de-DE"/>
          </a:p>
        </p:txBody>
      </p:sp>
      <p:sp>
        <p:nvSpPr>
          <p:cNvPr id="9" name="Fußzeilenplatzhalter 8"/>
          <p:cNvSpPr>
            <a:spLocks noGrp="1"/>
          </p:cNvSpPr>
          <p:nvPr>
            <p:ph type="ftr" sz="quarter" idx="14"/>
          </p:nvPr>
        </p:nvSpPr>
        <p:spPr>
          <a:xfrm>
            <a:off x="467544" y="6376243"/>
            <a:ext cx="6840760" cy="365125"/>
          </a:xfrm>
        </p:spPr>
        <p:txBody>
          <a:bodyPr/>
          <a:lstStyle/>
          <a:p>
            <a:r>
              <a:rPr lang="de-DE" dirty="0" smtClean="0"/>
              <a:t>AG RDA Schulungsunterlagen – Modul 2.03: Abgrenzung | Stand: 30.11.2016 | CC BY-NC-SA</a:t>
            </a:r>
            <a:endParaRPr lang="de-DE" dirty="0"/>
          </a:p>
        </p:txBody>
      </p:sp>
    </p:spTree>
    <p:extLst>
      <p:ext uri="{BB962C8B-B14F-4D97-AF65-F5344CB8AC3E}">
        <p14:creationId xmlns:p14="http://schemas.microsoft.com/office/powerpoint/2010/main" val="206167097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Ausnahme: Publikationen zu Ereignissen - 1</a:t>
            </a:r>
            <a:endParaRPr lang="de-DE" dirty="0"/>
          </a:p>
        </p:txBody>
      </p:sp>
      <p:sp>
        <p:nvSpPr>
          <p:cNvPr id="3" name="Textplatzhalter 2"/>
          <p:cNvSpPr>
            <a:spLocks noGrp="1"/>
          </p:cNvSpPr>
          <p:nvPr>
            <p:ph type="body" sz="quarter" idx="13"/>
          </p:nvPr>
        </p:nvSpPr>
        <p:spPr/>
        <p:txBody>
          <a:bodyPr wrap="square"/>
          <a:lstStyle/>
          <a:p>
            <a:endParaRPr lang="de-DE" dirty="0" smtClean="0"/>
          </a:p>
          <a:p>
            <a:r>
              <a:rPr lang="de-DE" dirty="0" smtClean="0"/>
              <a:t>Ressourcen</a:t>
            </a:r>
            <a:r>
              <a:rPr lang="de-DE" dirty="0"/>
              <a:t>, deren geplanter Abschluss bekannt ist, </a:t>
            </a:r>
            <a:r>
              <a:rPr lang="de-DE" dirty="0" smtClean="0"/>
              <a:t>werden </a:t>
            </a:r>
            <a:r>
              <a:rPr lang="de-DE" dirty="0"/>
              <a:t>als fortlaufende Ressource behandelt, wenn sie Eigenschaften von fortlaufenden Ressourcen aufweisen, wie aufeinander folgende Ausgaben, Zählung und Erscheinungsfrequenz, </a:t>
            </a:r>
            <a:r>
              <a:rPr lang="de-DE" dirty="0" smtClean="0"/>
              <a:t>z. B</a:t>
            </a:r>
            <a:r>
              <a:rPr lang="de-DE" dirty="0"/>
              <a:t>. </a:t>
            </a:r>
            <a:endParaRPr lang="de-DE" dirty="0" smtClean="0"/>
          </a:p>
          <a:p>
            <a:pPr lvl="1"/>
            <a:r>
              <a:rPr lang="de-DE" dirty="0" smtClean="0"/>
              <a:t>Newsletter </a:t>
            </a:r>
            <a:r>
              <a:rPr lang="de-DE" dirty="0"/>
              <a:t>zu </a:t>
            </a:r>
            <a:r>
              <a:rPr lang="de-DE" dirty="0" smtClean="0"/>
              <a:t>Ereignissen</a:t>
            </a:r>
          </a:p>
          <a:p>
            <a:pPr lvl="1"/>
            <a:r>
              <a:rPr lang="de-DE" dirty="0" smtClean="0"/>
              <a:t>Publikationen zu </a:t>
            </a:r>
            <a:r>
              <a:rPr lang="de-DE" dirty="0"/>
              <a:t>Sportereignissen, Festivals, </a:t>
            </a:r>
            <a:r>
              <a:rPr lang="de-DE" dirty="0" smtClean="0"/>
              <a:t>Messen etc.</a:t>
            </a:r>
          </a:p>
          <a:p>
            <a:endParaRPr lang="de-DE" dirty="0" smtClean="0"/>
          </a:p>
          <a:p>
            <a:r>
              <a:rPr lang="de-DE" dirty="0" smtClean="0"/>
              <a:t>Die </a:t>
            </a:r>
            <a:r>
              <a:rPr lang="de-DE" dirty="0"/>
              <a:t>Kriterien "Zählung" und "Erscheinungsfrequenz" müssen zusätzlich erfüllt sein, damit die Publikation als fortlaufende Ressource erfasst w</a:t>
            </a:r>
            <a:r>
              <a:rPr lang="de-DE" dirty="0" smtClean="0"/>
              <a:t>ird.</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19</a:t>
            </a:fld>
            <a:endParaRPr lang="de-DE"/>
          </a:p>
        </p:txBody>
      </p:sp>
      <p:sp>
        <p:nvSpPr>
          <p:cNvPr id="9" name="Fußzeilenplatzhalter 8"/>
          <p:cNvSpPr>
            <a:spLocks noGrp="1"/>
          </p:cNvSpPr>
          <p:nvPr>
            <p:ph type="ftr" sz="quarter" idx="14"/>
          </p:nvPr>
        </p:nvSpPr>
        <p:spPr>
          <a:xfrm>
            <a:off x="467544" y="6376243"/>
            <a:ext cx="6840760" cy="365125"/>
          </a:xfrm>
        </p:spPr>
        <p:txBody>
          <a:bodyPr/>
          <a:lstStyle/>
          <a:p>
            <a:r>
              <a:rPr lang="de-DE" dirty="0" smtClean="0"/>
              <a:t>AG RDA Schulungsunterlagen – Modul 2.03: Abgrenzung | Stand: 30.11.2016 | CC BY-NC-SA</a:t>
            </a:r>
            <a:endParaRPr lang="de-DE" dirty="0"/>
          </a:p>
        </p:txBody>
      </p:sp>
    </p:spTree>
    <p:extLst>
      <p:ext uri="{BB962C8B-B14F-4D97-AF65-F5344CB8AC3E}">
        <p14:creationId xmlns:p14="http://schemas.microsoft.com/office/powerpoint/2010/main" val="256571350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536" y="2564904"/>
            <a:ext cx="8229600" cy="1143000"/>
          </a:xfrm>
        </p:spPr>
        <p:txBody>
          <a:bodyPr/>
          <a:lstStyle/>
          <a:p>
            <a:pPr algn="ctr"/>
            <a:r>
              <a:rPr lang="de-DE" b="1" dirty="0"/>
              <a:t>Abgrenzung von Publikationen verschiedener </a:t>
            </a:r>
            <a:r>
              <a:rPr lang="de-DE" b="1" dirty="0" smtClean="0"/>
              <a:t>Erscheinungsweisen</a:t>
            </a:r>
            <a:endParaRPr lang="de-DE" sz="2800" dirty="0"/>
          </a:p>
        </p:txBody>
      </p:sp>
      <p:sp>
        <p:nvSpPr>
          <p:cNvPr id="3" name="Rechteck 2"/>
          <p:cNvSpPr/>
          <p:nvPr/>
        </p:nvSpPr>
        <p:spPr>
          <a:xfrm>
            <a:off x="409343" y="548679"/>
            <a:ext cx="2362457" cy="432049"/>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Modul 2</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9" name="Fußzeilenplatzhalter 8"/>
          <p:cNvSpPr>
            <a:spLocks noGrp="1"/>
          </p:cNvSpPr>
          <p:nvPr>
            <p:ph type="ftr" sz="quarter" idx="14"/>
          </p:nvPr>
        </p:nvSpPr>
        <p:spPr>
          <a:xfrm>
            <a:off x="467544" y="6376243"/>
            <a:ext cx="6840760" cy="365125"/>
          </a:xfrm>
        </p:spPr>
        <p:txBody>
          <a:bodyPr/>
          <a:lstStyle/>
          <a:p>
            <a:r>
              <a:rPr lang="de-DE" dirty="0" smtClean="0"/>
              <a:t>AG RDA Schulungsunterlagen – Modul 2.03: Abgrenzung | Stand: 30.11.2016 | CC BY-NC-SA</a:t>
            </a:r>
            <a:endParaRPr lang="de-DE" dirty="0"/>
          </a:p>
        </p:txBody>
      </p:sp>
      <p:sp>
        <p:nvSpPr>
          <p:cNvPr id="11" name="Foliennummernplatzhalter 10"/>
          <p:cNvSpPr>
            <a:spLocks noGrp="1"/>
          </p:cNvSpPr>
          <p:nvPr>
            <p:ph type="sldNum" sz="quarter" idx="4"/>
          </p:nvPr>
        </p:nvSpPr>
        <p:spPr/>
        <p:txBody>
          <a:bodyPr/>
          <a:lstStyle/>
          <a:p>
            <a:fld id="{8A6690F1-7CA1-4166-A522-500460961984}" type="slidenum">
              <a:rPr lang="de-DE" smtClean="0"/>
              <a:pPr/>
              <a:t>2</a:t>
            </a:fld>
            <a:endParaRPr lang="de-DE"/>
          </a:p>
        </p:txBody>
      </p:sp>
    </p:spTree>
    <p:extLst>
      <p:ext uri="{BB962C8B-B14F-4D97-AF65-F5344CB8AC3E}">
        <p14:creationId xmlns:p14="http://schemas.microsoft.com/office/powerpoint/2010/main" val="368625930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Ausnahme: Publikationen zu Ereignissen - 2</a:t>
            </a:r>
          </a:p>
        </p:txBody>
      </p:sp>
      <p:sp>
        <p:nvSpPr>
          <p:cNvPr id="3" name="Textplatzhalter 2"/>
          <p:cNvSpPr>
            <a:spLocks noGrp="1"/>
          </p:cNvSpPr>
          <p:nvPr>
            <p:ph type="body" sz="quarter" idx="13"/>
          </p:nvPr>
        </p:nvSpPr>
        <p:spPr/>
        <p:txBody>
          <a:bodyPr wrap="square"/>
          <a:lstStyle/>
          <a:p>
            <a:endParaRPr lang="de-DE" b="1" dirty="0" smtClean="0"/>
          </a:p>
          <a:p>
            <a:pPr marL="0" indent="0">
              <a:buNone/>
            </a:pPr>
            <a:r>
              <a:rPr lang="de-DE" b="1" dirty="0" smtClean="0"/>
              <a:t>Beispiel:</a:t>
            </a:r>
          </a:p>
          <a:p>
            <a:pPr marL="0" indent="0">
              <a:buNone/>
            </a:pPr>
            <a:endParaRPr lang="de-DE" dirty="0" smtClean="0"/>
          </a:p>
          <a:p>
            <a:pPr marL="400050" lvl="1" indent="0">
              <a:buNone/>
            </a:pPr>
            <a:r>
              <a:rPr lang="de-DE" i="1" dirty="0"/>
              <a:t>Kirchentags-</a:t>
            </a:r>
            <a:r>
              <a:rPr lang="de-DE" i="1" dirty="0" err="1"/>
              <a:t>eSpress</a:t>
            </a:r>
            <a:r>
              <a:rPr lang="de-DE" i="1" dirty="0"/>
              <a:t> / 28. Deutscher Evangelischer Kirchentag : Stuttgart, 16. - 20. Juni 1999</a:t>
            </a:r>
          </a:p>
          <a:p>
            <a:pPr marL="400050" lvl="1" indent="0">
              <a:buNone/>
            </a:pPr>
            <a:r>
              <a:rPr lang="de-DE" i="1" dirty="0"/>
              <a:t/>
            </a:r>
            <a:br>
              <a:rPr lang="de-DE" i="1" dirty="0"/>
            </a:br>
            <a:r>
              <a:rPr lang="de-DE" dirty="0"/>
              <a:t>Für jeden Veranstaltungstag des 28. Kirchentags gab es ein entsprechendes Heft</a:t>
            </a:r>
          </a:p>
          <a:p>
            <a:pPr marL="0" indent="0">
              <a:buNone/>
            </a:pPr>
            <a:r>
              <a:rPr lang="de-DE" dirty="0"/>
              <a:t>	</a:t>
            </a:r>
            <a:r>
              <a:rPr lang="de-DE" dirty="0">
                <a:sym typeface="Wingdings"/>
              </a:rPr>
              <a:t>  </a:t>
            </a:r>
            <a:r>
              <a:rPr lang="de-DE" dirty="0"/>
              <a:t>fortlaufende Ressource</a:t>
            </a:r>
            <a:endParaRPr lang="de-DE" sz="1800"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20</a:t>
            </a:fld>
            <a:endParaRPr lang="de-DE"/>
          </a:p>
        </p:txBody>
      </p:sp>
      <p:sp>
        <p:nvSpPr>
          <p:cNvPr id="9" name="Fußzeilenplatzhalter 8"/>
          <p:cNvSpPr>
            <a:spLocks noGrp="1"/>
          </p:cNvSpPr>
          <p:nvPr>
            <p:ph type="ftr" sz="quarter" idx="14"/>
          </p:nvPr>
        </p:nvSpPr>
        <p:spPr>
          <a:xfrm>
            <a:off x="467544" y="6376243"/>
            <a:ext cx="6840760" cy="365125"/>
          </a:xfrm>
        </p:spPr>
        <p:txBody>
          <a:bodyPr/>
          <a:lstStyle/>
          <a:p>
            <a:r>
              <a:rPr lang="de-DE" dirty="0" smtClean="0"/>
              <a:t>AG RDA Schulungsunterlagen – Modul 2.03: Abgrenzung | Stand: 30.11.2016 | CC BY-NC-SA</a:t>
            </a:r>
            <a:endParaRPr lang="de-DE" dirty="0"/>
          </a:p>
        </p:txBody>
      </p:sp>
    </p:spTree>
    <p:extLst>
      <p:ext uri="{BB962C8B-B14F-4D97-AF65-F5344CB8AC3E}">
        <p14:creationId xmlns:p14="http://schemas.microsoft.com/office/powerpoint/2010/main" val="1016023563"/>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471810"/>
            <a:ext cx="8640960" cy="364902"/>
          </a:xfrm>
        </p:spPr>
        <p:txBody>
          <a:bodyPr/>
          <a:lstStyle/>
          <a:p>
            <a:r>
              <a:rPr lang="de-DE" dirty="0" smtClean="0"/>
              <a:t>Abgrenzung Zeitschrift – monografische Reihe - 1</a:t>
            </a:r>
            <a:endParaRPr lang="de-DE" dirty="0"/>
          </a:p>
        </p:txBody>
      </p:sp>
      <p:sp>
        <p:nvSpPr>
          <p:cNvPr id="3" name="Textplatzhalter 2"/>
          <p:cNvSpPr>
            <a:spLocks noGrp="1"/>
          </p:cNvSpPr>
          <p:nvPr>
            <p:ph type="body" sz="quarter" idx="13"/>
          </p:nvPr>
        </p:nvSpPr>
        <p:spPr/>
        <p:txBody>
          <a:bodyPr wrap="square"/>
          <a:lstStyle/>
          <a:p>
            <a:pPr marL="0" indent="0">
              <a:buNone/>
            </a:pPr>
            <a:endParaRPr lang="de-DE" dirty="0" smtClean="0"/>
          </a:p>
          <a:p>
            <a:r>
              <a:rPr lang="de-DE" dirty="0" smtClean="0"/>
              <a:t>Definition monografische Reihe:</a:t>
            </a:r>
            <a:br>
              <a:rPr lang="de-DE" dirty="0" smtClean="0"/>
            </a:br>
            <a:r>
              <a:rPr lang="de-DE" dirty="0" smtClean="0"/>
              <a:t/>
            </a:r>
            <a:br>
              <a:rPr lang="de-DE" dirty="0" smtClean="0"/>
            </a:br>
            <a:r>
              <a:rPr lang="de-DE" dirty="0" smtClean="0"/>
              <a:t>Als monografische Reihe wird eine fortlaufende Ressource bezeichnet, deren einzelne Teile in der Regel unabhängige Titel haben und im Allgemeinen nicht regelmäßig erscheinen.</a:t>
            </a:r>
          </a:p>
          <a:p>
            <a:endParaRPr lang="de-DE" dirty="0" smtClean="0"/>
          </a:p>
          <a:p>
            <a:r>
              <a:rPr lang="de-DE" dirty="0" smtClean="0"/>
              <a:t>Eine monografische Reihe kann ungezählt oder gezählt vorkommen.</a:t>
            </a:r>
          </a:p>
          <a:p>
            <a:pPr marL="0" indent="0">
              <a:buNone/>
            </a:pPr>
            <a:endParaRPr lang="de-DE" dirty="0" smtClean="0"/>
          </a:p>
          <a:p>
            <a:r>
              <a:rPr lang="de-DE" dirty="0" smtClean="0"/>
              <a:t>Nur eine gezählte monografische Reihe erhält eine eigenständige Beschreibung.</a:t>
            </a:r>
          </a:p>
          <a:p>
            <a:pPr marL="0" indent="0">
              <a:buNone/>
            </a:pP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21</a:t>
            </a:fld>
            <a:endParaRPr lang="de-DE"/>
          </a:p>
        </p:txBody>
      </p:sp>
      <p:sp>
        <p:nvSpPr>
          <p:cNvPr id="9" name="Fußzeilenplatzhalter 8"/>
          <p:cNvSpPr>
            <a:spLocks noGrp="1"/>
          </p:cNvSpPr>
          <p:nvPr>
            <p:ph type="ftr" sz="quarter" idx="14"/>
          </p:nvPr>
        </p:nvSpPr>
        <p:spPr>
          <a:xfrm>
            <a:off x="467544" y="6376243"/>
            <a:ext cx="6840760" cy="365125"/>
          </a:xfrm>
        </p:spPr>
        <p:txBody>
          <a:bodyPr/>
          <a:lstStyle/>
          <a:p>
            <a:r>
              <a:rPr lang="de-DE" dirty="0" smtClean="0"/>
              <a:t>AG RDA Schulungsunterlagen – Modul 2.03: Abgrenzung | Stand: 30.11.2016 | CC BY-NC-SA</a:t>
            </a:r>
            <a:endParaRPr lang="de-DE" dirty="0"/>
          </a:p>
        </p:txBody>
      </p:sp>
    </p:spTree>
    <p:extLst>
      <p:ext uri="{BB962C8B-B14F-4D97-AF65-F5344CB8AC3E}">
        <p14:creationId xmlns:p14="http://schemas.microsoft.com/office/powerpoint/2010/main" val="279770266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399802"/>
            <a:ext cx="8640960" cy="508918"/>
          </a:xfrm>
        </p:spPr>
        <p:txBody>
          <a:bodyPr/>
          <a:lstStyle/>
          <a:p>
            <a:r>
              <a:rPr lang="de-DE" dirty="0" smtClean="0"/>
              <a:t>Abgrenzung Zeitschrift – monografische Reihe - 2</a:t>
            </a:r>
            <a:endParaRPr lang="de-DE" dirty="0"/>
          </a:p>
        </p:txBody>
      </p:sp>
      <p:sp>
        <p:nvSpPr>
          <p:cNvPr id="3" name="Textplatzhalter 2"/>
          <p:cNvSpPr>
            <a:spLocks noGrp="1"/>
          </p:cNvSpPr>
          <p:nvPr>
            <p:ph type="body" sz="quarter" idx="13"/>
          </p:nvPr>
        </p:nvSpPr>
        <p:spPr/>
        <p:txBody>
          <a:bodyPr wrap="square"/>
          <a:lstStyle/>
          <a:p>
            <a:pPr marL="0" indent="0">
              <a:buNone/>
            </a:pPr>
            <a:endParaRPr lang="de-DE" dirty="0" smtClean="0"/>
          </a:p>
          <a:p>
            <a:r>
              <a:rPr lang="de-DE" dirty="0" smtClean="0"/>
              <a:t>Definition </a:t>
            </a:r>
            <a:r>
              <a:rPr lang="de-DE" dirty="0">
                <a:ea typeface="Verdana" pitchFamily="34" charset="0"/>
                <a:cs typeface="Verdana" pitchFamily="34" charset="0"/>
              </a:rPr>
              <a:t>unabhängiger </a:t>
            </a:r>
            <a:r>
              <a:rPr lang="de-DE" dirty="0" smtClean="0">
                <a:ea typeface="Verdana" pitchFamily="34" charset="0"/>
                <a:cs typeface="Verdana" pitchFamily="34" charset="0"/>
              </a:rPr>
              <a:t>Titel</a:t>
            </a:r>
            <a:r>
              <a:rPr lang="de-DE" dirty="0" smtClean="0"/>
              <a:t>:</a:t>
            </a:r>
            <a:br>
              <a:rPr lang="de-DE" dirty="0" smtClean="0"/>
            </a:br>
            <a:r>
              <a:rPr lang="de-DE" dirty="0" smtClean="0"/>
              <a:t/>
            </a:r>
            <a:br>
              <a:rPr lang="de-DE" dirty="0" smtClean="0"/>
            </a:br>
            <a:r>
              <a:rPr lang="de-DE" dirty="0" smtClean="0"/>
              <a:t>Ein </a:t>
            </a:r>
            <a:r>
              <a:rPr lang="de-DE" dirty="0"/>
              <a:t>unabhängiger Titel ist ein Titel, der allein, also ohne den Titel der Reihe, </a:t>
            </a:r>
            <a:r>
              <a:rPr lang="de-DE" i="1" dirty="0"/>
              <a:t>aussagekräftig</a:t>
            </a:r>
            <a:r>
              <a:rPr lang="de-DE" dirty="0"/>
              <a:t> ist. </a:t>
            </a:r>
          </a:p>
          <a:p>
            <a:endParaRPr lang="de-DE" dirty="0"/>
          </a:p>
          <a:p>
            <a:r>
              <a:rPr lang="de-DE" dirty="0" smtClean="0">
                <a:ea typeface="Verdana" pitchFamily="34" charset="0"/>
                <a:cs typeface="Verdana" pitchFamily="34" charset="0"/>
              </a:rPr>
              <a:t>fortlaufende </a:t>
            </a:r>
            <a:r>
              <a:rPr lang="de-DE" dirty="0">
                <a:ea typeface="Verdana" pitchFamily="34" charset="0"/>
                <a:cs typeface="Verdana" pitchFamily="34" charset="0"/>
              </a:rPr>
              <a:t>Ressource mit überwiegend </a:t>
            </a:r>
            <a:br>
              <a:rPr lang="de-DE" dirty="0">
                <a:ea typeface="Verdana" pitchFamily="34" charset="0"/>
                <a:cs typeface="Verdana" pitchFamily="34" charset="0"/>
              </a:rPr>
            </a:br>
            <a:r>
              <a:rPr lang="de-DE" dirty="0">
                <a:ea typeface="Verdana" pitchFamily="34" charset="0"/>
                <a:cs typeface="Verdana" pitchFamily="34" charset="0"/>
              </a:rPr>
              <a:t>unabhängigen Titeln</a:t>
            </a:r>
          </a:p>
          <a:p>
            <a:pPr marL="457200" lvl="1" indent="-457200">
              <a:buNone/>
            </a:pPr>
            <a:r>
              <a:rPr lang="de-DE" sz="2400" dirty="0">
                <a:ea typeface="Verdana" pitchFamily="34" charset="0"/>
                <a:cs typeface="Verdana" pitchFamily="34" charset="0"/>
                <a:sym typeface="Wingdings" panose="05000000000000000000" pitchFamily="2" charset="2"/>
              </a:rPr>
              <a:t>      </a:t>
            </a:r>
            <a:r>
              <a:rPr lang="de-DE" sz="2400" dirty="0" smtClean="0">
                <a:ea typeface="Verdana" pitchFamily="34" charset="0"/>
                <a:cs typeface="Verdana" pitchFamily="34" charset="0"/>
                <a:sym typeface="Wingdings" panose="05000000000000000000" pitchFamily="2" charset="2"/>
              </a:rPr>
              <a:t>monografische </a:t>
            </a:r>
            <a:r>
              <a:rPr lang="de-DE" sz="2400" dirty="0">
                <a:ea typeface="Verdana" pitchFamily="34" charset="0"/>
                <a:cs typeface="Verdana" pitchFamily="34" charset="0"/>
                <a:sym typeface="Wingdings" panose="05000000000000000000" pitchFamily="2" charset="2"/>
              </a:rPr>
              <a:t>Reihe</a:t>
            </a:r>
            <a:endParaRPr lang="de-DE" sz="2400" dirty="0">
              <a:ea typeface="Verdana" pitchFamily="34" charset="0"/>
              <a:cs typeface="Verdana" pitchFamily="34" charset="0"/>
            </a:endParaRPr>
          </a:p>
          <a:p>
            <a:pPr marL="0" indent="0">
              <a:buNone/>
            </a:pP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22</a:t>
            </a:fld>
            <a:endParaRPr lang="de-DE"/>
          </a:p>
        </p:txBody>
      </p:sp>
      <p:sp>
        <p:nvSpPr>
          <p:cNvPr id="9" name="Fußzeilenplatzhalter 8"/>
          <p:cNvSpPr>
            <a:spLocks noGrp="1"/>
          </p:cNvSpPr>
          <p:nvPr>
            <p:ph type="ftr" sz="quarter" idx="14"/>
          </p:nvPr>
        </p:nvSpPr>
        <p:spPr>
          <a:xfrm>
            <a:off x="467544" y="6376243"/>
            <a:ext cx="6840760" cy="365125"/>
          </a:xfrm>
        </p:spPr>
        <p:txBody>
          <a:bodyPr/>
          <a:lstStyle/>
          <a:p>
            <a:r>
              <a:rPr lang="de-DE" dirty="0" smtClean="0"/>
              <a:t>AG RDA Schulungsunterlagen – Modul 2.03: Abgrenzung | Stand: 30.11.2016 | CC BY-NC-SA</a:t>
            </a:r>
            <a:endParaRPr lang="de-DE" dirty="0"/>
          </a:p>
        </p:txBody>
      </p:sp>
    </p:spTree>
    <p:extLst>
      <p:ext uri="{BB962C8B-B14F-4D97-AF65-F5344CB8AC3E}">
        <p14:creationId xmlns:p14="http://schemas.microsoft.com/office/powerpoint/2010/main" val="4171579521"/>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a:xfrm>
            <a:off x="251520" y="1124744"/>
            <a:ext cx="8640960" cy="5184576"/>
          </a:xfrm>
        </p:spPr>
        <p:txBody>
          <a:bodyPr wrap="square"/>
          <a:lstStyle/>
          <a:p>
            <a:pPr marL="0" indent="0">
              <a:buNone/>
            </a:pPr>
            <a:r>
              <a:rPr lang="de-DE" dirty="0" smtClean="0"/>
              <a:t>Kein </a:t>
            </a:r>
            <a:r>
              <a:rPr lang="de-DE" dirty="0"/>
              <a:t>unabhängiger Titel liegt vor, wenn</a:t>
            </a:r>
          </a:p>
          <a:p>
            <a:pPr lvl="0"/>
            <a:r>
              <a:rPr lang="de-DE" dirty="0"/>
              <a:t>die einzelnen Teile stets oder überwiegend nur zusammen mit dem Titel der Reihe aussagekräftig sind.</a:t>
            </a:r>
          </a:p>
          <a:p>
            <a:pPr lvl="0"/>
            <a:r>
              <a:rPr lang="de-DE" dirty="0"/>
              <a:t>als Titel des Teils nur der Titel des Leitartikels oder des ersten Beitrags oder einer Themengeschichte angegeben ist.</a:t>
            </a:r>
          </a:p>
          <a:p>
            <a:pPr lvl="0"/>
            <a:r>
              <a:rPr lang="de-DE" dirty="0"/>
              <a:t>Teile vorliegen, bei denen ein Schwerpunktthema angegeben ist (Themenhefte)</a:t>
            </a:r>
          </a:p>
          <a:p>
            <a:pPr lvl="0"/>
            <a:r>
              <a:rPr lang="de-DE" dirty="0"/>
              <a:t>nur ein Kopftitel vorliegt. </a:t>
            </a:r>
          </a:p>
          <a:p>
            <a:pPr marL="914400" lvl="2" indent="0">
              <a:buNone/>
            </a:pPr>
            <a:r>
              <a:rPr lang="de-DE" dirty="0"/>
              <a:t>Ein Kopftitel liegt vor, wenn</a:t>
            </a:r>
          </a:p>
          <a:p>
            <a:pPr lvl="2"/>
            <a:r>
              <a:rPr lang="de-DE" dirty="0"/>
              <a:t>nach dem Titel Text folgt</a:t>
            </a:r>
          </a:p>
          <a:p>
            <a:pPr lvl="2"/>
            <a:r>
              <a:rPr lang="de-DE" dirty="0"/>
              <a:t>nach dem Titel Abstracts angegeben werden</a:t>
            </a:r>
          </a:p>
          <a:p>
            <a:pPr lvl="2"/>
            <a:r>
              <a:rPr lang="de-DE" dirty="0"/>
              <a:t>nach dem Titel das Inhaltsverzeichnis oder Teile davon folgen.</a:t>
            </a:r>
          </a:p>
          <a:p>
            <a:pPr marL="0" indent="0">
              <a:buNone/>
            </a:pPr>
            <a:endParaRPr lang="de-DE" dirty="0"/>
          </a:p>
          <a:p>
            <a:pPr marL="0" indent="0">
              <a:buNone/>
            </a:pPr>
            <a:endParaRPr lang="de-DE" dirty="0" smtClean="0"/>
          </a:p>
        </p:txBody>
      </p:sp>
      <p:sp>
        <p:nvSpPr>
          <p:cNvPr id="4" name="Foliennummernplatzhalter 3"/>
          <p:cNvSpPr>
            <a:spLocks noGrp="1"/>
          </p:cNvSpPr>
          <p:nvPr>
            <p:ph type="sldNum" sz="quarter" idx="4"/>
          </p:nvPr>
        </p:nvSpPr>
        <p:spPr/>
        <p:txBody>
          <a:bodyPr/>
          <a:lstStyle/>
          <a:p>
            <a:fld id="{8A6690F1-7CA1-4166-A522-500460961984}" type="slidenum">
              <a:rPr lang="de-DE" smtClean="0"/>
              <a:pPr/>
              <a:t>23</a:t>
            </a:fld>
            <a:endParaRPr lang="de-DE"/>
          </a:p>
        </p:txBody>
      </p:sp>
      <p:sp>
        <p:nvSpPr>
          <p:cNvPr id="10" name="Fußzeilenplatzhalter 8"/>
          <p:cNvSpPr>
            <a:spLocks noGrp="1"/>
          </p:cNvSpPr>
          <p:nvPr>
            <p:ph type="ftr" sz="quarter" idx="14"/>
          </p:nvPr>
        </p:nvSpPr>
        <p:spPr>
          <a:xfrm>
            <a:off x="467544" y="6376243"/>
            <a:ext cx="6840760" cy="365125"/>
          </a:xfrm>
        </p:spPr>
        <p:txBody>
          <a:bodyPr/>
          <a:lstStyle/>
          <a:p>
            <a:r>
              <a:rPr lang="de-DE" dirty="0" smtClean="0"/>
              <a:t>AG RDA Schulungsunterlagen – Modul 2.03: Abgrenzung | Stand: 30.11.2016 | CC BY-NC-SA</a:t>
            </a:r>
            <a:endParaRPr lang="de-DE" dirty="0"/>
          </a:p>
        </p:txBody>
      </p:sp>
      <p:sp>
        <p:nvSpPr>
          <p:cNvPr id="11" name="Titel 1"/>
          <p:cNvSpPr>
            <a:spLocks noGrp="1"/>
          </p:cNvSpPr>
          <p:nvPr>
            <p:ph type="title"/>
          </p:nvPr>
        </p:nvSpPr>
        <p:spPr>
          <a:xfrm>
            <a:off x="251520" y="399802"/>
            <a:ext cx="8640960" cy="508918"/>
          </a:xfrm>
        </p:spPr>
        <p:txBody>
          <a:bodyPr/>
          <a:lstStyle/>
          <a:p>
            <a:r>
              <a:rPr lang="de-DE" dirty="0" smtClean="0"/>
              <a:t>Abgrenzung Zeitschrift – monografische Reihe - </a:t>
            </a:r>
            <a:r>
              <a:rPr lang="de-DE" dirty="0" smtClean="0"/>
              <a:t>3</a:t>
            </a:r>
            <a:endParaRPr lang="de-DE" dirty="0"/>
          </a:p>
        </p:txBody>
      </p:sp>
    </p:spTree>
    <p:extLst>
      <p:ext uri="{BB962C8B-B14F-4D97-AF65-F5344CB8AC3E}">
        <p14:creationId xmlns:p14="http://schemas.microsoft.com/office/powerpoint/2010/main" val="610603744"/>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a:xfrm>
            <a:off x="251520" y="1124744"/>
            <a:ext cx="8640960" cy="5184576"/>
          </a:xfrm>
        </p:spPr>
        <p:txBody>
          <a:bodyPr wrap="square"/>
          <a:lstStyle/>
          <a:p>
            <a:r>
              <a:rPr lang="de-DE" dirty="0" smtClean="0">
                <a:ea typeface="Verdana" pitchFamily="34" charset="0"/>
                <a:cs typeface="Verdana" pitchFamily="34" charset="0"/>
              </a:rPr>
              <a:t>es </a:t>
            </a:r>
            <a:r>
              <a:rPr lang="de-DE" dirty="0">
                <a:ea typeface="Verdana" pitchFamily="34" charset="0"/>
                <a:cs typeface="Verdana" pitchFamily="34" charset="0"/>
              </a:rPr>
              <a:t>sollten </a:t>
            </a:r>
            <a:r>
              <a:rPr lang="de-DE" u="sng" dirty="0">
                <a:ea typeface="Verdana" pitchFamily="34" charset="0"/>
                <a:cs typeface="Verdana" pitchFamily="34" charset="0"/>
              </a:rPr>
              <a:t>überwiegend</a:t>
            </a:r>
            <a:r>
              <a:rPr lang="de-DE" dirty="0">
                <a:ea typeface="Verdana" pitchFamily="34" charset="0"/>
                <a:cs typeface="Verdana" pitchFamily="34" charset="0"/>
              </a:rPr>
              <a:t> unabhängige Titel vorliegen (</a:t>
            </a:r>
            <a:r>
              <a:rPr lang="de-DE" dirty="0">
                <a:ea typeface="Verdana" pitchFamily="34" charset="0"/>
                <a:cs typeface="Verdana" pitchFamily="34" charset="0"/>
                <a:sym typeface="Wingdings" pitchFamily="2" charset="2"/>
              </a:rPr>
              <a:t>= mindestens 50% der Teile)</a:t>
            </a:r>
            <a:endParaRPr lang="de-DE" dirty="0">
              <a:ea typeface="Verdana" pitchFamily="34" charset="0"/>
              <a:cs typeface="Verdana" pitchFamily="34" charset="0"/>
            </a:endParaRPr>
          </a:p>
          <a:p>
            <a:r>
              <a:rPr lang="de-DE" dirty="0">
                <a:ea typeface="Verdana" pitchFamily="34" charset="0"/>
                <a:cs typeface="Verdana" pitchFamily="34" charset="0"/>
              </a:rPr>
              <a:t>Praxis laufende Katalogisierung:</a:t>
            </a:r>
            <a:br>
              <a:rPr lang="de-DE" dirty="0">
                <a:ea typeface="Verdana" pitchFamily="34" charset="0"/>
                <a:cs typeface="Verdana" pitchFamily="34" charset="0"/>
              </a:rPr>
            </a:br>
            <a:r>
              <a:rPr lang="de-DE" dirty="0">
                <a:ea typeface="Verdana" pitchFamily="34" charset="0"/>
                <a:cs typeface="Verdana" pitchFamily="34" charset="0"/>
              </a:rPr>
              <a:t>3 aufeinander folgende Teile mit unabhängigem Titel </a:t>
            </a:r>
            <a:r>
              <a:rPr lang="de-DE" dirty="0">
                <a:ea typeface="Verdana" pitchFamily="34" charset="0"/>
                <a:cs typeface="Verdana" pitchFamily="34" charset="0"/>
                <a:sym typeface="Wingdings" pitchFamily="2" charset="2"/>
              </a:rPr>
              <a:t> </a:t>
            </a:r>
            <a:r>
              <a:rPr lang="de-DE" dirty="0">
                <a:ea typeface="Verdana" pitchFamily="34" charset="0"/>
                <a:cs typeface="Verdana" pitchFamily="34" charset="0"/>
              </a:rPr>
              <a:t>Monografische Reihe</a:t>
            </a:r>
          </a:p>
          <a:p>
            <a:r>
              <a:rPr lang="de-DE" dirty="0">
                <a:ea typeface="Verdana" pitchFamily="34" charset="0"/>
                <a:cs typeface="Verdana" pitchFamily="34" charset="0"/>
              </a:rPr>
              <a:t>Praxis sofortige Katalogisierung:</a:t>
            </a:r>
            <a:br>
              <a:rPr lang="de-DE" dirty="0">
                <a:ea typeface="Verdana" pitchFamily="34" charset="0"/>
                <a:cs typeface="Verdana" pitchFamily="34" charset="0"/>
              </a:rPr>
            </a:br>
            <a:r>
              <a:rPr lang="de-DE" dirty="0" smtClean="0">
                <a:ea typeface="Verdana" pitchFamily="34" charset="0"/>
                <a:cs typeface="Verdana" pitchFamily="34" charset="0"/>
              </a:rPr>
              <a:t>erster </a:t>
            </a:r>
            <a:r>
              <a:rPr lang="de-DE" dirty="0">
                <a:ea typeface="Verdana" pitchFamily="34" charset="0"/>
                <a:cs typeface="Verdana" pitchFamily="34" charset="0"/>
              </a:rPr>
              <a:t>Band/erster vorliegender Band mit unabhängigem Titel </a:t>
            </a:r>
            <a:br>
              <a:rPr lang="de-DE" dirty="0">
                <a:ea typeface="Verdana" pitchFamily="34" charset="0"/>
                <a:cs typeface="Verdana" pitchFamily="34" charset="0"/>
              </a:rPr>
            </a:br>
            <a:r>
              <a:rPr lang="de-DE" dirty="0">
                <a:ea typeface="Verdana" pitchFamily="34" charset="0"/>
                <a:cs typeface="Verdana" pitchFamily="34" charset="0"/>
                <a:sym typeface="Wingdings" pitchFamily="2" charset="2"/>
              </a:rPr>
              <a:t> </a:t>
            </a:r>
            <a:r>
              <a:rPr lang="de-DE" dirty="0">
                <a:ea typeface="Verdana" pitchFamily="34" charset="0"/>
                <a:cs typeface="Verdana" pitchFamily="34" charset="0"/>
              </a:rPr>
              <a:t>Monografische Reihe</a:t>
            </a:r>
          </a:p>
          <a:p>
            <a:pPr marL="457200" indent="-457200">
              <a:buNone/>
            </a:pPr>
            <a:endParaRPr lang="de-DE" dirty="0">
              <a:solidFill>
                <a:srgbClr val="7030A0"/>
              </a:solidFill>
              <a:ea typeface="Verdana" pitchFamily="34" charset="0"/>
              <a:cs typeface="Verdana" pitchFamily="34" charset="0"/>
              <a:sym typeface="Wingdings" pitchFamily="2" charset="2"/>
            </a:endParaRPr>
          </a:p>
          <a:p>
            <a:r>
              <a:rPr lang="de-DE" dirty="0" smtClean="0">
                <a:ea typeface="Verdana" pitchFamily="34" charset="0"/>
                <a:cs typeface="Verdana" pitchFamily="34" charset="0"/>
                <a:sym typeface="Wingdings" pitchFamily="2" charset="2"/>
              </a:rPr>
              <a:t>Wenn es nicht eindeutig zu entscheiden ist: </a:t>
            </a:r>
            <a:r>
              <a:rPr lang="de-DE" dirty="0">
                <a:ea typeface="Verdana" pitchFamily="34" charset="0"/>
                <a:cs typeface="Verdana" pitchFamily="34" charset="0"/>
                <a:sym typeface="Wingdings" pitchFamily="2" charset="2"/>
              </a:rPr>
              <a:t/>
            </a:r>
            <a:br>
              <a:rPr lang="de-DE" dirty="0">
                <a:ea typeface="Verdana" pitchFamily="34" charset="0"/>
                <a:cs typeface="Verdana" pitchFamily="34" charset="0"/>
                <a:sym typeface="Wingdings" pitchFamily="2" charset="2"/>
              </a:rPr>
            </a:br>
            <a:r>
              <a:rPr lang="de-DE" dirty="0">
                <a:ea typeface="Verdana" pitchFamily="34" charset="0"/>
                <a:cs typeface="Verdana" pitchFamily="34" charset="0"/>
                <a:sym typeface="Wingdings" pitchFamily="2" charset="2"/>
              </a:rPr>
              <a:t></a:t>
            </a:r>
            <a:r>
              <a:rPr lang="de-DE" dirty="0">
                <a:solidFill>
                  <a:srgbClr val="7030A0"/>
                </a:solidFill>
                <a:ea typeface="Verdana" pitchFamily="34" charset="0"/>
                <a:cs typeface="Verdana" pitchFamily="34" charset="0"/>
                <a:sym typeface="Wingdings" pitchFamily="2" charset="2"/>
              </a:rPr>
              <a:t> </a:t>
            </a:r>
            <a:r>
              <a:rPr lang="de-DE" dirty="0">
                <a:ea typeface="Verdana" pitchFamily="34" charset="0"/>
                <a:cs typeface="Verdana" pitchFamily="34" charset="0"/>
              </a:rPr>
              <a:t>Monografische Reihe</a:t>
            </a:r>
            <a:r>
              <a:rPr lang="de-DE" dirty="0">
                <a:ea typeface="Verdana" pitchFamily="34" charset="0"/>
                <a:cs typeface="Verdana" pitchFamily="34" charset="0"/>
                <a:sym typeface="Wingdings" pitchFamily="2" charset="2"/>
              </a:rPr>
              <a:t>, wenn </a:t>
            </a:r>
            <a:r>
              <a:rPr lang="de-DE" u="sng" dirty="0">
                <a:ea typeface="Verdana" pitchFamily="34" charset="0"/>
                <a:cs typeface="Verdana" pitchFamily="34" charset="0"/>
                <a:sym typeface="Wingdings" pitchFamily="2" charset="2"/>
              </a:rPr>
              <a:t>regelmäßig oder überwiegend </a:t>
            </a:r>
            <a:r>
              <a:rPr lang="de-DE" dirty="0">
                <a:ea typeface="Verdana" pitchFamily="34" charset="0"/>
                <a:cs typeface="Verdana" pitchFamily="34" charset="0"/>
                <a:sym typeface="Wingdings" pitchFamily="2" charset="2"/>
              </a:rPr>
              <a:t>unabhängige Titel vorhanden sind</a:t>
            </a:r>
          </a:p>
          <a:p>
            <a:pPr marL="0" indent="0">
              <a:buNone/>
            </a:pPr>
            <a:endParaRPr lang="de-DE" dirty="0" smtClean="0"/>
          </a:p>
        </p:txBody>
      </p:sp>
      <p:sp>
        <p:nvSpPr>
          <p:cNvPr id="4" name="Foliennummernplatzhalter 3"/>
          <p:cNvSpPr>
            <a:spLocks noGrp="1"/>
          </p:cNvSpPr>
          <p:nvPr>
            <p:ph type="sldNum" sz="quarter" idx="4"/>
          </p:nvPr>
        </p:nvSpPr>
        <p:spPr/>
        <p:txBody>
          <a:bodyPr/>
          <a:lstStyle/>
          <a:p>
            <a:fld id="{8A6690F1-7CA1-4166-A522-500460961984}" type="slidenum">
              <a:rPr lang="de-DE" smtClean="0"/>
              <a:pPr/>
              <a:t>24</a:t>
            </a:fld>
            <a:endParaRPr lang="de-DE"/>
          </a:p>
        </p:txBody>
      </p:sp>
      <p:sp>
        <p:nvSpPr>
          <p:cNvPr id="10" name="Fußzeilenplatzhalter 8"/>
          <p:cNvSpPr>
            <a:spLocks noGrp="1"/>
          </p:cNvSpPr>
          <p:nvPr>
            <p:ph type="ftr" sz="quarter" idx="14"/>
          </p:nvPr>
        </p:nvSpPr>
        <p:spPr>
          <a:xfrm>
            <a:off x="467544" y="6376243"/>
            <a:ext cx="6840760" cy="365125"/>
          </a:xfrm>
        </p:spPr>
        <p:txBody>
          <a:bodyPr/>
          <a:lstStyle/>
          <a:p>
            <a:r>
              <a:rPr lang="de-DE" dirty="0" smtClean="0"/>
              <a:t>AG RDA Schulungsunterlagen – Modul 2.03: Abgrenzung | Stand: 30.11.2016 | CC BY-NC-SA</a:t>
            </a:r>
            <a:endParaRPr lang="de-DE" dirty="0"/>
          </a:p>
        </p:txBody>
      </p:sp>
      <p:sp>
        <p:nvSpPr>
          <p:cNvPr id="11" name="Titel 1"/>
          <p:cNvSpPr>
            <a:spLocks noGrp="1"/>
          </p:cNvSpPr>
          <p:nvPr>
            <p:ph type="title"/>
          </p:nvPr>
        </p:nvSpPr>
        <p:spPr>
          <a:xfrm>
            <a:off x="251520" y="399802"/>
            <a:ext cx="8640960" cy="508918"/>
          </a:xfrm>
        </p:spPr>
        <p:txBody>
          <a:bodyPr/>
          <a:lstStyle/>
          <a:p>
            <a:r>
              <a:rPr lang="de-DE" dirty="0" smtClean="0"/>
              <a:t>Abgrenzung Zeitschrift – monografische Reihe - </a:t>
            </a:r>
            <a:r>
              <a:rPr lang="de-DE" dirty="0" smtClean="0"/>
              <a:t>4</a:t>
            </a:r>
            <a:endParaRPr lang="de-DE" dirty="0"/>
          </a:p>
        </p:txBody>
      </p:sp>
    </p:spTree>
    <p:extLst>
      <p:ext uri="{BB962C8B-B14F-4D97-AF65-F5344CB8AC3E}">
        <p14:creationId xmlns:p14="http://schemas.microsoft.com/office/powerpoint/2010/main" val="974387075"/>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p:txBody>
          <a:bodyPr wrap="square"/>
          <a:lstStyle/>
          <a:p>
            <a:pPr marL="457200" indent="-457200">
              <a:buNone/>
            </a:pPr>
            <a:endParaRPr lang="de-DE" dirty="0" smtClean="0">
              <a:ea typeface="Verdana" pitchFamily="34" charset="0"/>
              <a:cs typeface="Verdana" pitchFamily="34" charset="0"/>
            </a:endParaRPr>
          </a:p>
          <a:p>
            <a:r>
              <a:rPr lang="de-DE" dirty="0" smtClean="0">
                <a:ea typeface="Verdana" pitchFamily="34" charset="0"/>
                <a:cs typeface="Verdana" pitchFamily="34" charset="0"/>
              </a:rPr>
              <a:t>Wenn zusätzlich zu unabhängigen Titeln </a:t>
            </a:r>
            <a:r>
              <a:rPr lang="de-DE" u="sng" dirty="0" smtClean="0">
                <a:ea typeface="Verdana" pitchFamily="34" charset="0"/>
                <a:cs typeface="Verdana" pitchFamily="34" charset="0"/>
              </a:rPr>
              <a:t>Zeitschriftenkriterien</a:t>
            </a:r>
            <a:r>
              <a:rPr lang="de-DE" dirty="0" smtClean="0">
                <a:ea typeface="Verdana" pitchFamily="34" charset="0"/>
                <a:cs typeface="Verdana" pitchFamily="34" charset="0"/>
              </a:rPr>
              <a:t> vorliegen:</a:t>
            </a:r>
            <a:endParaRPr lang="de-DE" dirty="0">
              <a:ea typeface="Verdana" pitchFamily="34" charset="0"/>
              <a:cs typeface="Verdana" pitchFamily="34" charset="0"/>
            </a:endParaRPr>
          </a:p>
          <a:p>
            <a:pPr marL="857250" lvl="1" indent="-457200"/>
            <a:r>
              <a:rPr lang="de-DE" dirty="0">
                <a:ea typeface="Verdana" pitchFamily="34" charset="0"/>
                <a:cs typeface="Verdana" pitchFamily="34" charset="0"/>
              </a:rPr>
              <a:t>Angaben zur regelmäßigen Erscheinungsfrequenz und/oder</a:t>
            </a:r>
            <a:endParaRPr lang="de-DE" i="1" dirty="0">
              <a:solidFill>
                <a:srgbClr val="00B050"/>
              </a:solidFill>
              <a:ea typeface="Verdana" pitchFamily="34" charset="0"/>
              <a:cs typeface="Verdana" pitchFamily="34" charset="0"/>
            </a:endParaRPr>
          </a:p>
          <a:p>
            <a:pPr marL="857250" lvl="1" indent="-457200"/>
            <a:r>
              <a:rPr lang="de-DE" dirty="0">
                <a:ea typeface="Verdana" pitchFamily="34" charset="0"/>
                <a:cs typeface="Verdana" pitchFamily="34" charset="0"/>
              </a:rPr>
              <a:t>Postzeitungsnummer</a:t>
            </a:r>
          </a:p>
          <a:p>
            <a:pPr marL="0" indent="0">
              <a:buNone/>
            </a:pPr>
            <a:r>
              <a:rPr lang="de-DE" dirty="0">
                <a:ea typeface="Verdana" pitchFamily="34" charset="0"/>
                <a:cs typeface="Verdana" pitchFamily="34" charset="0"/>
              </a:rPr>
              <a:t>    </a:t>
            </a:r>
            <a:r>
              <a:rPr lang="de-DE" dirty="0" smtClean="0">
                <a:ea typeface="Verdana" pitchFamily="34" charset="0"/>
                <a:cs typeface="Verdana" pitchFamily="34" charset="0"/>
              </a:rPr>
              <a:t>	</a:t>
            </a:r>
            <a:r>
              <a:rPr lang="de-DE" sz="2000" i="1" dirty="0" smtClean="0">
                <a:ea typeface="Verdana" pitchFamily="34" charset="0"/>
                <a:cs typeface="Verdana" pitchFamily="34" charset="0"/>
              </a:rPr>
              <a:t>und/oder</a:t>
            </a:r>
            <a:endParaRPr lang="de-DE" sz="2000" i="1" dirty="0">
              <a:ea typeface="Verdana" pitchFamily="34" charset="0"/>
              <a:cs typeface="Verdana" pitchFamily="34" charset="0"/>
            </a:endParaRPr>
          </a:p>
          <a:p>
            <a:pPr marL="857250" lvl="1" indent="-457200"/>
            <a:r>
              <a:rPr lang="de-DE" dirty="0" smtClean="0">
                <a:ea typeface="Verdana" pitchFamily="34" charset="0"/>
                <a:cs typeface="Verdana" pitchFamily="34" charset="0"/>
              </a:rPr>
              <a:t>Abonnementpreis</a:t>
            </a:r>
          </a:p>
          <a:p>
            <a:pPr marL="400050" lvl="1" indent="0">
              <a:buNone/>
            </a:pPr>
            <a:endParaRPr lang="de-DE" dirty="0">
              <a:ea typeface="Verdana" pitchFamily="34" charset="0"/>
              <a:cs typeface="Verdana" pitchFamily="34" charset="0"/>
            </a:endParaRPr>
          </a:p>
          <a:p>
            <a:pPr marL="400050" lvl="1" indent="0">
              <a:buNone/>
            </a:pPr>
            <a:r>
              <a:rPr lang="de-DE" sz="2400" dirty="0" smtClean="0">
                <a:ea typeface="Verdana" pitchFamily="34" charset="0"/>
                <a:cs typeface="Verdana" pitchFamily="34" charset="0"/>
                <a:sym typeface="Wingdings" panose="05000000000000000000" pitchFamily="2" charset="2"/>
              </a:rPr>
              <a:t>  </a:t>
            </a:r>
            <a:r>
              <a:rPr lang="de-DE" sz="2400" dirty="0">
                <a:ea typeface="Verdana" pitchFamily="34" charset="0"/>
                <a:cs typeface="Verdana" pitchFamily="34" charset="0"/>
                <a:sym typeface="Wingdings" panose="05000000000000000000" pitchFamily="2" charset="2"/>
              </a:rPr>
              <a:t>Zeitschrift</a:t>
            </a:r>
            <a:endParaRPr lang="de-DE" sz="2400" dirty="0">
              <a:ea typeface="Verdana" pitchFamily="34" charset="0"/>
              <a:cs typeface="Verdana" pitchFamily="34" charset="0"/>
            </a:endParaRPr>
          </a:p>
        </p:txBody>
      </p:sp>
      <p:sp>
        <p:nvSpPr>
          <p:cNvPr id="4" name="Foliennummernplatzhalter 3"/>
          <p:cNvSpPr>
            <a:spLocks noGrp="1"/>
          </p:cNvSpPr>
          <p:nvPr>
            <p:ph type="sldNum" sz="quarter" idx="4"/>
          </p:nvPr>
        </p:nvSpPr>
        <p:spPr/>
        <p:txBody>
          <a:bodyPr/>
          <a:lstStyle/>
          <a:p>
            <a:fld id="{8A6690F1-7CA1-4166-A522-500460961984}" type="slidenum">
              <a:rPr lang="de-DE" smtClean="0"/>
              <a:pPr/>
              <a:t>25</a:t>
            </a:fld>
            <a:endParaRPr lang="de-DE"/>
          </a:p>
        </p:txBody>
      </p:sp>
      <p:sp>
        <p:nvSpPr>
          <p:cNvPr id="10" name="Fußzeilenplatzhalter 8"/>
          <p:cNvSpPr>
            <a:spLocks noGrp="1"/>
          </p:cNvSpPr>
          <p:nvPr>
            <p:ph type="ftr" sz="quarter" idx="14"/>
          </p:nvPr>
        </p:nvSpPr>
        <p:spPr>
          <a:xfrm>
            <a:off x="467544" y="6376243"/>
            <a:ext cx="6840760" cy="365125"/>
          </a:xfrm>
        </p:spPr>
        <p:txBody>
          <a:bodyPr/>
          <a:lstStyle/>
          <a:p>
            <a:r>
              <a:rPr lang="de-DE" dirty="0" smtClean="0"/>
              <a:t>AG RDA Schulungsunterlagen – Modul 2.03: Abgrenzung | Stand: 30.11.2016 | CC BY-NC-SA</a:t>
            </a:r>
            <a:endParaRPr lang="de-DE" dirty="0"/>
          </a:p>
        </p:txBody>
      </p:sp>
      <p:sp>
        <p:nvSpPr>
          <p:cNvPr id="11" name="Titel 1"/>
          <p:cNvSpPr>
            <a:spLocks noGrp="1"/>
          </p:cNvSpPr>
          <p:nvPr>
            <p:ph type="title"/>
          </p:nvPr>
        </p:nvSpPr>
        <p:spPr>
          <a:xfrm>
            <a:off x="251520" y="399802"/>
            <a:ext cx="8640960" cy="508918"/>
          </a:xfrm>
        </p:spPr>
        <p:txBody>
          <a:bodyPr/>
          <a:lstStyle/>
          <a:p>
            <a:r>
              <a:rPr lang="de-DE" dirty="0" smtClean="0"/>
              <a:t>Abgrenzung Zeitschrift – monografische Reihe - </a:t>
            </a:r>
            <a:r>
              <a:rPr lang="de-DE" dirty="0" smtClean="0"/>
              <a:t>5</a:t>
            </a:r>
            <a:endParaRPr lang="de-DE" dirty="0"/>
          </a:p>
        </p:txBody>
      </p:sp>
    </p:spTree>
    <p:extLst>
      <p:ext uri="{BB962C8B-B14F-4D97-AF65-F5344CB8AC3E}">
        <p14:creationId xmlns:p14="http://schemas.microsoft.com/office/powerpoint/2010/main" val="2584300780"/>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p:txBody>
          <a:bodyPr wrap="square"/>
          <a:lstStyle/>
          <a:p>
            <a:pPr marL="0" indent="0">
              <a:buNone/>
            </a:pPr>
            <a:endParaRPr lang="de-DE" dirty="0" smtClean="0"/>
          </a:p>
          <a:p>
            <a:pPr marL="0" indent="0">
              <a:buNone/>
            </a:pPr>
            <a:r>
              <a:rPr lang="de-DE" dirty="0" smtClean="0"/>
              <a:t>Liegen </a:t>
            </a:r>
            <a:r>
              <a:rPr lang="de-DE" u="sng" dirty="0"/>
              <a:t>Zeitschriftenkriterien</a:t>
            </a:r>
            <a:r>
              <a:rPr lang="de-DE" dirty="0"/>
              <a:t> vor? → ja → Zeitschrift</a:t>
            </a:r>
          </a:p>
          <a:p>
            <a:pPr marL="0" indent="0">
              <a:buNone/>
            </a:pPr>
            <a:r>
              <a:rPr lang="de-DE" dirty="0"/>
              <a:t>↓</a:t>
            </a:r>
            <a:br>
              <a:rPr lang="de-DE" dirty="0"/>
            </a:br>
            <a:r>
              <a:rPr lang="de-DE" dirty="0"/>
              <a:t>nein</a:t>
            </a:r>
          </a:p>
          <a:p>
            <a:pPr marL="0" indent="0">
              <a:buNone/>
            </a:pPr>
            <a:r>
              <a:rPr lang="de-DE" dirty="0"/>
              <a:t>↓</a:t>
            </a:r>
          </a:p>
          <a:p>
            <a:pPr marL="0" indent="0">
              <a:buNone/>
            </a:pPr>
            <a:r>
              <a:rPr lang="de-DE" dirty="0"/>
              <a:t>Liegen </a:t>
            </a:r>
            <a:r>
              <a:rPr lang="de-DE" u="sng" dirty="0"/>
              <a:t>unabhängige Titel</a:t>
            </a:r>
            <a:r>
              <a:rPr lang="de-DE" dirty="0"/>
              <a:t> vor? → </a:t>
            </a:r>
            <a:r>
              <a:rPr lang="de-DE" dirty="0" smtClean="0"/>
              <a:t>nein → </a:t>
            </a:r>
            <a:r>
              <a:rPr lang="de-DE" dirty="0"/>
              <a:t>Zeitschrift</a:t>
            </a:r>
          </a:p>
          <a:p>
            <a:pPr marL="0" indent="0">
              <a:buNone/>
            </a:pPr>
            <a:r>
              <a:rPr lang="de-DE" dirty="0"/>
              <a:t>↓</a:t>
            </a:r>
            <a:br>
              <a:rPr lang="de-DE" dirty="0"/>
            </a:br>
            <a:r>
              <a:rPr lang="de-DE" dirty="0"/>
              <a:t>ja</a:t>
            </a:r>
          </a:p>
          <a:p>
            <a:pPr marL="0" indent="0">
              <a:buNone/>
            </a:pPr>
            <a:r>
              <a:rPr lang="de-DE" dirty="0"/>
              <a:t>↓</a:t>
            </a:r>
          </a:p>
          <a:p>
            <a:pPr marL="0" indent="0">
              <a:buNone/>
            </a:pPr>
            <a:r>
              <a:rPr lang="de-DE" dirty="0"/>
              <a:t>Liegen </a:t>
            </a:r>
            <a:r>
              <a:rPr lang="de-DE" u="sng" dirty="0"/>
              <a:t>überwiegend (&gt; </a:t>
            </a:r>
            <a:r>
              <a:rPr lang="de-DE" u="sng" dirty="0" smtClean="0"/>
              <a:t>50%)</a:t>
            </a:r>
            <a:r>
              <a:rPr lang="de-DE" dirty="0" smtClean="0"/>
              <a:t> </a:t>
            </a:r>
            <a:r>
              <a:rPr lang="de-DE" dirty="0"/>
              <a:t>unabhängige Titel vor? → </a:t>
            </a:r>
            <a:r>
              <a:rPr lang="de-DE" dirty="0" smtClean="0"/>
              <a:t>nein → </a:t>
            </a:r>
            <a:r>
              <a:rPr lang="de-DE" dirty="0"/>
              <a:t>Zeitschrift</a:t>
            </a:r>
          </a:p>
          <a:p>
            <a:pPr marL="0" indent="0">
              <a:buNone/>
            </a:pPr>
            <a:r>
              <a:rPr lang="de-DE" dirty="0"/>
              <a:t>↓</a:t>
            </a:r>
            <a:br>
              <a:rPr lang="de-DE" dirty="0"/>
            </a:br>
            <a:r>
              <a:rPr lang="de-DE" dirty="0"/>
              <a:t>ja→ Monografische Reihe</a:t>
            </a:r>
          </a:p>
          <a:p>
            <a:pPr marL="0" indent="0">
              <a:buNone/>
            </a:pPr>
            <a:endParaRPr lang="de-DE" dirty="0" smtClean="0"/>
          </a:p>
        </p:txBody>
      </p:sp>
      <p:sp>
        <p:nvSpPr>
          <p:cNvPr id="4" name="Foliennummernplatzhalter 3"/>
          <p:cNvSpPr>
            <a:spLocks noGrp="1"/>
          </p:cNvSpPr>
          <p:nvPr>
            <p:ph type="sldNum" sz="quarter" idx="4"/>
          </p:nvPr>
        </p:nvSpPr>
        <p:spPr/>
        <p:txBody>
          <a:bodyPr/>
          <a:lstStyle/>
          <a:p>
            <a:fld id="{8A6690F1-7CA1-4166-A522-500460961984}" type="slidenum">
              <a:rPr lang="de-DE" smtClean="0"/>
              <a:pPr/>
              <a:t>26</a:t>
            </a:fld>
            <a:endParaRPr lang="de-DE"/>
          </a:p>
        </p:txBody>
      </p:sp>
      <p:sp>
        <p:nvSpPr>
          <p:cNvPr id="10" name="Fußzeilenplatzhalter 8"/>
          <p:cNvSpPr>
            <a:spLocks noGrp="1"/>
          </p:cNvSpPr>
          <p:nvPr>
            <p:ph type="ftr" sz="quarter" idx="14"/>
          </p:nvPr>
        </p:nvSpPr>
        <p:spPr>
          <a:xfrm>
            <a:off x="467544" y="6376243"/>
            <a:ext cx="6840760" cy="365125"/>
          </a:xfrm>
        </p:spPr>
        <p:txBody>
          <a:bodyPr/>
          <a:lstStyle/>
          <a:p>
            <a:r>
              <a:rPr lang="de-DE" dirty="0" smtClean="0"/>
              <a:t>AG RDA Schulungsunterlagen – Modul 2.03: Abgrenzung | Stand: 30.11.2016 | CC BY-NC-SA</a:t>
            </a:r>
            <a:endParaRPr lang="de-DE" dirty="0"/>
          </a:p>
        </p:txBody>
      </p:sp>
      <p:sp>
        <p:nvSpPr>
          <p:cNvPr id="11" name="Titel 1"/>
          <p:cNvSpPr>
            <a:spLocks noGrp="1"/>
          </p:cNvSpPr>
          <p:nvPr>
            <p:ph type="title"/>
          </p:nvPr>
        </p:nvSpPr>
        <p:spPr>
          <a:xfrm>
            <a:off x="251520" y="399802"/>
            <a:ext cx="8640960" cy="508918"/>
          </a:xfrm>
        </p:spPr>
        <p:txBody>
          <a:bodyPr/>
          <a:lstStyle/>
          <a:p>
            <a:r>
              <a:rPr lang="de-DE" dirty="0" smtClean="0"/>
              <a:t>Abgrenzung Zeitschrift – monografische Reihe - </a:t>
            </a:r>
            <a:r>
              <a:rPr lang="de-DE" dirty="0" smtClean="0"/>
              <a:t>6</a:t>
            </a:r>
            <a:endParaRPr lang="de-DE" dirty="0"/>
          </a:p>
        </p:txBody>
      </p:sp>
    </p:spTree>
    <p:extLst>
      <p:ext uri="{BB962C8B-B14F-4D97-AF65-F5344CB8AC3E}">
        <p14:creationId xmlns:p14="http://schemas.microsoft.com/office/powerpoint/2010/main" val="2498309232"/>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p:txBody>
          <a:bodyPr wrap="square"/>
          <a:lstStyle/>
          <a:p>
            <a:pPr marL="457200" indent="-457200">
              <a:buNone/>
            </a:pPr>
            <a:endParaRPr lang="de-DE" dirty="0" smtClean="0">
              <a:ea typeface="Verdana" pitchFamily="34" charset="0"/>
              <a:cs typeface="Verdana" pitchFamily="34" charset="0"/>
            </a:endParaRPr>
          </a:p>
          <a:p>
            <a:pPr marL="457200" indent="-457200">
              <a:buNone/>
            </a:pPr>
            <a:r>
              <a:rPr lang="de-DE" dirty="0" smtClean="0">
                <a:ea typeface="Verdana" pitchFamily="34" charset="0"/>
                <a:cs typeface="Verdana" pitchFamily="34" charset="0"/>
              </a:rPr>
              <a:t>Weitere </a:t>
            </a:r>
            <a:r>
              <a:rPr lang="de-DE" dirty="0">
                <a:ea typeface="Verdana" pitchFamily="34" charset="0"/>
                <a:cs typeface="Verdana" pitchFamily="34" charset="0"/>
              </a:rPr>
              <a:t>Hinweise zur Erfassung gezählter </a:t>
            </a:r>
            <a:r>
              <a:rPr lang="de-DE" dirty="0" smtClean="0">
                <a:ea typeface="Verdana" pitchFamily="34" charset="0"/>
                <a:cs typeface="Verdana" pitchFamily="34" charset="0"/>
              </a:rPr>
              <a:t>und </a:t>
            </a:r>
            <a:r>
              <a:rPr lang="de-DE" dirty="0">
                <a:ea typeface="Verdana" pitchFamily="34" charset="0"/>
                <a:cs typeface="Verdana" pitchFamily="34" charset="0"/>
              </a:rPr>
              <a:t>ungezählter monografischen Reihen</a:t>
            </a:r>
          </a:p>
          <a:p>
            <a:pPr marL="457200" indent="-457200">
              <a:buNone/>
            </a:pPr>
            <a:endParaRPr lang="de-DE" dirty="0">
              <a:ea typeface="Verdana" pitchFamily="34" charset="0"/>
              <a:cs typeface="Verdana" pitchFamily="34" charset="0"/>
            </a:endParaRPr>
          </a:p>
          <a:p>
            <a:pPr marL="457200" indent="-457200">
              <a:buNone/>
            </a:pPr>
            <a:r>
              <a:rPr lang="de-DE" b="1" dirty="0" smtClean="0">
                <a:ea typeface="Verdana" pitchFamily="34" charset="0"/>
                <a:cs typeface="Verdana" pitchFamily="34" charset="0"/>
              </a:rPr>
              <a:t>Schulungsunterlagen in Modul 3:</a:t>
            </a:r>
            <a:endParaRPr lang="de-DE" b="1" dirty="0">
              <a:ea typeface="Verdana" pitchFamily="34" charset="0"/>
              <a:cs typeface="Verdana" pitchFamily="34" charset="0"/>
            </a:endParaRPr>
          </a:p>
          <a:p>
            <a:pPr marL="457200" indent="-457200">
              <a:buNone/>
            </a:pPr>
            <a:endParaRPr lang="de-DE" dirty="0" smtClean="0">
              <a:ea typeface="Verdana" pitchFamily="34" charset="0"/>
              <a:cs typeface="Verdana" pitchFamily="34" charset="0"/>
            </a:endParaRPr>
          </a:p>
          <a:p>
            <a:r>
              <a:rPr lang="de-DE" dirty="0">
                <a:ea typeface="Verdana" pitchFamily="34" charset="0"/>
                <a:cs typeface="Verdana" pitchFamily="34" charset="0"/>
              </a:rPr>
              <a:t>Modul 3, Teil 2.06: Gesamttitelangabe (gezählte/ungezählte monografische Reihe)</a:t>
            </a:r>
          </a:p>
          <a:p>
            <a:pPr marL="457200" indent="-457200">
              <a:buNone/>
            </a:pPr>
            <a:endParaRPr lang="de-DE" dirty="0">
              <a:ea typeface="Verdana" pitchFamily="34" charset="0"/>
              <a:cs typeface="Verdana" pitchFamily="34" charset="0"/>
            </a:endParaRPr>
          </a:p>
          <a:p>
            <a:r>
              <a:rPr lang="de-DE" dirty="0" smtClean="0">
                <a:ea typeface="Verdana" pitchFamily="34" charset="0"/>
                <a:cs typeface="Verdana" pitchFamily="34" charset="0"/>
              </a:rPr>
              <a:t>Modul 3, Teil 2.11: Eigene </a:t>
            </a:r>
            <a:r>
              <a:rPr lang="de-DE" dirty="0">
                <a:ea typeface="Verdana" pitchFamily="34" charset="0"/>
                <a:cs typeface="Verdana" pitchFamily="34" charset="0"/>
              </a:rPr>
              <a:t>Beschreibung </a:t>
            </a:r>
            <a:r>
              <a:rPr lang="de-DE" dirty="0" smtClean="0">
                <a:ea typeface="Verdana" pitchFamily="34" charset="0"/>
                <a:cs typeface="Verdana" pitchFamily="34" charset="0"/>
              </a:rPr>
              <a:t>nur für </a:t>
            </a:r>
            <a:r>
              <a:rPr lang="de-DE" dirty="0">
                <a:ea typeface="Verdana" pitchFamily="34" charset="0"/>
                <a:cs typeface="Verdana" pitchFamily="34" charset="0"/>
              </a:rPr>
              <a:t>die gezählte monografische Reihe</a:t>
            </a:r>
          </a:p>
          <a:p>
            <a:pPr marL="457200" indent="-457200"/>
            <a:endParaRPr lang="de-DE" dirty="0">
              <a:ea typeface="Verdana" pitchFamily="34" charset="0"/>
              <a:cs typeface="Verdana" pitchFamily="34" charset="0"/>
            </a:endParaRPr>
          </a:p>
          <a:p>
            <a:pPr marL="0" indent="0">
              <a:buNone/>
            </a:pPr>
            <a:endParaRPr lang="de-DE" dirty="0">
              <a:ea typeface="Verdana" pitchFamily="34" charset="0"/>
              <a:cs typeface="Verdana" pitchFamily="34" charset="0"/>
            </a:endParaRPr>
          </a:p>
          <a:p>
            <a:pPr marL="457200" indent="-457200"/>
            <a:endParaRPr lang="de-DE" dirty="0">
              <a:ea typeface="Verdana" pitchFamily="34" charset="0"/>
              <a:cs typeface="Verdana" pitchFamily="34" charset="0"/>
            </a:endParaRPr>
          </a:p>
          <a:p>
            <a:pPr marL="0" indent="0">
              <a:buNone/>
            </a:pPr>
            <a:endParaRPr lang="de-DE" dirty="0" smtClean="0"/>
          </a:p>
        </p:txBody>
      </p:sp>
      <p:sp>
        <p:nvSpPr>
          <p:cNvPr id="4" name="Foliennummernplatzhalter 3"/>
          <p:cNvSpPr>
            <a:spLocks noGrp="1"/>
          </p:cNvSpPr>
          <p:nvPr>
            <p:ph type="sldNum" sz="quarter" idx="4"/>
          </p:nvPr>
        </p:nvSpPr>
        <p:spPr/>
        <p:txBody>
          <a:bodyPr/>
          <a:lstStyle/>
          <a:p>
            <a:fld id="{8A6690F1-7CA1-4166-A522-500460961984}" type="slidenum">
              <a:rPr lang="de-DE" smtClean="0"/>
              <a:pPr/>
              <a:t>27</a:t>
            </a:fld>
            <a:endParaRPr lang="de-DE"/>
          </a:p>
        </p:txBody>
      </p:sp>
      <p:sp>
        <p:nvSpPr>
          <p:cNvPr id="10" name="Fußzeilenplatzhalter 8"/>
          <p:cNvSpPr>
            <a:spLocks noGrp="1"/>
          </p:cNvSpPr>
          <p:nvPr>
            <p:ph type="ftr" sz="quarter" idx="14"/>
          </p:nvPr>
        </p:nvSpPr>
        <p:spPr>
          <a:xfrm>
            <a:off x="467544" y="6376243"/>
            <a:ext cx="6840760" cy="365125"/>
          </a:xfrm>
        </p:spPr>
        <p:txBody>
          <a:bodyPr/>
          <a:lstStyle/>
          <a:p>
            <a:r>
              <a:rPr lang="de-DE" dirty="0" smtClean="0"/>
              <a:t>AG RDA Schulungsunterlagen – Modul 2.03: Abgrenzung | Stand: 30.11.2016 | CC BY-NC-SA</a:t>
            </a:r>
            <a:endParaRPr lang="de-DE" dirty="0"/>
          </a:p>
        </p:txBody>
      </p:sp>
      <p:sp>
        <p:nvSpPr>
          <p:cNvPr id="11" name="Titel 1"/>
          <p:cNvSpPr>
            <a:spLocks noGrp="1"/>
          </p:cNvSpPr>
          <p:nvPr>
            <p:ph type="title"/>
          </p:nvPr>
        </p:nvSpPr>
        <p:spPr>
          <a:xfrm>
            <a:off x="251520" y="399802"/>
            <a:ext cx="8640960" cy="508918"/>
          </a:xfrm>
        </p:spPr>
        <p:txBody>
          <a:bodyPr/>
          <a:lstStyle/>
          <a:p>
            <a:r>
              <a:rPr lang="de-DE" dirty="0" smtClean="0"/>
              <a:t>Abgrenzung Zeitschrift – monografische Reihe - </a:t>
            </a:r>
            <a:r>
              <a:rPr lang="de-DE" dirty="0" smtClean="0"/>
              <a:t>7</a:t>
            </a:r>
            <a:endParaRPr lang="de-DE" dirty="0"/>
          </a:p>
        </p:txBody>
      </p:sp>
    </p:spTree>
    <p:extLst>
      <p:ext uri="{BB962C8B-B14F-4D97-AF65-F5344CB8AC3E}">
        <p14:creationId xmlns:p14="http://schemas.microsoft.com/office/powerpoint/2010/main" val="2554119701"/>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p:txBody>
          <a:bodyPr/>
          <a:lstStyle/>
          <a:p>
            <a:pPr marL="0" indent="0">
              <a:buNone/>
            </a:pPr>
            <a:endParaRPr lang="de-DE" dirty="0" smtClean="0"/>
          </a:p>
          <a:p>
            <a:pPr marL="0" indent="0">
              <a:buNone/>
            </a:pPr>
            <a:r>
              <a:rPr lang="de-DE" b="1" dirty="0" smtClean="0"/>
              <a:t>Beispiel </a:t>
            </a:r>
            <a:r>
              <a:rPr lang="de-DE" b="1" dirty="0"/>
              <a:t>monografische </a:t>
            </a:r>
            <a:r>
              <a:rPr lang="de-DE" b="1" dirty="0" smtClean="0"/>
              <a:t>Reihe:</a:t>
            </a:r>
          </a:p>
          <a:p>
            <a:pPr marL="0" indent="0">
              <a:buNone/>
            </a:pPr>
            <a:endParaRPr lang="de-DE" dirty="0"/>
          </a:p>
          <a:p>
            <a:pPr marL="0" indent="0">
              <a:buNone/>
            </a:pPr>
            <a:r>
              <a:rPr lang="de-DE" dirty="0" smtClean="0"/>
              <a:t>Titelseite:</a:t>
            </a:r>
            <a:r>
              <a:rPr lang="de-DE" dirty="0" smtClean="0">
                <a:ea typeface="Verdana" panose="020B0604030504040204" pitchFamily="34" charset="0"/>
                <a:cs typeface="Verdana" panose="020B0604030504040204" pitchFamily="34" charset="0"/>
              </a:rPr>
              <a:t>        		     Rückseite der Titelseite</a:t>
            </a:r>
            <a:r>
              <a:rPr lang="de-DE" dirty="0">
                <a:ea typeface="Verdana" panose="020B0604030504040204" pitchFamily="34" charset="0"/>
                <a:cs typeface="Verdana" panose="020B0604030504040204" pitchFamily="34" charset="0"/>
              </a:rPr>
              <a:t>:</a:t>
            </a:r>
          </a:p>
          <a:p>
            <a:endParaRPr lang="de-DE" dirty="0"/>
          </a:p>
        </p:txBody>
      </p:sp>
      <p:pic>
        <p:nvPicPr>
          <p:cNvPr id="6" name="Grafik 5"/>
          <p:cNvPicPr>
            <a:picLocks noChangeAspect="1"/>
          </p:cNvPicPr>
          <p:nvPr/>
        </p:nvPicPr>
        <p:blipFill rotWithShape="1">
          <a:blip r:embed="rId2" cstate="print">
            <a:extLst>
              <a:ext uri="{28A0092B-C50C-407E-A947-70E740481C1C}">
                <a14:useLocalDpi xmlns:a14="http://schemas.microsoft.com/office/drawing/2010/main" val="0"/>
              </a:ext>
            </a:extLst>
          </a:blip>
          <a:srcRect l="27581" t="6792" r="32604" b="63339"/>
          <a:stretch/>
        </p:blipFill>
        <p:spPr>
          <a:xfrm rot="5400000">
            <a:off x="391300" y="2497132"/>
            <a:ext cx="3680880" cy="3960440"/>
          </a:xfrm>
          <a:prstGeom prst="rect">
            <a:avLst/>
          </a:prstGeom>
          <a:ln w="3175">
            <a:solidFill>
              <a:schemeClr val="tx1"/>
            </a:solidFill>
          </a:ln>
        </p:spPr>
      </p:pic>
      <p:pic>
        <p:nvPicPr>
          <p:cNvPr id="7" name="Grafik 6"/>
          <p:cNvPicPr>
            <a:picLocks noChangeAspect="1"/>
          </p:cNvPicPr>
          <p:nvPr/>
        </p:nvPicPr>
        <p:blipFill rotWithShape="1">
          <a:blip r:embed="rId3" cstate="print">
            <a:extLst>
              <a:ext uri="{28A0092B-C50C-407E-A947-70E740481C1C}">
                <a14:useLocalDpi xmlns:a14="http://schemas.microsoft.com/office/drawing/2010/main" val="0"/>
              </a:ext>
            </a:extLst>
          </a:blip>
          <a:srcRect l="4681" t="15270" r="72443" b="76858"/>
          <a:stretch/>
        </p:blipFill>
        <p:spPr>
          <a:xfrm>
            <a:off x="4490918" y="2636911"/>
            <a:ext cx="4248472" cy="1033658"/>
          </a:xfrm>
          <a:prstGeom prst="rect">
            <a:avLst/>
          </a:prstGeom>
          <a:ln w="3175">
            <a:solidFill>
              <a:schemeClr val="tx1"/>
            </a:solidFill>
          </a:ln>
        </p:spPr>
      </p:pic>
      <p:pic>
        <p:nvPicPr>
          <p:cNvPr id="8" name="Grafik 7"/>
          <p:cNvPicPr>
            <a:picLocks noChangeAspect="1"/>
          </p:cNvPicPr>
          <p:nvPr/>
        </p:nvPicPr>
        <p:blipFill rotWithShape="1">
          <a:blip r:embed="rId3" cstate="print">
            <a:extLst>
              <a:ext uri="{28A0092B-C50C-407E-A947-70E740481C1C}">
                <a14:useLocalDpi xmlns:a14="http://schemas.microsoft.com/office/drawing/2010/main" val="0"/>
              </a:ext>
            </a:extLst>
          </a:blip>
          <a:srcRect l="6525" t="72847" r="73262" b="13461"/>
          <a:stretch/>
        </p:blipFill>
        <p:spPr>
          <a:xfrm>
            <a:off x="4490918" y="4301568"/>
            <a:ext cx="4257546" cy="2016224"/>
          </a:xfrm>
          <a:prstGeom prst="rect">
            <a:avLst/>
          </a:prstGeom>
          <a:ln w="3175">
            <a:solidFill>
              <a:schemeClr val="tx1"/>
            </a:solidFill>
          </a:ln>
        </p:spPr>
      </p:pic>
      <p:sp>
        <p:nvSpPr>
          <p:cNvPr id="4" name="Foliennummernplatzhalter 3"/>
          <p:cNvSpPr>
            <a:spLocks noGrp="1"/>
          </p:cNvSpPr>
          <p:nvPr>
            <p:ph type="sldNum" sz="quarter" idx="4"/>
          </p:nvPr>
        </p:nvSpPr>
        <p:spPr/>
        <p:txBody>
          <a:bodyPr/>
          <a:lstStyle/>
          <a:p>
            <a:fld id="{8A6690F1-7CA1-4166-A522-500460961984}" type="slidenum">
              <a:rPr lang="de-DE" smtClean="0"/>
              <a:pPr/>
              <a:t>28</a:t>
            </a:fld>
            <a:endParaRPr lang="de-DE"/>
          </a:p>
        </p:txBody>
      </p:sp>
      <p:sp>
        <p:nvSpPr>
          <p:cNvPr id="13" name="Fußzeilenplatzhalter 8"/>
          <p:cNvSpPr>
            <a:spLocks noGrp="1"/>
          </p:cNvSpPr>
          <p:nvPr>
            <p:ph type="ftr" sz="quarter" idx="14"/>
          </p:nvPr>
        </p:nvSpPr>
        <p:spPr>
          <a:xfrm>
            <a:off x="467544" y="6376243"/>
            <a:ext cx="6840760" cy="365125"/>
          </a:xfrm>
        </p:spPr>
        <p:txBody>
          <a:bodyPr/>
          <a:lstStyle/>
          <a:p>
            <a:r>
              <a:rPr lang="de-DE" dirty="0" smtClean="0"/>
              <a:t>AG RDA Schulungsunterlagen – Modul 2.03: Abgrenzung | Stand: 30.11.2016 | CC BY-NC-SA</a:t>
            </a:r>
            <a:endParaRPr lang="de-DE" dirty="0"/>
          </a:p>
        </p:txBody>
      </p:sp>
      <p:sp>
        <p:nvSpPr>
          <p:cNvPr id="14" name="Titel 1"/>
          <p:cNvSpPr>
            <a:spLocks noGrp="1"/>
          </p:cNvSpPr>
          <p:nvPr>
            <p:ph type="title"/>
          </p:nvPr>
        </p:nvSpPr>
        <p:spPr>
          <a:xfrm>
            <a:off x="251520" y="399802"/>
            <a:ext cx="8640960" cy="508918"/>
          </a:xfrm>
        </p:spPr>
        <p:txBody>
          <a:bodyPr/>
          <a:lstStyle/>
          <a:p>
            <a:r>
              <a:rPr lang="de-DE" dirty="0" smtClean="0"/>
              <a:t>Abgrenzung Zeitschrift – monografische Reihe - </a:t>
            </a:r>
            <a:r>
              <a:rPr lang="de-DE" dirty="0" smtClean="0"/>
              <a:t>8</a:t>
            </a:r>
            <a:endParaRPr lang="de-DE" dirty="0"/>
          </a:p>
        </p:txBody>
      </p:sp>
    </p:spTree>
    <p:extLst>
      <p:ext uri="{BB962C8B-B14F-4D97-AF65-F5344CB8AC3E}">
        <p14:creationId xmlns:p14="http://schemas.microsoft.com/office/powerpoint/2010/main" val="1795307149"/>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p:txBody>
          <a:bodyPr/>
          <a:lstStyle/>
          <a:p>
            <a:pPr marL="0" indent="0">
              <a:buNone/>
            </a:pPr>
            <a:endParaRPr lang="de-DE" sz="1800" dirty="0" smtClean="0"/>
          </a:p>
          <a:p>
            <a:pPr marL="0" indent="0">
              <a:buNone/>
            </a:pPr>
            <a:endParaRPr lang="de-DE" dirty="0"/>
          </a:p>
          <a:p>
            <a:pPr marL="0" indent="0">
              <a:buNone/>
            </a:pPr>
            <a:r>
              <a:rPr lang="de-DE" dirty="0" smtClean="0"/>
              <a:t>Beispiel: </a:t>
            </a:r>
            <a:br>
              <a:rPr lang="de-DE" dirty="0" smtClean="0"/>
            </a:br>
            <a:r>
              <a:rPr lang="de-DE" dirty="0" smtClean="0"/>
              <a:t>Kopftitel</a:t>
            </a:r>
          </a:p>
          <a:p>
            <a:pPr marL="0" indent="0">
              <a:buNone/>
            </a:pPr>
            <a:endParaRPr lang="de-DE" sz="1800" dirty="0"/>
          </a:p>
          <a:p>
            <a:pPr marL="0" indent="0">
              <a:buNone/>
            </a:pPr>
            <a:endParaRPr lang="de-DE" sz="1800" dirty="0" smtClean="0"/>
          </a:p>
          <a:p>
            <a:pPr marL="0" indent="0">
              <a:buNone/>
            </a:pPr>
            <a:endParaRPr lang="de-DE" sz="1800" dirty="0"/>
          </a:p>
          <a:p>
            <a:pPr marL="0" indent="0">
              <a:buNone/>
            </a:pPr>
            <a:endParaRPr lang="de-DE" sz="1800" dirty="0" smtClean="0"/>
          </a:p>
          <a:p>
            <a:pPr marL="0" indent="0">
              <a:buNone/>
            </a:pPr>
            <a:endParaRPr lang="de-DE" sz="1800" dirty="0"/>
          </a:p>
        </p:txBody>
      </p:sp>
      <p:pic>
        <p:nvPicPr>
          <p:cNvPr id="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51720" y="1124744"/>
            <a:ext cx="6466843" cy="5134647"/>
          </a:xfrm>
          <a:prstGeom prst="rect">
            <a:avLst/>
          </a:prstGeom>
          <a:ln/>
        </p:spPr>
        <p:style>
          <a:lnRef idx="1">
            <a:schemeClr val="dk1"/>
          </a:lnRef>
          <a:fillRef idx="2">
            <a:schemeClr val="dk1"/>
          </a:fillRef>
          <a:effectRef idx="1">
            <a:schemeClr val="dk1"/>
          </a:effectRef>
          <a:fontRef idx="minor">
            <a:schemeClr val="dk1"/>
          </a:fontRef>
        </p:style>
      </p:pic>
      <p:sp>
        <p:nvSpPr>
          <p:cNvPr id="4" name="Foliennummernplatzhalter 3"/>
          <p:cNvSpPr>
            <a:spLocks noGrp="1"/>
          </p:cNvSpPr>
          <p:nvPr>
            <p:ph type="sldNum" sz="quarter" idx="4"/>
          </p:nvPr>
        </p:nvSpPr>
        <p:spPr/>
        <p:txBody>
          <a:bodyPr/>
          <a:lstStyle/>
          <a:p>
            <a:fld id="{8A6690F1-7CA1-4166-A522-500460961984}" type="slidenum">
              <a:rPr lang="de-DE" smtClean="0"/>
              <a:pPr/>
              <a:t>29</a:t>
            </a:fld>
            <a:endParaRPr lang="de-DE"/>
          </a:p>
        </p:txBody>
      </p:sp>
      <p:sp>
        <p:nvSpPr>
          <p:cNvPr id="11" name="Fußzeilenplatzhalter 8"/>
          <p:cNvSpPr>
            <a:spLocks noGrp="1"/>
          </p:cNvSpPr>
          <p:nvPr>
            <p:ph type="ftr" sz="quarter" idx="14"/>
          </p:nvPr>
        </p:nvSpPr>
        <p:spPr>
          <a:xfrm>
            <a:off x="467544" y="6376243"/>
            <a:ext cx="6840760" cy="365125"/>
          </a:xfrm>
        </p:spPr>
        <p:txBody>
          <a:bodyPr/>
          <a:lstStyle/>
          <a:p>
            <a:r>
              <a:rPr lang="de-DE" dirty="0" smtClean="0"/>
              <a:t>AG RDA Schulungsunterlagen – Modul 2.03: Abgrenzung | Stand: 30.11.2016 | CC BY-NC-SA</a:t>
            </a:r>
            <a:endParaRPr lang="de-DE" dirty="0"/>
          </a:p>
        </p:txBody>
      </p:sp>
      <p:sp>
        <p:nvSpPr>
          <p:cNvPr id="12" name="Titel 1"/>
          <p:cNvSpPr>
            <a:spLocks noGrp="1"/>
          </p:cNvSpPr>
          <p:nvPr>
            <p:ph type="title"/>
          </p:nvPr>
        </p:nvSpPr>
        <p:spPr>
          <a:xfrm>
            <a:off x="251520" y="399802"/>
            <a:ext cx="8640960" cy="508918"/>
          </a:xfrm>
        </p:spPr>
        <p:txBody>
          <a:bodyPr/>
          <a:lstStyle/>
          <a:p>
            <a:r>
              <a:rPr lang="de-DE" dirty="0" smtClean="0"/>
              <a:t>Abgrenzung Zeitschrift – monografische Reihe - </a:t>
            </a:r>
            <a:r>
              <a:rPr lang="de-DE" dirty="0" smtClean="0"/>
              <a:t>9</a:t>
            </a:r>
            <a:endParaRPr lang="de-DE" dirty="0"/>
          </a:p>
        </p:txBody>
      </p:sp>
    </p:spTree>
    <p:extLst>
      <p:ext uri="{BB962C8B-B14F-4D97-AF65-F5344CB8AC3E}">
        <p14:creationId xmlns:p14="http://schemas.microsoft.com/office/powerpoint/2010/main" val="332482800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lstStyle/>
          <a:p>
            <a:r>
              <a:rPr lang="de-DE" dirty="0" smtClean="0"/>
              <a:t>Definitionen - 1</a:t>
            </a:r>
            <a:endParaRPr lang="de-DE" dirty="0"/>
          </a:p>
        </p:txBody>
      </p:sp>
      <p:sp>
        <p:nvSpPr>
          <p:cNvPr id="3" name="Textplatzhalter 2"/>
          <p:cNvSpPr>
            <a:spLocks noGrp="1"/>
          </p:cNvSpPr>
          <p:nvPr>
            <p:ph type="body" sz="quarter" idx="13"/>
          </p:nvPr>
        </p:nvSpPr>
        <p:spPr/>
        <p:txBody>
          <a:bodyPr wrap="square"/>
          <a:lstStyle/>
          <a:p>
            <a:endParaRPr lang="de-DE" dirty="0" smtClean="0"/>
          </a:p>
          <a:p>
            <a:r>
              <a:rPr lang="de-DE" dirty="0" smtClean="0"/>
              <a:t>Laut RDA drei </a:t>
            </a:r>
            <a:r>
              <a:rPr lang="de-DE" dirty="0"/>
              <a:t>verschiedene Arten von Ressourcen:</a:t>
            </a:r>
          </a:p>
          <a:p>
            <a:pPr lvl="1"/>
            <a:r>
              <a:rPr lang="de-DE" dirty="0"/>
              <a:t>Monografien, </a:t>
            </a:r>
            <a:endParaRPr lang="de-DE" dirty="0" smtClean="0"/>
          </a:p>
          <a:p>
            <a:pPr lvl="1"/>
            <a:r>
              <a:rPr lang="de-DE" dirty="0" smtClean="0"/>
              <a:t>fortlaufende </a:t>
            </a:r>
            <a:r>
              <a:rPr lang="de-DE" dirty="0"/>
              <a:t>Ressourcen und </a:t>
            </a:r>
            <a:endParaRPr lang="de-DE" dirty="0" smtClean="0"/>
          </a:p>
          <a:p>
            <a:pPr lvl="1"/>
            <a:r>
              <a:rPr lang="de-DE" dirty="0" smtClean="0"/>
              <a:t>integrierende </a:t>
            </a:r>
            <a:r>
              <a:rPr lang="de-DE" dirty="0"/>
              <a:t>Ressourcen.</a:t>
            </a:r>
          </a:p>
          <a:p>
            <a:pPr marL="0" indent="0">
              <a:buNone/>
            </a:pPr>
            <a:r>
              <a:rPr lang="de-DE" dirty="0"/>
              <a:t> </a:t>
            </a:r>
          </a:p>
          <a:p>
            <a:r>
              <a:rPr lang="de-DE" b="1" dirty="0" smtClean="0"/>
              <a:t>Definitionen</a:t>
            </a:r>
            <a:r>
              <a:rPr lang="de-DE" dirty="0" smtClean="0"/>
              <a:t> laut RDA-Glossar:</a:t>
            </a:r>
            <a:endParaRPr lang="de-DE" dirty="0"/>
          </a:p>
          <a:p>
            <a:endParaRPr lang="de-DE" dirty="0"/>
          </a:p>
          <a:p>
            <a:r>
              <a:rPr lang="de-DE" dirty="0" smtClean="0"/>
              <a:t>Monografie:</a:t>
            </a:r>
            <a:br>
              <a:rPr lang="de-DE" dirty="0" smtClean="0"/>
            </a:br>
            <a:r>
              <a:rPr lang="de-DE" dirty="0" smtClean="0"/>
              <a:t/>
            </a:r>
            <a:br>
              <a:rPr lang="de-DE" dirty="0" smtClean="0"/>
            </a:br>
            <a:r>
              <a:rPr lang="de-DE" dirty="0" smtClean="0"/>
              <a:t>Eine </a:t>
            </a:r>
            <a:r>
              <a:rPr lang="de-DE" dirty="0"/>
              <a:t>Ressource, die in einem Teil abgeschlossen ist oder die innerhalb einer begrenzten Anzahl von Teilen abgeschlossen werden soll.</a:t>
            </a:r>
          </a:p>
          <a:p>
            <a:pPr marL="0" indent="0">
              <a:buNone/>
            </a:pPr>
            <a:endParaRPr lang="de-DE" dirty="0"/>
          </a:p>
          <a:p>
            <a:pPr marL="0" indent="0">
              <a:buNone/>
            </a:pPr>
            <a:r>
              <a:rPr lang="de-DE" dirty="0"/>
              <a:t> </a:t>
            </a:r>
          </a:p>
        </p:txBody>
      </p:sp>
      <p:sp>
        <p:nvSpPr>
          <p:cNvPr id="5" name="Foliennummernplatzhalter 4"/>
          <p:cNvSpPr>
            <a:spLocks noGrp="1"/>
          </p:cNvSpPr>
          <p:nvPr>
            <p:ph type="sldNum" sz="quarter" idx="4"/>
          </p:nvPr>
        </p:nvSpPr>
        <p:spPr/>
        <p:txBody>
          <a:bodyPr/>
          <a:lstStyle/>
          <a:p>
            <a:fld id="{8A6690F1-7CA1-4166-A522-500460961984}" type="slidenum">
              <a:rPr lang="de-DE" smtClean="0"/>
              <a:pPr/>
              <a:t>3</a:t>
            </a:fld>
            <a:endParaRPr lang="de-DE"/>
          </a:p>
        </p:txBody>
      </p:sp>
      <p:sp>
        <p:nvSpPr>
          <p:cNvPr id="8" name="Fußzeilenplatzhalter 8"/>
          <p:cNvSpPr>
            <a:spLocks noGrp="1"/>
          </p:cNvSpPr>
          <p:nvPr>
            <p:ph type="ftr" sz="quarter" idx="14"/>
          </p:nvPr>
        </p:nvSpPr>
        <p:spPr>
          <a:xfrm>
            <a:off x="467544" y="6376243"/>
            <a:ext cx="6840760" cy="365125"/>
          </a:xfrm>
        </p:spPr>
        <p:txBody>
          <a:bodyPr/>
          <a:lstStyle/>
          <a:p>
            <a:r>
              <a:rPr lang="de-DE" dirty="0" smtClean="0"/>
              <a:t>AG RDA Schulungsunterlagen – Modul 2.03: Abgrenzung | Stand: 30.11.2016 | CC BY-NC-SA</a:t>
            </a:r>
            <a:endParaRPr lang="de-DE" dirty="0"/>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940966"/>
          </a:xfrm>
        </p:spPr>
        <p:txBody>
          <a:bodyPr/>
          <a:lstStyle/>
          <a:p>
            <a:r>
              <a:rPr lang="de-DE" dirty="0" smtClean="0"/>
              <a:t>Abgrenzung </a:t>
            </a:r>
            <a:r>
              <a:rPr lang="de-DE" dirty="0"/>
              <a:t>fortlaufende </a:t>
            </a:r>
            <a:r>
              <a:rPr lang="de-DE" dirty="0" smtClean="0"/>
              <a:t>Ressource – </a:t>
            </a:r>
            <a:r>
              <a:rPr lang="de-DE" dirty="0"/>
              <a:t>Monografie – Integrierende </a:t>
            </a:r>
            <a:r>
              <a:rPr lang="de-DE" dirty="0" smtClean="0"/>
              <a:t>Ressource - 1</a:t>
            </a:r>
            <a:endParaRPr lang="de-DE" dirty="0"/>
          </a:p>
        </p:txBody>
      </p:sp>
      <p:sp>
        <p:nvSpPr>
          <p:cNvPr id="3" name="Textplatzhalter 2"/>
          <p:cNvSpPr>
            <a:spLocks noGrp="1"/>
          </p:cNvSpPr>
          <p:nvPr>
            <p:ph type="body" sz="quarter" idx="13"/>
          </p:nvPr>
        </p:nvSpPr>
        <p:spPr>
          <a:xfrm>
            <a:off x="251520" y="1412776"/>
            <a:ext cx="8640960" cy="4968552"/>
          </a:xfrm>
        </p:spPr>
        <p:txBody>
          <a:bodyPr wrap="square"/>
          <a:lstStyle/>
          <a:p>
            <a:r>
              <a:rPr lang="de-DE" dirty="0" smtClean="0"/>
              <a:t>Integrierende </a:t>
            </a:r>
            <a:r>
              <a:rPr lang="de-DE" dirty="0"/>
              <a:t>Ressourcen sind in Abgrenzung zu monografischen und fortlaufenden Ressourcen durch eine integrierende Erscheinungsweise gekennzeichnet.</a:t>
            </a:r>
          </a:p>
          <a:p>
            <a:r>
              <a:rPr lang="de-DE" dirty="0" smtClean="0"/>
              <a:t>Werden </a:t>
            </a:r>
            <a:r>
              <a:rPr lang="de-DE" dirty="0"/>
              <a:t>die Nachlieferungen/Aktualisierungen in die Ressource eingepflegt und sind als einzelne Teile nicht mehr </a:t>
            </a:r>
            <a:r>
              <a:rPr lang="de-DE" dirty="0" smtClean="0"/>
              <a:t>erkennbar: </a:t>
            </a:r>
          </a:p>
          <a:p>
            <a:pPr marL="400050" lvl="1" indent="0">
              <a:buNone/>
            </a:pPr>
            <a:r>
              <a:rPr lang="de-DE" dirty="0"/>
              <a:t/>
            </a:r>
            <a:br>
              <a:rPr lang="de-DE" dirty="0"/>
            </a:br>
            <a:r>
              <a:rPr lang="de-DE" sz="2400" dirty="0">
                <a:ea typeface="Verdana" pitchFamily="34" charset="0"/>
                <a:cs typeface="Verdana" pitchFamily="34" charset="0"/>
                <a:sym typeface="Wingdings" pitchFamily="2" charset="2"/>
              </a:rPr>
              <a:t></a:t>
            </a:r>
            <a:r>
              <a:rPr lang="de-DE" sz="2400" dirty="0" smtClean="0"/>
              <a:t> </a:t>
            </a:r>
            <a:r>
              <a:rPr lang="de-DE" sz="2400" dirty="0"/>
              <a:t>integrierende Ressource</a:t>
            </a:r>
          </a:p>
          <a:p>
            <a:endParaRPr lang="de-DE" dirty="0" smtClean="0"/>
          </a:p>
          <a:p>
            <a:r>
              <a:rPr lang="de-DE" dirty="0" smtClean="0"/>
              <a:t>Beispiele </a:t>
            </a:r>
            <a:r>
              <a:rPr lang="de-DE" dirty="0"/>
              <a:t>für integrierende Ressourcen: Datenbanken, Websites, </a:t>
            </a:r>
            <a:r>
              <a:rPr lang="de-DE" dirty="0" smtClean="0"/>
              <a:t>Loseblatt-Sammlungen, Datenträger mit kumulierendem Gesamtinhalt</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30</a:t>
            </a:fld>
            <a:endParaRPr lang="de-DE"/>
          </a:p>
        </p:txBody>
      </p:sp>
      <p:sp>
        <p:nvSpPr>
          <p:cNvPr id="9" name="Fußzeilenplatzhalter 8"/>
          <p:cNvSpPr>
            <a:spLocks noGrp="1"/>
          </p:cNvSpPr>
          <p:nvPr>
            <p:ph type="ftr" sz="quarter" idx="14"/>
          </p:nvPr>
        </p:nvSpPr>
        <p:spPr>
          <a:xfrm>
            <a:off x="467544" y="6376243"/>
            <a:ext cx="6840760" cy="365125"/>
          </a:xfrm>
        </p:spPr>
        <p:txBody>
          <a:bodyPr/>
          <a:lstStyle/>
          <a:p>
            <a:r>
              <a:rPr lang="de-DE" dirty="0" smtClean="0"/>
              <a:t>AG RDA Schulungsunterlagen – Modul 2.03: Abgrenzung | Stand: 30.11.2016 | CC BY-NC-SA</a:t>
            </a:r>
            <a:endParaRPr lang="de-DE" dirty="0"/>
          </a:p>
        </p:txBody>
      </p:sp>
    </p:spTree>
    <p:extLst>
      <p:ext uri="{BB962C8B-B14F-4D97-AF65-F5344CB8AC3E}">
        <p14:creationId xmlns:p14="http://schemas.microsoft.com/office/powerpoint/2010/main" val="4279580847"/>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940966"/>
          </a:xfrm>
        </p:spPr>
        <p:txBody>
          <a:bodyPr/>
          <a:lstStyle/>
          <a:p>
            <a:r>
              <a:rPr lang="de-DE" dirty="0" smtClean="0"/>
              <a:t>Abgrenzung </a:t>
            </a:r>
            <a:r>
              <a:rPr lang="de-DE" dirty="0"/>
              <a:t>fortlaufende </a:t>
            </a:r>
            <a:r>
              <a:rPr lang="de-DE" dirty="0" smtClean="0"/>
              <a:t>Ressource – </a:t>
            </a:r>
            <a:r>
              <a:rPr lang="de-DE" dirty="0"/>
              <a:t>Monografie – Integrierende </a:t>
            </a:r>
            <a:r>
              <a:rPr lang="de-DE" dirty="0" smtClean="0"/>
              <a:t>Ressource - 2</a:t>
            </a:r>
            <a:endParaRPr lang="de-DE" dirty="0"/>
          </a:p>
        </p:txBody>
      </p:sp>
      <p:sp>
        <p:nvSpPr>
          <p:cNvPr id="3" name="Textplatzhalter 2"/>
          <p:cNvSpPr>
            <a:spLocks noGrp="1"/>
          </p:cNvSpPr>
          <p:nvPr>
            <p:ph type="body" sz="quarter" idx="13"/>
          </p:nvPr>
        </p:nvSpPr>
        <p:spPr>
          <a:xfrm>
            <a:off x="251520" y="1412776"/>
            <a:ext cx="8640960" cy="4968552"/>
          </a:xfrm>
        </p:spPr>
        <p:txBody>
          <a:bodyPr wrap="square"/>
          <a:lstStyle/>
          <a:p>
            <a:r>
              <a:rPr lang="de-DE" dirty="0"/>
              <a:t>Ressource auf </a:t>
            </a:r>
            <a:r>
              <a:rPr lang="de-DE" dirty="0" smtClean="0"/>
              <a:t>elektronischem Datenträger:</a:t>
            </a:r>
          </a:p>
          <a:p>
            <a:pPr marL="0" indent="0">
              <a:buNone/>
            </a:pPr>
            <a:endParaRPr lang="de-DE" dirty="0" smtClean="0"/>
          </a:p>
          <a:p>
            <a:pPr lvl="1"/>
            <a:r>
              <a:rPr lang="de-DE" dirty="0" smtClean="0"/>
              <a:t>Ressource liegt sowohl </a:t>
            </a:r>
            <a:r>
              <a:rPr lang="de-DE" dirty="0"/>
              <a:t>als Loseblattsammlung als auch auf einem elektronischen Datenträger </a:t>
            </a:r>
            <a:r>
              <a:rPr lang="de-DE" dirty="0" smtClean="0"/>
              <a:t>vor</a:t>
            </a:r>
            <a:br>
              <a:rPr lang="de-DE" dirty="0" smtClean="0"/>
            </a:br>
            <a:r>
              <a:rPr lang="de-DE" dirty="0" smtClean="0">
                <a:ea typeface="Verdana" pitchFamily="34" charset="0"/>
                <a:cs typeface="Verdana" pitchFamily="34" charset="0"/>
                <a:sym typeface="Wingdings" pitchFamily="2" charset="2"/>
              </a:rPr>
              <a:t>= </a:t>
            </a:r>
            <a:r>
              <a:rPr lang="de-DE" dirty="0" smtClean="0"/>
              <a:t>Hinweis</a:t>
            </a:r>
            <a:r>
              <a:rPr lang="de-DE" dirty="0"/>
              <a:t>, dass die Ressource auf dem Datenträger kumulierenden Inhalt enthält </a:t>
            </a:r>
            <a:endParaRPr lang="de-DE" dirty="0" smtClean="0"/>
          </a:p>
          <a:p>
            <a:pPr marL="457200" lvl="1" indent="0">
              <a:buNone/>
            </a:pPr>
            <a:endParaRPr lang="de-DE" dirty="0" smtClean="0"/>
          </a:p>
          <a:p>
            <a:pPr marL="457200" lvl="1" indent="0">
              <a:buNone/>
            </a:pPr>
            <a:r>
              <a:rPr lang="de-DE" dirty="0" smtClean="0">
                <a:ea typeface="Verdana" pitchFamily="34" charset="0"/>
                <a:cs typeface="Verdana" pitchFamily="34" charset="0"/>
                <a:sym typeface="Wingdings" pitchFamily="2" charset="2"/>
              </a:rPr>
              <a:t>    integrierende Ressource</a:t>
            </a:r>
          </a:p>
          <a:p>
            <a:pPr marL="457200" lvl="1" indent="0">
              <a:buNone/>
            </a:pPr>
            <a:endParaRPr lang="de-DE" dirty="0" smtClean="0"/>
          </a:p>
          <a:p>
            <a:pPr lvl="1"/>
            <a:r>
              <a:rPr lang="de-DE" dirty="0" smtClean="0"/>
              <a:t>andere Sachverhalte: im </a:t>
            </a:r>
            <a:r>
              <a:rPr lang="de-DE" dirty="0"/>
              <a:t>Zweifelsfall </a:t>
            </a:r>
            <a:r>
              <a:rPr lang="de-DE" dirty="0" smtClean="0"/>
              <a:t>keine integrierende Ressource</a:t>
            </a:r>
            <a:endParaRPr lang="de-DE" dirty="0"/>
          </a:p>
          <a:p>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31</a:t>
            </a:fld>
            <a:endParaRPr lang="de-DE"/>
          </a:p>
        </p:txBody>
      </p:sp>
      <p:sp>
        <p:nvSpPr>
          <p:cNvPr id="9" name="Fußzeilenplatzhalter 8"/>
          <p:cNvSpPr>
            <a:spLocks noGrp="1"/>
          </p:cNvSpPr>
          <p:nvPr>
            <p:ph type="ftr" sz="quarter" idx="14"/>
          </p:nvPr>
        </p:nvSpPr>
        <p:spPr>
          <a:xfrm>
            <a:off x="467544" y="6376243"/>
            <a:ext cx="6840760" cy="365125"/>
          </a:xfrm>
        </p:spPr>
        <p:txBody>
          <a:bodyPr/>
          <a:lstStyle/>
          <a:p>
            <a:r>
              <a:rPr lang="de-DE" dirty="0" smtClean="0"/>
              <a:t>AG RDA Schulungsunterlagen – Modul 2.03: Abgrenzung | Stand: 30.11.2016 | CC BY-NC-SA</a:t>
            </a:r>
            <a:endParaRPr lang="de-DE" dirty="0"/>
          </a:p>
        </p:txBody>
      </p:sp>
    </p:spTree>
    <p:extLst>
      <p:ext uri="{BB962C8B-B14F-4D97-AF65-F5344CB8AC3E}">
        <p14:creationId xmlns:p14="http://schemas.microsoft.com/office/powerpoint/2010/main" val="2933825993"/>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Abgrenzung Reproduktionen - 1 </a:t>
            </a:r>
            <a:endParaRPr lang="de-DE" dirty="0"/>
          </a:p>
        </p:txBody>
      </p:sp>
      <p:sp>
        <p:nvSpPr>
          <p:cNvPr id="3" name="Textplatzhalter 2"/>
          <p:cNvSpPr>
            <a:spLocks noGrp="1"/>
          </p:cNvSpPr>
          <p:nvPr>
            <p:ph type="body" sz="quarter" idx="13"/>
          </p:nvPr>
        </p:nvSpPr>
        <p:spPr/>
        <p:txBody>
          <a:bodyPr wrap="square"/>
          <a:lstStyle/>
          <a:p>
            <a:endParaRPr lang="de-DE" dirty="0" smtClean="0"/>
          </a:p>
          <a:p>
            <a:r>
              <a:rPr lang="de-DE" dirty="0" smtClean="0"/>
              <a:t>Reproduktionen </a:t>
            </a:r>
            <a:r>
              <a:rPr lang="de-DE" dirty="0"/>
              <a:t>einer Ressource </a:t>
            </a:r>
            <a:r>
              <a:rPr lang="de-DE" dirty="0" smtClean="0"/>
              <a:t/>
            </a:r>
            <a:br>
              <a:rPr lang="de-DE" dirty="0" smtClean="0"/>
            </a:br>
            <a:r>
              <a:rPr lang="de-DE" dirty="0" smtClean="0">
                <a:sym typeface="Wingdings"/>
              </a:rPr>
              <a:t> </a:t>
            </a:r>
            <a:r>
              <a:rPr lang="de-DE" dirty="0" smtClean="0"/>
              <a:t>wie </a:t>
            </a:r>
            <a:r>
              <a:rPr lang="de-DE" dirty="0"/>
              <a:t>ihr </a:t>
            </a:r>
            <a:r>
              <a:rPr lang="de-DE" dirty="0" smtClean="0"/>
              <a:t>Original behandeln</a:t>
            </a:r>
            <a:br>
              <a:rPr lang="de-DE" dirty="0" smtClean="0"/>
            </a:br>
            <a:endParaRPr lang="de-DE" dirty="0" smtClean="0"/>
          </a:p>
          <a:p>
            <a:r>
              <a:rPr lang="de-DE" dirty="0" smtClean="0"/>
              <a:t>Werden </a:t>
            </a:r>
            <a:r>
              <a:rPr lang="de-DE" dirty="0"/>
              <a:t>von einer fortlaufenden Ressource nur einzelne oder eine begrenzte Anzahl von Ausgaben </a:t>
            </a:r>
            <a:r>
              <a:rPr lang="de-DE" dirty="0" smtClean="0"/>
              <a:t>reproduziert </a:t>
            </a:r>
            <a:br>
              <a:rPr lang="de-DE" dirty="0" smtClean="0"/>
            </a:br>
            <a:r>
              <a:rPr lang="de-DE" dirty="0" smtClean="0">
                <a:sym typeface="Wingdings"/>
              </a:rPr>
              <a:t> </a:t>
            </a:r>
            <a:r>
              <a:rPr lang="de-DE" dirty="0" smtClean="0"/>
              <a:t>Monografie</a:t>
            </a:r>
            <a:br>
              <a:rPr lang="de-DE" dirty="0" smtClean="0"/>
            </a:br>
            <a:endParaRPr lang="de-DE" dirty="0" smtClean="0"/>
          </a:p>
          <a:p>
            <a:r>
              <a:rPr lang="de-DE" dirty="0" smtClean="0"/>
              <a:t>Zusammenstellungen </a:t>
            </a:r>
            <a:r>
              <a:rPr lang="de-DE" dirty="0"/>
              <a:t>von bibliografisch nicht zusammengehörenden fortlaufenden Ressourcen oder Artikeln </a:t>
            </a:r>
            <a:r>
              <a:rPr lang="de-DE" dirty="0" smtClean="0"/>
              <a:t/>
            </a:r>
            <a:br>
              <a:rPr lang="de-DE" dirty="0" smtClean="0"/>
            </a:br>
            <a:r>
              <a:rPr lang="de-DE" dirty="0" smtClean="0">
                <a:sym typeface="Wingdings"/>
              </a:rPr>
              <a:t></a:t>
            </a:r>
            <a:r>
              <a:rPr lang="de-DE" dirty="0" smtClean="0"/>
              <a:t> Monografie</a:t>
            </a:r>
          </a:p>
        </p:txBody>
      </p:sp>
      <p:sp>
        <p:nvSpPr>
          <p:cNvPr id="5" name="Foliennummernplatzhalter 4"/>
          <p:cNvSpPr>
            <a:spLocks noGrp="1"/>
          </p:cNvSpPr>
          <p:nvPr>
            <p:ph type="sldNum" sz="quarter" idx="4"/>
          </p:nvPr>
        </p:nvSpPr>
        <p:spPr/>
        <p:txBody>
          <a:bodyPr/>
          <a:lstStyle/>
          <a:p>
            <a:fld id="{8A6690F1-7CA1-4166-A522-500460961984}" type="slidenum">
              <a:rPr lang="de-DE" smtClean="0"/>
              <a:pPr/>
              <a:t>32</a:t>
            </a:fld>
            <a:endParaRPr lang="de-DE"/>
          </a:p>
        </p:txBody>
      </p:sp>
      <p:sp>
        <p:nvSpPr>
          <p:cNvPr id="9" name="Fußzeilenplatzhalter 8"/>
          <p:cNvSpPr>
            <a:spLocks noGrp="1"/>
          </p:cNvSpPr>
          <p:nvPr>
            <p:ph type="ftr" sz="quarter" idx="14"/>
          </p:nvPr>
        </p:nvSpPr>
        <p:spPr>
          <a:xfrm>
            <a:off x="467544" y="6376243"/>
            <a:ext cx="6840760" cy="365125"/>
          </a:xfrm>
        </p:spPr>
        <p:txBody>
          <a:bodyPr/>
          <a:lstStyle/>
          <a:p>
            <a:r>
              <a:rPr lang="de-DE" dirty="0" smtClean="0"/>
              <a:t>AG RDA Schulungsunterlagen – Modul 2.03: Abgrenzung | Stand: 30.11.2016 | CC BY-NC-SA</a:t>
            </a:r>
            <a:endParaRPr lang="de-DE" dirty="0"/>
          </a:p>
        </p:txBody>
      </p:sp>
    </p:spTree>
    <p:extLst>
      <p:ext uri="{BB962C8B-B14F-4D97-AF65-F5344CB8AC3E}">
        <p14:creationId xmlns:p14="http://schemas.microsoft.com/office/powerpoint/2010/main" val="1849301183"/>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Abgrenzung Reproduktionen - 2</a:t>
            </a:r>
            <a:endParaRPr lang="de-DE" dirty="0"/>
          </a:p>
        </p:txBody>
      </p:sp>
      <p:sp>
        <p:nvSpPr>
          <p:cNvPr id="3" name="Textplatzhalter 2"/>
          <p:cNvSpPr>
            <a:spLocks noGrp="1"/>
          </p:cNvSpPr>
          <p:nvPr>
            <p:ph type="body" sz="quarter" idx="13"/>
          </p:nvPr>
        </p:nvSpPr>
        <p:spPr/>
        <p:txBody>
          <a:bodyPr wrap="square"/>
          <a:lstStyle/>
          <a:p>
            <a:endParaRPr lang="de-DE" dirty="0" smtClean="0"/>
          </a:p>
          <a:p>
            <a:r>
              <a:rPr lang="de-DE" dirty="0" smtClean="0"/>
              <a:t>Werden </a:t>
            </a:r>
            <a:r>
              <a:rPr lang="de-DE" dirty="0"/>
              <a:t>nachträglich Teile von fortlaufenden Ressourcen als Reproduktionen von der erfassenden Institution beschafft, können diese bei der fortlaufenden Ressource als Lückenergänzung erfasst werden.</a:t>
            </a:r>
          </a:p>
          <a:p>
            <a:endParaRPr lang="de-DE" dirty="0" smtClean="0"/>
          </a:p>
          <a:p>
            <a:r>
              <a:rPr lang="de-DE" dirty="0" smtClean="0"/>
              <a:t>Bibliotheken </a:t>
            </a:r>
            <a:r>
              <a:rPr lang="de-DE" dirty="0"/>
              <a:t>mit besonderen Bedürfnissen (insbesondere </a:t>
            </a:r>
            <a:r>
              <a:rPr lang="de-DE" dirty="0" smtClean="0"/>
              <a:t>Nationalbibliotheken </a:t>
            </a:r>
            <a:r>
              <a:rPr lang="de-DE" dirty="0"/>
              <a:t>und </a:t>
            </a:r>
            <a:r>
              <a:rPr lang="de-DE" dirty="0" smtClean="0"/>
              <a:t>regionale Pflichtexemplarbibliotheken</a:t>
            </a:r>
            <a:r>
              <a:rPr lang="de-DE" dirty="0"/>
              <a:t>) können für diese Ausgaben </a:t>
            </a:r>
            <a:r>
              <a:rPr lang="de-DE" dirty="0" smtClean="0"/>
              <a:t>eigene </a:t>
            </a:r>
            <a:r>
              <a:rPr lang="de-DE" dirty="0"/>
              <a:t>Beschreibungen anlegen. </a:t>
            </a:r>
          </a:p>
        </p:txBody>
      </p:sp>
      <p:sp>
        <p:nvSpPr>
          <p:cNvPr id="5" name="Foliennummernplatzhalter 4"/>
          <p:cNvSpPr>
            <a:spLocks noGrp="1"/>
          </p:cNvSpPr>
          <p:nvPr>
            <p:ph type="sldNum" sz="quarter" idx="4"/>
          </p:nvPr>
        </p:nvSpPr>
        <p:spPr/>
        <p:txBody>
          <a:bodyPr/>
          <a:lstStyle/>
          <a:p>
            <a:fld id="{8A6690F1-7CA1-4166-A522-500460961984}" type="slidenum">
              <a:rPr lang="de-DE" smtClean="0"/>
              <a:pPr/>
              <a:t>33</a:t>
            </a:fld>
            <a:endParaRPr lang="de-DE"/>
          </a:p>
        </p:txBody>
      </p:sp>
      <p:sp>
        <p:nvSpPr>
          <p:cNvPr id="9" name="Fußzeilenplatzhalter 8"/>
          <p:cNvSpPr>
            <a:spLocks noGrp="1"/>
          </p:cNvSpPr>
          <p:nvPr>
            <p:ph type="ftr" sz="quarter" idx="14"/>
          </p:nvPr>
        </p:nvSpPr>
        <p:spPr>
          <a:xfrm>
            <a:off x="467544" y="6376243"/>
            <a:ext cx="6840760" cy="365125"/>
          </a:xfrm>
        </p:spPr>
        <p:txBody>
          <a:bodyPr/>
          <a:lstStyle/>
          <a:p>
            <a:r>
              <a:rPr lang="de-DE" dirty="0" smtClean="0"/>
              <a:t>AG RDA Schulungsunterlagen – Modul 2.03: Abgrenzung | Stand: 30.11.2016 | CC BY-NC-SA</a:t>
            </a:r>
            <a:endParaRPr lang="de-DE" dirty="0"/>
          </a:p>
        </p:txBody>
      </p:sp>
    </p:spTree>
    <p:extLst>
      <p:ext uri="{BB962C8B-B14F-4D97-AF65-F5344CB8AC3E}">
        <p14:creationId xmlns:p14="http://schemas.microsoft.com/office/powerpoint/2010/main" val="1477990086"/>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Veröffentlichungen von Konferenzen usw. </a:t>
            </a:r>
            <a:endParaRPr lang="de-DE" dirty="0"/>
          </a:p>
        </p:txBody>
      </p:sp>
      <p:sp>
        <p:nvSpPr>
          <p:cNvPr id="3" name="Textplatzhalter 2"/>
          <p:cNvSpPr>
            <a:spLocks noGrp="1"/>
          </p:cNvSpPr>
          <p:nvPr>
            <p:ph type="body" sz="quarter" idx="13"/>
          </p:nvPr>
        </p:nvSpPr>
        <p:spPr/>
        <p:txBody>
          <a:bodyPr wrap="square"/>
          <a:lstStyle/>
          <a:p>
            <a:r>
              <a:rPr lang="de-DE" dirty="0" smtClean="0"/>
              <a:t>Ressourcen, deren geistiger Schöpfer eine Konferenz usw. ist</a:t>
            </a:r>
            <a:br>
              <a:rPr lang="de-DE" dirty="0" smtClean="0"/>
            </a:br>
            <a:r>
              <a:rPr lang="de-DE" dirty="0" smtClean="0">
                <a:sym typeface="Wingdings" panose="05000000000000000000" pitchFamily="2" charset="2"/>
              </a:rPr>
              <a:t> </a:t>
            </a:r>
            <a:r>
              <a:rPr lang="de-DE" dirty="0" smtClean="0"/>
              <a:t>je </a:t>
            </a:r>
            <a:r>
              <a:rPr lang="de-DE" dirty="0"/>
              <a:t>nach </a:t>
            </a:r>
            <a:r>
              <a:rPr lang="de-DE" dirty="0" smtClean="0"/>
              <a:t>Sachverhalt:</a:t>
            </a:r>
            <a:br>
              <a:rPr lang="de-DE" dirty="0" smtClean="0"/>
            </a:br>
            <a:r>
              <a:rPr lang="de-DE" dirty="0" smtClean="0"/>
              <a:t>einzelne </a:t>
            </a:r>
            <a:r>
              <a:rPr lang="de-DE" dirty="0"/>
              <a:t>Einheit oder </a:t>
            </a:r>
            <a:r>
              <a:rPr lang="de-DE" dirty="0" smtClean="0"/>
              <a:t>mehrteilige Monografie</a:t>
            </a:r>
          </a:p>
          <a:p>
            <a:r>
              <a:rPr lang="de-DE" dirty="0" smtClean="0"/>
              <a:t>gilt </a:t>
            </a:r>
            <a:r>
              <a:rPr lang="de-DE" dirty="0"/>
              <a:t>für alle Konferenzen usw., die nach RDA 11.2 erfasst werden. </a:t>
            </a:r>
            <a:endParaRPr lang="de-DE" dirty="0" smtClean="0"/>
          </a:p>
          <a:p>
            <a:r>
              <a:rPr lang="de-DE" dirty="0" smtClean="0"/>
              <a:t>Schließt auch </a:t>
            </a:r>
            <a:r>
              <a:rPr lang="de-DE" dirty="0"/>
              <a:t>Konferenzen usw. ein, die nach RDA 11.2.2.14 als untergeordnete Abteilungen von Körperschaften </a:t>
            </a:r>
            <a:r>
              <a:rPr lang="de-DE" dirty="0" smtClean="0"/>
              <a:t>zu bearbeiten sind.</a:t>
            </a:r>
          </a:p>
          <a:p>
            <a:r>
              <a:rPr lang="de-DE" dirty="0" smtClean="0"/>
              <a:t>Ausnahme: „Publikationen zu Ereignissen“</a:t>
            </a:r>
            <a:br>
              <a:rPr lang="de-DE" dirty="0" smtClean="0"/>
            </a:br>
            <a:r>
              <a:rPr lang="de-DE" dirty="0" smtClean="0"/>
              <a:t>(vgl. dazu Ausnahmeregelung</a:t>
            </a:r>
            <a:r>
              <a:rPr lang="de-DE" dirty="0" smtClean="0"/>
              <a:t>)</a:t>
            </a:r>
          </a:p>
          <a:p>
            <a:endParaRPr lang="de-DE" sz="1200" dirty="0" smtClean="0"/>
          </a:p>
          <a:p>
            <a:pPr marL="0" indent="0">
              <a:buNone/>
            </a:pPr>
            <a:r>
              <a:rPr lang="de-DE" sz="2000" dirty="0" smtClean="0"/>
              <a:t>Hinweis: Eine vorliegende Zählung wird gemäß RDA 11.6 als identifizierendes Merkmal der Konferenz usw. erfasst. Sie gilt nicht als Zählung einer fortlaufenden Ressource.</a:t>
            </a:r>
            <a:r>
              <a:rPr lang="de-DE" sz="2000" i="1" dirty="0" smtClean="0"/>
              <a:t> </a:t>
            </a:r>
            <a:endParaRPr lang="de-DE" sz="2000"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34</a:t>
            </a:fld>
            <a:endParaRPr lang="de-DE"/>
          </a:p>
        </p:txBody>
      </p:sp>
      <p:sp>
        <p:nvSpPr>
          <p:cNvPr id="9" name="Fußzeilenplatzhalter 8"/>
          <p:cNvSpPr>
            <a:spLocks noGrp="1"/>
          </p:cNvSpPr>
          <p:nvPr>
            <p:ph type="ftr" sz="quarter" idx="14"/>
          </p:nvPr>
        </p:nvSpPr>
        <p:spPr>
          <a:xfrm>
            <a:off x="467544" y="6376243"/>
            <a:ext cx="6840760" cy="365125"/>
          </a:xfrm>
        </p:spPr>
        <p:txBody>
          <a:bodyPr/>
          <a:lstStyle/>
          <a:p>
            <a:r>
              <a:rPr lang="de-DE" dirty="0" smtClean="0"/>
              <a:t>AG RDA Schulungsunterlagen – Modul 2.03: Abgrenzung | Stand: 30.11.2016 | CC BY-NC-SA</a:t>
            </a:r>
            <a:endParaRPr lang="de-DE" dirty="0"/>
          </a:p>
        </p:txBody>
      </p:sp>
    </p:spTree>
    <p:extLst>
      <p:ext uri="{BB962C8B-B14F-4D97-AF65-F5344CB8AC3E}">
        <p14:creationId xmlns:p14="http://schemas.microsoft.com/office/powerpoint/2010/main" val="290345728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Definitionen - 2</a:t>
            </a:r>
            <a:endParaRPr lang="de-DE" dirty="0"/>
          </a:p>
        </p:txBody>
      </p:sp>
      <p:sp>
        <p:nvSpPr>
          <p:cNvPr id="3" name="Textplatzhalter 2"/>
          <p:cNvSpPr>
            <a:spLocks noGrp="1"/>
          </p:cNvSpPr>
          <p:nvPr>
            <p:ph type="body" sz="quarter" idx="13"/>
          </p:nvPr>
        </p:nvSpPr>
        <p:spPr/>
        <p:txBody>
          <a:bodyPr wrap="square"/>
          <a:lstStyle/>
          <a:p>
            <a:pPr marL="0" indent="0">
              <a:buNone/>
            </a:pPr>
            <a:endParaRPr lang="de-DE" dirty="0" smtClean="0"/>
          </a:p>
          <a:p>
            <a:r>
              <a:rPr lang="de-DE" dirty="0" smtClean="0"/>
              <a:t>Fortlaufende Ressource:</a:t>
            </a:r>
            <a:br>
              <a:rPr lang="de-DE" dirty="0" smtClean="0"/>
            </a:br>
            <a:r>
              <a:rPr lang="de-DE" dirty="0" smtClean="0"/>
              <a:t/>
            </a:r>
            <a:br>
              <a:rPr lang="de-DE" dirty="0" smtClean="0"/>
            </a:br>
            <a:r>
              <a:rPr lang="de-DE" dirty="0" smtClean="0"/>
              <a:t>Eine </a:t>
            </a:r>
            <a:r>
              <a:rPr lang="de-DE" dirty="0"/>
              <a:t>Ressource, die in aufeinanderfolgenden Teilen erscheint, die normalerweise eine Zählung haben, und die kein vorherbestimmtes Ende hat (z. B. eine Zeitschrift, eine monografische Reihe oder eine Zeitung). Dazu gehören Ressourcen, die Eigenschaften von fortlaufenden Ressourcen aufweisen, wie aufeinander folgende Ausgaben, Zählung und Erscheinungsfrequenz, deren Dauer jedoch begrenzt ist (z. B. Newsletter zu Ereignissen) oder Reproduktionen von fortlaufenden Ressourcen.</a:t>
            </a:r>
          </a:p>
        </p:txBody>
      </p:sp>
      <p:sp>
        <p:nvSpPr>
          <p:cNvPr id="5" name="Foliennummernplatzhalter 4"/>
          <p:cNvSpPr>
            <a:spLocks noGrp="1"/>
          </p:cNvSpPr>
          <p:nvPr>
            <p:ph type="sldNum" sz="quarter" idx="4"/>
          </p:nvPr>
        </p:nvSpPr>
        <p:spPr/>
        <p:txBody>
          <a:bodyPr/>
          <a:lstStyle/>
          <a:p>
            <a:fld id="{8A6690F1-7CA1-4166-A522-500460961984}" type="slidenum">
              <a:rPr lang="de-DE" smtClean="0"/>
              <a:pPr/>
              <a:t>4</a:t>
            </a:fld>
            <a:endParaRPr lang="de-DE"/>
          </a:p>
        </p:txBody>
      </p:sp>
      <p:sp>
        <p:nvSpPr>
          <p:cNvPr id="9" name="Fußzeilenplatzhalter 8"/>
          <p:cNvSpPr>
            <a:spLocks noGrp="1"/>
          </p:cNvSpPr>
          <p:nvPr>
            <p:ph type="ftr" sz="quarter" idx="14"/>
          </p:nvPr>
        </p:nvSpPr>
        <p:spPr>
          <a:xfrm>
            <a:off x="467544" y="6376243"/>
            <a:ext cx="6840760" cy="365125"/>
          </a:xfrm>
        </p:spPr>
        <p:txBody>
          <a:bodyPr/>
          <a:lstStyle/>
          <a:p>
            <a:r>
              <a:rPr lang="de-DE" dirty="0" smtClean="0"/>
              <a:t>AG RDA Schulungsunterlagen – Modul 2.03: Abgrenzung | Stand: 30.11.2016 | CC BY-NC-SA</a:t>
            </a:r>
            <a:endParaRPr lang="de-DE" dirty="0"/>
          </a:p>
        </p:txBody>
      </p:sp>
    </p:spTree>
    <p:extLst>
      <p:ext uri="{BB962C8B-B14F-4D97-AF65-F5344CB8AC3E}">
        <p14:creationId xmlns:p14="http://schemas.microsoft.com/office/powerpoint/2010/main" val="275606692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Definitionen - 3</a:t>
            </a:r>
            <a:endParaRPr lang="de-DE" dirty="0"/>
          </a:p>
        </p:txBody>
      </p:sp>
      <p:sp>
        <p:nvSpPr>
          <p:cNvPr id="3" name="Textplatzhalter 2"/>
          <p:cNvSpPr>
            <a:spLocks noGrp="1"/>
          </p:cNvSpPr>
          <p:nvPr>
            <p:ph type="body" sz="quarter" idx="13"/>
          </p:nvPr>
        </p:nvSpPr>
        <p:spPr/>
        <p:txBody>
          <a:bodyPr wrap="square"/>
          <a:lstStyle/>
          <a:p>
            <a:pPr marL="0" indent="0">
              <a:buNone/>
            </a:pPr>
            <a:endParaRPr lang="de-DE" dirty="0" smtClean="0"/>
          </a:p>
          <a:p>
            <a:r>
              <a:rPr lang="de-DE" dirty="0" smtClean="0"/>
              <a:t>Integrierende Ressource:</a:t>
            </a:r>
            <a:br>
              <a:rPr lang="de-DE" dirty="0" smtClean="0"/>
            </a:br>
            <a:r>
              <a:rPr lang="de-DE" dirty="0" smtClean="0"/>
              <a:t/>
            </a:r>
            <a:br>
              <a:rPr lang="de-DE" dirty="0" smtClean="0"/>
            </a:br>
            <a:r>
              <a:rPr lang="de-DE" dirty="0" smtClean="0"/>
              <a:t>Eine </a:t>
            </a:r>
            <a:r>
              <a:rPr lang="de-DE" dirty="0"/>
              <a:t>Ressource, die durch Aktualisierungen ergänzt oder verändert wird, die nicht getrennt bleiben, sondern in das Ganze integriert werden (z. B. ein Handbuch in Loseblattform, das durch Austausch von Seiten aktualisiert wird, eine Web-Site, die kontinuierlich aktualisiert wird).</a:t>
            </a:r>
          </a:p>
        </p:txBody>
      </p:sp>
      <p:sp>
        <p:nvSpPr>
          <p:cNvPr id="5" name="Foliennummernplatzhalter 4"/>
          <p:cNvSpPr>
            <a:spLocks noGrp="1"/>
          </p:cNvSpPr>
          <p:nvPr>
            <p:ph type="sldNum" sz="quarter" idx="4"/>
          </p:nvPr>
        </p:nvSpPr>
        <p:spPr/>
        <p:txBody>
          <a:bodyPr/>
          <a:lstStyle/>
          <a:p>
            <a:fld id="{8A6690F1-7CA1-4166-A522-500460961984}" type="slidenum">
              <a:rPr lang="de-DE" smtClean="0"/>
              <a:pPr/>
              <a:t>5</a:t>
            </a:fld>
            <a:endParaRPr lang="de-DE"/>
          </a:p>
        </p:txBody>
      </p:sp>
      <p:sp>
        <p:nvSpPr>
          <p:cNvPr id="9" name="Fußzeilenplatzhalter 8"/>
          <p:cNvSpPr>
            <a:spLocks noGrp="1"/>
          </p:cNvSpPr>
          <p:nvPr>
            <p:ph type="ftr" sz="quarter" idx="14"/>
          </p:nvPr>
        </p:nvSpPr>
        <p:spPr>
          <a:xfrm>
            <a:off x="467544" y="6376243"/>
            <a:ext cx="6840760" cy="365125"/>
          </a:xfrm>
        </p:spPr>
        <p:txBody>
          <a:bodyPr/>
          <a:lstStyle/>
          <a:p>
            <a:r>
              <a:rPr lang="de-DE" dirty="0" smtClean="0"/>
              <a:t>AG RDA Schulungsunterlagen – Modul 2.03: Abgrenzung | Stand: 30.11.2016 | CC BY-NC-SA</a:t>
            </a:r>
            <a:endParaRPr lang="de-DE" dirty="0"/>
          </a:p>
        </p:txBody>
      </p:sp>
    </p:spTree>
    <p:extLst>
      <p:ext uri="{BB962C8B-B14F-4D97-AF65-F5344CB8AC3E}">
        <p14:creationId xmlns:p14="http://schemas.microsoft.com/office/powerpoint/2010/main" val="177311494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940966"/>
          </a:xfrm>
        </p:spPr>
        <p:txBody>
          <a:bodyPr/>
          <a:lstStyle/>
          <a:p>
            <a:r>
              <a:rPr lang="de-DE" dirty="0"/>
              <a:t>Abgrenzung </a:t>
            </a:r>
            <a:r>
              <a:rPr lang="de-DE" dirty="0" smtClean="0"/>
              <a:t/>
            </a:r>
            <a:br>
              <a:rPr lang="de-DE" dirty="0" smtClean="0"/>
            </a:br>
            <a:r>
              <a:rPr lang="de-DE" dirty="0" smtClean="0"/>
              <a:t>fortlaufende </a:t>
            </a:r>
            <a:r>
              <a:rPr lang="de-DE" dirty="0"/>
              <a:t>Ressource -  Monografie</a:t>
            </a:r>
          </a:p>
        </p:txBody>
      </p:sp>
      <p:sp>
        <p:nvSpPr>
          <p:cNvPr id="3" name="Textplatzhalter 2"/>
          <p:cNvSpPr>
            <a:spLocks noGrp="1"/>
          </p:cNvSpPr>
          <p:nvPr>
            <p:ph type="body" sz="quarter" idx="13"/>
          </p:nvPr>
        </p:nvSpPr>
        <p:spPr/>
        <p:txBody>
          <a:bodyPr wrap="square"/>
          <a:lstStyle/>
          <a:p>
            <a:pPr marL="0" indent="0">
              <a:buNone/>
            </a:pPr>
            <a:endParaRPr lang="de-DE" dirty="0" smtClean="0"/>
          </a:p>
          <a:p>
            <a:r>
              <a:rPr lang="de-DE" dirty="0" smtClean="0"/>
              <a:t>Prüfkriterien </a:t>
            </a:r>
            <a:r>
              <a:rPr lang="de-DE" dirty="0"/>
              <a:t>für Abgrenzung zwischen fortlaufenden Ressourcen und Monografien:</a:t>
            </a:r>
          </a:p>
          <a:p>
            <a:pPr marL="0" indent="0">
              <a:buNone/>
            </a:pPr>
            <a:endParaRPr lang="de-DE" dirty="0"/>
          </a:p>
          <a:p>
            <a:pPr marL="914400" lvl="1" indent="-457200">
              <a:buFont typeface="+mj-lt"/>
              <a:buAutoNum type="arabicPeriod"/>
            </a:pPr>
            <a:r>
              <a:rPr lang="de-DE" dirty="0" smtClean="0"/>
              <a:t>kein </a:t>
            </a:r>
            <a:r>
              <a:rPr lang="de-DE" dirty="0"/>
              <a:t>geplanter bzw. geplanter Abschluss (Hauptkriterium)</a:t>
            </a:r>
          </a:p>
          <a:p>
            <a:pPr marL="914400" lvl="1" indent="-457200">
              <a:buFont typeface="+mj-lt"/>
              <a:buAutoNum type="arabicPeriod"/>
            </a:pPr>
            <a:r>
              <a:rPr lang="de-DE" dirty="0"/>
              <a:t>Zählung</a:t>
            </a:r>
          </a:p>
          <a:p>
            <a:pPr marL="914400" lvl="1" indent="-457200">
              <a:buFont typeface="+mj-lt"/>
              <a:buAutoNum type="arabicPeriod"/>
            </a:pPr>
            <a:r>
              <a:rPr lang="de-DE" dirty="0"/>
              <a:t>Erscheinungsfrequenz</a:t>
            </a:r>
          </a:p>
          <a:p>
            <a:pPr lvl="1">
              <a:buFont typeface="Symbol" panose="05050102010706020507" pitchFamily="18" charset="2"/>
              <a:buChar char="-"/>
            </a:pPr>
            <a:endParaRPr lang="de-DE" dirty="0"/>
          </a:p>
          <a:p>
            <a:pPr lvl="1"/>
            <a:r>
              <a:rPr lang="de-DE" dirty="0"/>
              <a:t>im Zweifel: Behandlung als Monografie</a:t>
            </a:r>
          </a:p>
        </p:txBody>
      </p:sp>
      <p:sp>
        <p:nvSpPr>
          <p:cNvPr id="5" name="Foliennummernplatzhalter 4"/>
          <p:cNvSpPr>
            <a:spLocks noGrp="1"/>
          </p:cNvSpPr>
          <p:nvPr>
            <p:ph type="sldNum" sz="quarter" idx="4"/>
          </p:nvPr>
        </p:nvSpPr>
        <p:spPr/>
        <p:txBody>
          <a:bodyPr/>
          <a:lstStyle/>
          <a:p>
            <a:fld id="{8A6690F1-7CA1-4166-A522-500460961984}" type="slidenum">
              <a:rPr lang="de-DE" smtClean="0"/>
              <a:pPr/>
              <a:t>6</a:t>
            </a:fld>
            <a:endParaRPr lang="de-DE"/>
          </a:p>
        </p:txBody>
      </p:sp>
      <p:sp>
        <p:nvSpPr>
          <p:cNvPr id="9" name="Fußzeilenplatzhalter 8"/>
          <p:cNvSpPr>
            <a:spLocks noGrp="1"/>
          </p:cNvSpPr>
          <p:nvPr>
            <p:ph type="ftr" sz="quarter" idx="14"/>
          </p:nvPr>
        </p:nvSpPr>
        <p:spPr>
          <a:xfrm>
            <a:off x="467544" y="6376243"/>
            <a:ext cx="6840760" cy="365125"/>
          </a:xfrm>
        </p:spPr>
        <p:txBody>
          <a:bodyPr/>
          <a:lstStyle/>
          <a:p>
            <a:r>
              <a:rPr lang="de-DE" dirty="0" smtClean="0"/>
              <a:t>AG RDA Schulungsunterlagen – Modul 2.03: Abgrenzung | Stand: 30.11.2016 | CC BY-NC-SA</a:t>
            </a:r>
            <a:endParaRPr lang="de-DE" dirty="0"/>
          </a:p>
        </p:txBody>
      </p:sp>
    </p:spTree>
    <p:extLst>
      <p:ext uri="{BB962C8B-B14F-4D97-AF65-F5344CB8AC3E}">
        <p14:creationId xmlns:p14="http://schemas.microsoft.com/office/powerpoint/2010/main" val="427099735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Kein geplanter bzw. geplanter </a:t>
            </a:r>
            <a:r>
              <a:rPr lang="de-DE" dirty="0"/>
              <a:t>Abschluss </a:t>
            </a:r>
            <a:r>
              <a:rPr lang="de-DE" dirty="0" smtClean="0"/>
              <a:t>- 1</a:t>
            </a:r>
            <a:endParaRPr lang="de-DE" dirty="0"/>
          </a:p>
        </p:txBody>
      </p:sp>
      <p:sp>
        <p:nvSpPr>
          <p:cNvPr id="3" name="Textplatzhalter 2"/>
          <p:cNvSpPr>
            <a:spLocks noGrp="1"/>
          </p:cNvSpPr>
          <p:nvPr>
            <p:ph type="body" sz="quarter" idx="13"/>
          </p:nvPr>
        </p:nvSpPr>
        <p:spPr/>
        <p:txBody>
          <a:bodyPr wrap="square"/>
          <a:lstStyle/>
          <a:p>
            <a:endParaRPr lang="de-DE" dirty="0" smtClean="0"/>
          </a:p>
          <a:p>
            <a:r>
              <a:rPr lang="de-DE" dirty="0"/>
              <a:t>k</a:t>
            </a:r>
            <a:r>
              <a:rPr lang="de-DE" dirty="0" smtClean="0"/>
              <a:t>ein geplanter bzw. geplanter Abschluss ist Hauptkriterium </a:t>
            </a:r>
            <a:r>
              <a:rPr lang="de-DE" dirty="0"/>
              <a:t>für die </a:t>
            </a:r>
            <a:r>
              <a:rPr lang="de-DE" dirty="0" smtClean="0"/>
              <a:t>Unterscheidung zwischen fortlaufender </a:t>
            </a:r>
            <a:r>
              <a:rPr lang="de-DE" dirty="0"/>
              <a:t>Ressource und </a:t>
            </a:r>
            <a:r>
              <a:rPr lang="de-DE" dirty="0" smtClean="0"/>
              <a:t>Monografie</a:t>
            </a:r>
          </a:p>
          <a:p>
            <a:pPr lvl="1"/>
            <a:r>
              <a:rPr lang="de-DE" dirty="0" smtClean="0"/>
              <a:t>Informationsquelle:</a:t>
            </a:r>
            <a:br>
              <a:rPr lang="de-DE" dirty="0" smtClean="0"/>
            </a:br>
            <a:r>
              <a:rPr lang="de-DE" dirty="0" smtClean="0"/>
              <a:t>Ressource selbst oder aus anderen Quellen entnommen bzw. ermittelt</a:t>
            </a:r>
          </a:p>
          <a:p>
            <a:pPr marL="457200" lvl="1" indent="0">
              <a:buNone/>
            </a:pPr>
            <a:endParaRPr lang="de-DE" strike="sngStrike" dirty="0"/>
          </a:p>
          <a:p>
            <a:r>
              <a:rPr lang="de-DE" dirty="0"/>
              <a:t>g</a:t>
            </a:r>
            <a:r>
              <a:rPr lang="de-DE" dirty="0" smtClean="0"/>
              <a:t>eplanter Abschluss:</a:t>
            </a:r>
          </a:p>
          <a:p>
            <a:pPr lvl="1"/>
            <a:r>
              <a:rPr lang="de-DE" dirty="0" smtClean="0"/>
              <a:t>Anzahl </a:t>
            </a:r>
            <a:r>
              <a:rPr lang="de-DE" dirty="0"/>
              <a:t>der </a:t>
            </a:r>
            <a:r>
              <a:rPr lang="de-DE" dirty="0" smtClean="0"/>
              <a:t>Teile ist festgelegt </a:t>
            </a:r>
            <a:r>
              <a:rPr lang="de-DE" dirty="0"/>
              <a:t>oder </a:t>
            </a:r>
            <a:endParaRPr lang="de-DE" dirty="0" smtClean="0"/>
          </a:p>
          <a:p>
            <a:pPr lvl="1"/>
            <a:r>
              <a:rPr lang="de-DE" dirty="0" smtClean="0"/>
              <a:t>die </a:t>
            </a:r>
            <a:r>
              <a:rPr lang="de-DE" dirty="0"/>
              <a:t>zeitliche Dauer des Erscheinens </a:t>
            </a:r>
            <a:r>
              <a:rPr lang="de-DE" dirty="0" smtClean="0"/>
              <a:t>ist festgelegt oder </a:t>
            </a:r>
          </a:p>
          <a:p>
            <a:pPr lvl="1"/>
            <a:r>
              <a:rPr lang="de-DE" dirty="0" smtClean="0"/>
              <a:t>aufgrund </a:t>
            </a:r>
            <a:r>
              <a:rPr lang="de-DE" dirty="0"/>
              <a:t>des Themas bzw. des Inhalts der Ressource </a:t>
            </a:r>
            <a:r>
              <a:rPr lang="de-DE" dirty="0" smtClean="0"/>
              <a:t>ist davon auszugehen, </a:t>
            </a:r>
            <a:r>
              <a:rPr lang="de-DE" dirty="0"/>
              <a:t>dass die Ressource irgendwann abgeschlossen </a:t>
            </a:r>
            <a:r>
              <a:rPr lang="de-DE" dirty="0" smtClean="0"/>
              <a:t>ist</a:t>
            </a:r>
            <a:endParaRPr lang="de-DE" dirty="0"/>
          </a:p>
          <a:p>
            <a:pPr marL="457200" lvl="1" indent="0">
              <a:buNone/>
            </a:pPr>
            <a:r>
              <a:rPr lang="de-DE" sz="2400" dirty="0" smtClean="0">
                <a:sym typeface="Wingdings" panose="05000000000000000000" pitchFamily="2" charset="2"/>
              </a:rPr>
              <a:t> Monografie</a:t>
            </a:r>
            <a:endParaRPr lang="de-DE" sz="2400" dirty="0" smtClean="0"/>
          </a:p>
        </p:txBody>
      </p:sp>
      <p:sp>
        <p:nvSpPr>
          <p:cNvPr id="5" name="Foliennummernplatzhalter 4"/>
          <p:cNvSpPr>
            <a:spLocks noGrp="1"/>
          </p:cNvSpPr>
          <p:nvPr>
            <p:ph type="sldNum" sz="quarter" idx="4"/>
          </p:nvPr>
        </p:nvSpPr>
        <p:spPr/>
        <p:txBody>
          <a:bodyPr/>
          <a:lstStyle/>
          <a:p>
            <a:fld id="{8A6690F1-7CA1-4166-A522-500460961984}" type="slidenum">
              <a:rPr lang="de-DE" smtClean="0"/>
              <a:pPr/>
              <a:t>7</a:t>
            </a:fld>
            <a:endParaRPr lang="de-DE"/>
          </a:p>
        </p:txBody>
      </p:sp>
      <p:sp>
        <p:nvSpPr>
          <p:cNvPr id="9" name="Fußzeilenplatzhalter 8"/>
          <p:cNvSpPr>
            <a:spLocks noGrp="1"/>
          </p:cNvSpPr>
          <p:nvPr>
            <p:ph type="ftr" sz="quarter" idx="14"/>
          </p:nvPr>
        </p:nvSpPr>
        <p:spPr>
          <a:xfrm>
            <a:off x="467544" y="6376243"/>
            <a:ext cx="6840760" cy="365125"/>
          </a:xfrm>
        </p:spPr>
        <p:txBody>
          <a:bodyPr/>
          <a:lstStyle/>
          <a:p>
            <a:r>
              <a:rPr lang="de-DE" dirty="0" smtClean="0"/>
              <a:t>AG RDA Schulungsunterlagen – Modul 2.03: Abgrenzung | Stand: 30.11.2016 | CC BY-NC-SA</a:t>
            </a:r>
            <a:endParaRPr lang="de-DE" dirty="0"/>
          </a:p>
        </p:txBody>
      </p:sp>
    </p:spTree>
    <p:extLst>
      <p:ext uri="{BB962C8B-B14F-4D97-AF65-F5344CB8AC3E}">
        <p14:creationId xmlns:p14="http://schemas.microsoft.com/office/powerpoint/2010/main" val="178428807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Kein </a:t>
            </a:r>
            <a:r>
              <a:rPr lang="de-DE" dirty="0"/>
              <a:t>geplanter </a:t>
            </a:r>
            <a:r>
              <a:rPr lang="de-DE" dirty="0" smtClean="0"/>
              <a:t>bzw. geplanter Abschluss - 2</a:t>
            </a:r>
            <a:endParaRPr lang="de-DE" dirty="0"/>
          </a:p>
        </p:txBody>
      </p:sp>
      <p:sp>
        <p:nvSpPr>
          <p:cNvPr id="3" name="Textplatzhalter 2"/>
          <p:cNvSpPr>
            <a:spLocks noGrp="1"/>
          </p:cNvSpPr>
          <p:nvPr>
            <p:ph type="body" sz="quarter" idx="13"/>
          </p:nvPr>
        </p:nvSpPr>
        <p:spPr/>
        <p:txBody>
          <a:bodyPr wrap="square"/>
          <a:lstStyle/>
          <a:p>
            <a:endParaRPr lang="de-DE" dirty="0" smtClean="0"/>
          </a:p>
          <a:p>
            <a:r>
              <a:rPr lang="de-DE" dirty="0" smtClean="0"/>
              <a:t>kein geplanter Abschluss:</a:t>
            </a:r>
          </a:p>
          <a:p>
            <a:pPr marL="0" lvl="1" indent="0">
              <a:buNone/>
            </a:pPr>
            <a:r>
              <a:rPr lang="de-DE" sz="2400" dirty="0" smtClean="0">
                <a:sym typeface="Wingdings"/>
              </a:rPr>
              <a:t>     </a:t>
            </a:r>
            <a:r>
              <a:rPr lang="de-DE" sz="2400" dirty="0"/>
              <a:t>fortlaufende Ressource</a:t>
            </a:r>
          </a:p>
          <a:p>
            <a:pPr marL="0" indent="0">
              <a:buNone/>
            </a:pPr>
            <a:endParaRPr lang="de-DE" sz="1800" dirty="0"/>
          </a:p>
          <a:p>
            <a:r>
              <a:rPr lang="de-DE" dirty="0"/>
              <a:t>K</a:t>
            </a:r>
            <a:r>
              <a:rPr lang="de-DE" dirty="0" smtClean="0"/>
              <a:t>ein </a:t>
            </a:r>
            <a:r>
              <a:rPr lang="de-DE" dirty="0"/>
              <a:t>geplanter Abschluss wird auch angenommen, wenn </a:t>
            </a:r>
            <a:r>
              <a:rPr lang="de-DE" dirty="0" smtClean="0"/>
              <a:t>Haupttitel </a:t>
            </a:r>
            <a:r>
              <a:rPr lang="de-DE" dirty="0"/>
              <a:t>auf </a:t>
            </a:r>
            <a:r>
              <a:rPr lang="de-DE" dirty="0" smtClean="0"/>
              <a:t>fortlaufende </a:t>
            </a:r>
            <a:r>
              <a:rPr lang="de-DE" dirty="0"/>
              <a:t>Veröffentlichung hindeutet oder ein fortlaufender Bezug möglich ist</a:t>
            </a:r>
            <a:r>
              <a:rPr lang="de-DE" dirty="0" smtClean="0"/>
              <a:t>.</a:t>
            </a:r>
          </a:p>
          <a:p>
            <a:pPr lvl="1">
              <a:buFont typeface="Wingdings"/>
              <a:buChar char="à"/>
            </a:pPr>
            <a:r>
              <a:rPr lang="de-DE" sz="2400" dirty="0" smtClean="0"/>
              <a:t> fortlaufende Ressource</a:t>
            </a:r>
          </a:p>
          <a:p>
            <a:pPr marL="457200" lvl="1" indent="0">
              <a:buNone/>
            </a:pPr>
            <a:endParaRPr lang="de-DE" sz="2400" dirty="0"/>
          </a:p>
          <a:p>
            <a:pPr marL="0" indent="0">
              <a:buNone/>
            </a:pPr>
            <a:endParaRPr lang="de-DE" dirty="0"/>
          </a:p>
          <a:p>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8</a:t>
            </a:fld>
            <a:endParaRPr lang="de-DE"/>
          </a:p>
        </p:txBody>
      </p:sp>
      <p:sp>
        <p:nvSpPr>
          <p:cNvPr id="9" name="Fußzeilenplatzhalter 8"/>
          <p:cNvSpPr>
            <a:spLocks noGrp="1"/>
          </p:cNvSpPr>
          <p:nvPr>
            <p:ph type="ftr" sz="quarter" idx="14"/>
          </p:nvPr>
        </p:nvSpPr>
        <p:spPr>
          <a:xfrm>
            <a:off x="467544" y="6376243"/>
            <a:ext cx="6840760" cy="365125"/>
          </a:xfrm>
        </p:spPr>
        <p:txBody>
          <a:bodyPr/>
          <a:lstStyle/>
          <a:p>
            <a:r>
              <a:rPr lang="de-DE" dirty="0" smtClean="0"/>
              <a:t>AG RDA Schulungsunterlagen – Modul 2.03: Abgrenzung | Stand: 30.11.2016 | CC BY-NC-SA</a:t>
            </a:r>
            <a:endParaRPr lang="de-DE" dirty="0"/>
          </a:p>
        </p:txBody>
      </p:sp>
    </p:spTree>
    <p:extLst>
      <p:ext uri="{BB962C8B-B14F-4D97-AF65-F5344CB8AC3E}">
        <p14:creationId xmlns:p14="http://schemas.microsoft.com/office/powerpoint/2010/main" val="14024203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Vorliegen einer Zählung - 1</a:t>
            </a:r>
          </a:p>
        </p:txBody>
      </p:sp>
      <p:sp>
        <p:nvSpPr>
          <p:cNvPr id="3" name="Textplatzhalter 2"/>
          <p:cNvSpPr>
            <a:spLocks noGrp="1"/>
          </p:cNvSpPr>
          <p:nvPr>
            <p:ph type="body" sz="quarter" idx="13"/>
          </p:nvPr>
        </p:nvSpPr>
        <p:spPr/>
        <p:txBody>
          <a:bodyPr wrap="square"/>
          <a:lstStyle/>
          <a:p>
            <a:endParaRPr lang="de-DE" dirty="0" smtClean="0"/>
          </a:p>
          <a:p>
            <a:r>
              <a:rPr lang="de-DE" dirty="0"/>
              <a:t>Informationsquelle für eine Zählung: </a:t>
            </a:r>
            <a:br>
              <a:rPr lang="de-DE" dirty="0"/>
            </a:br>
            <a:r>
              <a:rPr lang="de-DE" dirty="0"/>
              <a:t>nur die Ressource selbst!</a:t>
            </a:r>
            <a:br>
              <a:rPr lang="de-DE" dirty="0"/>
            </a:br>
            <a:endParaRPr lang="de-DE" dirty="0"/>
          </a:p>
          <a:p>
            <a:r>
              <a:rPr lang="de-DE" dirty="0"/>
              <a:t>Zählung muss </a:t>
            </a:r>
            <a:r>
              <a:rPr lang="de-DE" dirty="0" smtClean="0"/>
              <a:t>nicht </a:t>
            </a:r>
            <a:r>
              <a:rPr lang="de-DE" dirty="0"/>
              <a:t>in jedem Teil der Ressource </a:t>
            </a:r>
            <a:r>
              <a:rPr lang="de-DE" dirty="0" smtClean="0"/>
              <a:t>vorkommen </a:t>
            </a:r>
            <a:r>
              <a:rPr lang="de-DE" dirty="0"/>
              <a:t/>
            </a:r>
            <a:br>
              <a:rPr lang="de-DE" dirty="0"/>
            </a:br>
            <a:endParaRPr lang="de-DE" dirty="0"/>
          </a:p>
          <a:p>
            <a:r>
              <a:rPr lang="de-DE" dirty="0"/>
              <a:t>Zählung</a:t>
            </a:r>
            <a:r>
              <a:rPr lang="de-DE" dirty="0" smtClean="0"/>
              <a:t> </a:t>
            </a:r>
            <a:r>
              <a:rPr lang="de-DE" dirty="0"/>
              <a:t>kann numerisch, alphabetisch, alphanumerisch und/oder chronologisch </a:t>
            </a:r>
            <a:r>
              <a:rPr lang="de-DE" dirty="0" smtClean="0"/>
              <a:t>sein</a:t>
            </a:r>
            <a:endParaRPr lang="de-DE" dirty="0"/>
          </a:p>
          <a:p>
            <a:pPr marL="0" indent="0">
              <a:buNone/>
            </a:pPr>
            <a:r>
              <a:rPr lang="de-DE" dirty="0"/>
              <a:t/>
            </a:r>
            <a:br>
              <a:rPr lang="de-DE" dirty="0"/>
            </a:br>
            <a:endParaRPr lang="de-DE" dirty="0"/>
          </a:p>
          <a:p>
            <a:pPr marL="0" indent="0">
              <a:buNone/>
            </a:pPr>
            <a:r>
              <a:rPr lang="de-DE" sz="2000" dirty="0"/>
              <a:t>Hinweis: Erscheinungs-, Copyright-, Herstellungs- und Vertriebsdaten allein gelten nicht als </a:t>
            </a:r>
            <a:r>
              <a:rPr lang="de-DE" sz="2000" dirty="0" smtClean="0"/>
              <a:t>Zählung </a:t>
            </a:r>
            <a:endParaRPr lang="de-DE" sz="2000" dirty="0"/>
          </a:p>
          <a:p>
            <a:pPr marL="457200" lvl="1" indent="0">
              <a:buNone/>
            </a:pPr>
            <a:endParaRPr lang="de-DE" sz="2400" dirty="0"/>
          </a:p>
          <a:p>
            <a:pPr marL="0" indent="0">
              <a:buNone/>
            </a:pPr>
            <a:endParaRPr lang="de-DE" dirty="0"/>
          </a:p>
          <a:p>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9</a:t>
            </a:fld>
            <a:endParaRPr lang="de-DE"/>
          </a:p>
        </p:txBody>
      </p:sp>
      <p:sp>
        <p:nvSpPr>
          <p:cNvPr id="9" name="Fußzeilenplatzhalter 8"/>
          <p:cNvSpPr>
            <a:spLocks noGrp="1"/>
          </p:cNvSpPr>
          <p:nvPr>
            <p:ph type="ftr" sz="quarter" idx="14"/>
          </p:nvPr>
        </p:nvSpPr>
        <p:spPr>
          <a:xfrm>
            <a:off x="467544" y="6376243"/>
            <a:ext cx="6840760" cy="365125"/>
          </a:xfrm>
        </p:spPr>
        <p:txBody>
          <a:bodyPr/>
          <a:lstStyle/>
          <a:p>
            <a:r>
              <a:rPr lang="de-DE" dirty="0" smtClean="0"/>
              <a:t>AG RDA Schulungsunterlagen – Modul 2.03: Abgrenzung | Stand: 30.11.2016 | CC BY-NC-SA</a:t>
            </a:r>
            <a:endParaRPr lang="de-DE" dirty="0"/>
          </a:p>
        </p:txBody>
      </p:sp>
    </p:spTree>
    <p:extLst>
      <p:ext uri="{BB962C8B-B14F-4D97-AF65-F5344CB8AC3E}">
        <p14:creationId xmlns:p14="http://schemas.microsoft.com/office/powerpoint/2010/main" val="2013160343"/>
      </p:ext>
    </p:extLst>
  </p:cSld>
  <p:clrMapOvr>
    <a:masterClrMapping/>
  </p:clrMapOvr>
  <p:timing>
    <p:tnLst>
      <p:par>
        <p:cTn id="1" dur="indefinite" restart="never" nodeType="tmRoot"/>
      </p:par>
    </p:tnLst>
  </p:timing>
</p:sld>
</file>

<file path=ppt/theme/theme1.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solidFill>
          <a:schemeClr val="bg1"/>
        </a:solidFill>
        <a:ln>
          <a:solidFill>
            <a:schemeClr val="tx1"/>
          </a:solidFill>
        </a:ln>
      </a:spPr>
      <a:bodyPr wrap="square" rtlCol="0">
        <a:spAutoFit/>
      </a:bodyPr>
      <a:lstStyle>
        <a:defPPr>
          <a:defRPr dirty="0" smtClean="0">
            <a:latin typeface="Verdana" panose="020B0604030504040204" pitchFamily="34" charset="0"/>
            <a:ea typeface="Verdana" panose="020B0604030504040204" pitchFamily="34" charset="0"/>
            <a:cs typeface="Verdana" panose="020B0604030504040204" pitchFamily="34" charset="0"/>
          </a:defRPr>
        </a:defPPr>
      </a:lstStyle>
    </a:txDef>
  </a:objectDefaults>
  <a:extraClrSchemeLst/>
</a:theme>
</file>

<file path=ppt/theme/theme2.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1349</Words>
  <Application>Microsoft Office PowerPoint</Application>
  <PresentationFormat>Bildschirmpräsentation (4:3)</PresentationFormat>
  <Paragraphs>312</Paragraphs>
  <Slides>34</Slides>
  <Notes>4</Notes>
  <HiddenSlides>0</HiddenSlides>
  <MMClips>0</MMClips>
  <ScaleCrop>false</ScaleCrop>
  <HeadingPairs>
    <vt:vector size="4" baseType="variant">
      <vt:variant>
        <vt:lpstr>Design</vt:lpstr>
      </vt:variant>
      <vt:variant>
        <vt:i4>1</vt:i4>
      </vt:variant>
      <vt:variant>
        <vt:lpstr>Folientitel</vt:lpstr>
      </vt:variant>
      <vt:variant>
        <vt:i4>34</vt:i4>
      </vt:variant>
    </vt:vector>
  </HeadingPairs>
  <TitlesOfParts>
    <vt:vector size="35" baseType="lpstr">
      <vt:lpstr>Larissa</vt:lpstr>
      <vt:lpstr>Schulungsunterlagen der AG RDA</vt:lpstr>
      <vt:lpstr>Abgrenzung von Publikationen verschiedener Erscheinungsweisen</vt:lpstr>
      <vt:lpstr>Definitionen - 1</vt:lpstr>
      <vt:lpstr>Definitionen - 2</vt:lpstr>
      <vt:lpstr>Definitionen - 3</vt:lpstr>
      <vt:lpstr>Abgrenzung  fortlaufende Ressource -  Monografie</vt:lpstr>
      <vt:lpstr>Kein geplanter bzw. geplanter Abschluss - 1</vt:lpstr>
      <vt:lpstr>Kein geplanter bzw. geplanter Abschluss - 2</vt:lpstr>
      <vt:lpstr>Vorliegen einer Zählung - 1</vt:lpstr>
      <vt:lpstr>Vorliegen einer Zählung - 2</vt:lpstr>
      <vt:lpstr>Vorliegen einer Zählung - 3</vt:lpstr>
      <vt:lpstr>Wechsel der Abgrenzungskriterien - 1</vt:lpstr>
      <vt:lpstr>Wechsel der Abgrenzungskriterien - 2</vt:lpstr>
      <vt:lpstr>Wechsel der Abgrenzungskriterien - 3</vt:lpstr>
      <vt:lpstr>Abgrenzung paralleler Ausgaben - 1</vt:lpstr>
      <vt:lpstr>Abgrenzung paralleler Ausgaben - 2</vt:lpstr>
      <vt:lpstr>Abgrenzung paralleler Ausgaben - 3</vt:lpstr>
      <vt:lpstr>Erscheinungsfrequenz</vt:lpstr>
      <vt:lpstr>Ausnahme: Publikationen zu Ereignissen - 1</vt:lpstr>
      <vt:lpstr>Ausnahme: Publikationen zu Ereignissen - 2</vt:lpstr>
      <vt:lpstr>Abgrenzung Zeitschrift – monografische Reihe - 1</vt:lpstr>
      <vt:lpstr>Abgrenzung Zeitschrift – monografische Reihe - 2</vt:lpstr>
      <vt:lpstr>Abgrenzung Zeitschrift – monografische Reihe - 3</vt:lpstr>
      <vt:lpstr>Abgrenzung Zeitschrift – monografische Reihe - 4</vt:lpstr>
      <vt:lpstr>Abgrenzung Zeitschrift – monografische Reihe - 5</vt:lpstr>
      <vt:lpstr>Abgrenzung Zeitschrift – monografische Reihe - 6</vt:lpstr>
      <vt:lpstr>Abgrenzung Zeitschrift – monografische Reihe - 7</vt:lpstr>
      <vt:lpstr>Abgrenzung Zeitschrift – monografische Reihe - 8</vt:lpstr>
      <vt:lpstr>Abgrenzung Zeitschrift – monografische Reihe - 9</vt:lpstr>
      <vt:lpstr>Abgrenzung fortlaufende Ressource – Monografie – Integrierende Ressource - 1</vt:lpstr>
      <vt:lpstr>Abgrenzung fortlaufende Ressource – Monografie – Integrierende Ressource - 2</vt:lpstr>
      <vt:lpstr>Abgrenzung Reproduktionen - 1 </vt:lpstr>
      <vt:lpstr>Abgrenzung Reproduktionen - 2</vt:lpstr>
      <vt:lpstr>Veröffentlichungen von Konferenzen usw.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Schulungsunterlagen der AG RDA</dc:title>
  <dc:creator>Bufalino, Cinzia</dc:creator>
  <cp:lastModifiedBy>Bufalino, Cinzia</cp:lastModifiedBy>
  <cp:revision>85</cp:revision>
  <cp:lastPrinted>2015-04-23T11:14:39Z</cp:lastPrinted>
  <dcterms:created xsi:type="dcterms:W3CDTF">2014-02-18T07:01:40Z</dcterms:created>
  <dcterms:modified xsi:type="dcterms:W3CDTF">2017-05-16T15:28:41Z</dcterms:modified>
</cp:coreProperties>
</file>