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18" r:id="rId2"/>
    <p:sldId id="259" r:id="rId3"/>
    <p:sldId id="288" r:id="rId4"/>
    <p:sldId id="317" r:id="rId5"/>
    <p:sldId id="312" r:id="rId6"/>
    <p:sldId id="293" r:id="rId7"/>
    <p:sldId id="304" r:id="rId8"/>
    <p:sldId id="294" r:id="rId9"/>
    <p:sldId id="313" r:id="rId10"/>
    <p:sldId id="314" r:id="rId11"/>
    <p:sldId id="315" r:id="rId12"/>
    <p:sldId id="316" r:id="rId13"/>
    <p:sldId id="295" r:id="rId14"/>
    <p:sldId id="296" r:id="rId15"/>
    <p:sldId id="302" r:id="rId16"/>
    <p:sldId id="299" r:id="rId17"/>
    <p:sldId id="303" r:id="rId18"/>
    <p:sldId id="309" r:id="rId19"/>
    <p:sldId id="310" r:id="rId20"/>
    <p:sldId id="31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80" d="100"/>
          <a:sy n="80" d="100"/>
        </p:scale>
        <p:origin x="-1968" y="-60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01.10.2015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01.10.2015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TT.MM.JJJJ</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TT.MM.JJJJ</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5784743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ea typeface="Verdana" panose="020B0604030504040204" pitchFamily="34" charset="0"/>
                <a:cs typeface="Verdana" panose="020B0604030504040204" pitchFamily="34" charset="0"/>
              </a:rPr>
              <a:t>Kernelement, nur unter bestimmten Bedingungen</a:t>
            </a:r>
          </a:p>
          <a:p>
            <a:pPr marL="0" indent="0">
              <a:buNone/>
            </a:pPr>
            <a:endParaRPr lang="de-DE" b="1" dirty="0" smtClean="0">
              <a:solidFill>
                <a:srgbClr val="FF0000"/>
              </a:solidFill>
              <a:ea typeface="Verdana" panose="020B0604030504040204" pitchFamily="34" charset="0"/>
              <a:cs typeface="Verdana" panose="020B0604030504040204" pitchFamily="34" charset="0"/>
            </a:endParaRPr>
          </a:p>
          <a:p>
            <a:pPr marL="0" indent="0">
              <a:buNone/>
            </a:pPr>
            <a:r>
              <a:rPr lang="de-DE" b="1" dirty="0" smtClean="0">
                <a:solidFill>
                  <a:srgbClr val="FF0000"/>
                </a:solidFill>
                <a:ea typeface="Verdana" panose="020B0604030504040204" pitchFamily="34" charset="0"/>
                <a:cs typeface="Verdana" panose="020B0604030504040204" pitchFamily="34" charset="0"/>
              </a:rPr>
              <a:t>Achtung</a:t>
            </a:r>
            <a:endParaRPr lang="de-DE" b="1" dirty="0">
              <a:solidFill>
                <a:srgbClr val="FF0000"/>
              </a:solidFill>
              <a:ea typeface="Verdana" panose="020B0604030504040204" pitchFamily="34" charset="0"/>
              <a:cs typeface="Verdana" panose="020B0604030504040204" pitchFamily="34" charset="0"/>
            </a:endParaRPr>
          </a:p>
          <a:p>
            <a:pPr marL="0" indent="0">
              <a:buNone/>
            </a:pPr>
            <a:endParaRPr lang="de-DE" dirty="0" smtClean="0">
              <a:ea typeface="Verdana" panose="020B0604030504040204" pitchFamily="34" charset="0"/>
              <a:cs typeface="Verdana" panose="020B0604030504040204" pitchFamily="34" charset="0"/>
            </a:endParaRPr>
          </a:p>
          <a:p>
            <a:pPr marL="0" indent="0">
              <a:buNone/>
            </a:pPr>
            <a:r>
              <a:rPr lang="de-DE" dirty="0" smtClean="0">
                <a:ea typeface="Verdana" panose="020B0604030504040204" pitchFamily="34" charset="0"/>
                <a:cs typeface="Verdana" panose="020B0604030504040204" pitchFamily="34" charset="0"/>
              </a:rPr>
              <a:t>Statusänderung </a:t>
            </a:r>
            <a:r>
              <a:rPr lang="de-DE" dirty="0">
                <a:ea typeface="Verdana" panose="020B0604030504040204" pitchFamily="34" charset="0"/>
                <a:cs typeface="Verdana" panose="020B0604030504040204" pitchFamily="34" charset="0"/>
              </a:rPr>
              <a:t>bei folgenden Elementen: Vertriebsort, Herstellungsort und Copyright-Datum. </a:t>
            </a:r>
          </a:p>
          <a:p>
            <a:endParaRPr lang="de-DE" dirty="0">
              <a:ea typeface="Verdana" panose="020B0604030504040204" pitchFamily="34" charset="0"/>
              <a:cs typeface="Verdana" panose="020B0604030504040204" pitchFamily="34" charset="0"/>
            </a:endParaRPr>
          </a:p>
          <a:p>
            <a:pPr marL="0" indent="0">
              <a:buNone/>
            </a:pPr>
            <a:r>
              <a:rPr lang="de-DE" dirty="0">
                <a:ea typeface="Verdana" panose="020B0604030504040204" pitchFamily="34" charset="0"/>
                <a:cs typeface="Verdana" panose="020B0604030504040204" pitchFamily="34" charset="0"/>
              </a:rPr>
              <a:t>Seit dem Toolkit-Release vom 14.4.2015 im englischsprachigen Raum</a:t>
            </a:r>
          </a:p>
          <a:p>
            <a:pPr marL="0" indent="0">
              <a:buNone/>
            </a:pPr>
            <a:r>
              <a:rPr lang="de-DE" dirty="0">
                <a:ea typeface="Verdana" panose="020B0604030504040204" pitchFamily="34" charset="0"/>
                <a:cs typeface="Verdana" panose="020B0604030504040204" pitchFamily="34" charset="0"/>
              </a:rPr>
              <a:t>Ab dem nächsten Toolkit-Release auch im deutschsprachigen Raum</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0026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Kernelement, nur unter bestimmten Bedingungen</a:t>
            </a:r>
          </a:p>
          <a:p>
            <a:pPr marL="0" indent="0">
              <a:buNone/>
            </a:pPr>
            <a:r>
              <a:rPr lang="de-DE" dirty="0"/>
              <a:t>Element 6.3 Form des Werks</a:t>
            </a:r>
          </a:p>
          <a:p>
            <a:pPr marL="0" indent="0">
              <a:buNone/>
            </a:pPr>
            <a:r>
              <a:rPr lang="de-DE" dirty="0"/>
              <a:t>Form des Werks ist ein Kernelement, wenn es benötigt wird, um ein Werk von einem anderen Werk mit demselben Titel oder vom Namen einer Person, einer Familie oder einer Körperschaft zu unterscheiden. </a:t>
            </a:r>
            <a:endParaRPr lang="de-DE" dirty="0" smtClean="0"/>
          </a:p>
          <a:p>
            <a:pPr marL="0" indent="0">
              <a:buNone/>
            </a:pPr>
            <a:endParaRPr lang="de-DE" dirty="0" smtClean="0"/>
          </a:p>
          <a:p>
            <a:pPr marL="0" indent="0">
              <a:buNone/>
            </a:pPr>
            <a:r>
              <a:rPr lang="de-DE" dirty="0" smtClean="0"/>
              <a:t>Beispiel: </a:t>
            </a:r>
            <a:endParaRPr lang="de-DE" dirty="0"/>
          </a:p>
          <a:p>
            <a:r>
              <a:rPr lang="de-DE" dirty="0"/>
              <a:t>War </a:t>
            </a:r>
            <a:r>
              <a:rPr lang="de-DE" dirty="0" err="1"/>
              <a:t>of</a:t>
            </a:r>
            <a:r>
              <a:rPr lang="de-DE" dirty="0"/>
              <a:t> </a:t>
            </a:r>
            <a:r>
              <a:rPr lang="de-DE" dirty="0" err="1"/>
              <a:t>the</a:t>
            </a:r>
            <a:r>
              <a:rPr lang="de-DE" dirty="0"/>
              <a:t> </a:t>
            </a:r>
            <a:r>
              <a:rPr lang="de-DE" dirty="0" err="1"/>
              <a:t>worlds</a:t>
            </a:r>
            <a:r>
              <a:rPr lang="de-DE" dirty="0"/>
              <a:t>. Radiosendung</a:t>
            </a:r>
          </a:p>
          <a:p>
            <a:r>
              <a:rPr lang="de-DE" dirty="0"/>
              <a:t>War </a:t>
            </a:r>
            <a:r>
              <a:rPr lang="de-DE" dirty="0" err="1"/>
              <a:t>of</a:t>
            </a:r>
            <a:r>
              <a:rPr lang="de-DE" dirty="0"/>
              <a:t> </a:t>
            </a:r>
            <a:r>
              <a:rPr lang="de-DE" dirty="0" err="1"/>
              <a:t>the</a:t>
            </a:r>
            <a:r>
              <a:rPr lang="de-DE" dirty="0"/>
              <a:t> </a:t>
            </a:r>
            <a:r>
              <a:rPr lang="de-DE" dirty="0" err="1"/>
              <a:t>worlds</a:t>
            </a:r>
            <a:r>
              <a:rPr lang="de-DE" dirty="0"/>
              <a:t>. Fernsehsendung</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20054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Zusatzelement</a:t>
            </a:r>
          </a:p>
          <a:p>
            <a:pPr marL="0" indent="0">
              <a:buNone/>
            </a:pPr>
            <a:r>
              <a:rPr lang="de-DE" dirty="0"/>
              <a:t>Nur für D-A-CH gibt es weitere Standardelemente, z</a:t>
            </a:r>
            <a:r>
              <a:rPr lang="de-DE" dirty="0" smtClean="0"/>
              <a:t>. B</a:t>
            </a:r>
            <a:r>
              <a:rPr lang="de-DE" dirty="0"/>
              <a:t>.</a:t>
            </a:r>
          </a:p>
          <a:p>
            <a:pPr marL="0" indent="0">
              <a:buNone/>
            </a:pPr>
            <a:r>
              <a:rPr lang="de-DE" dirty="0"/>
              <a:t>2.13 Erscheinungsweise</a:t>
            </a:r>
          </a:p>
          <a:p>
            <a:pPr marL="0" indent="0">
              <a:buNone/>
            </a:pPr>
            <a:r>
              <a:rPr lang="de-DE" dirty="0"/>
              <a:t>Diese Zusatzelemente sind im deutschsprachigen Raum, nicht aber im englischsprachigen Raum verpflichtend.</a:t>
            </a:r>
          </a:p>
          <a:p>
            <a:pPr marL="0" indent="0">
              <a:buNone/>
            </a:pPr>
            <a:endParaRPr lang="de-DE" dirty="0"/>
          </a:p>
          <a:p>
            <a:pPr marL="0" indent="0">
              <a:buNone/>
            </a:pPr>
            <a:r>
              <a:rPr lang="de-DE" dirty="0"/>
              <a:t> </a:t>
            </a:r>
          </a:p>
          <a:p>
            <a:pPr marL="0" indent="0">
              <a:buNone/>
            </a:pPr>
            <a:r>
              <a:rPr lang="de-DE" u="sng" dirty="0"/>
              <a:t>Zusatzelement, nur unter bestimmten Bedingungen</a:t>
            </a:r>
          </a:p>
          <a:p>
            <a:pPr marL="0" indent="0">
              <a:buNone/>
            </a:pPr>
            <a:r>
              <a:rPr lang="de-DE" dirty="0"/>
              <a:t>2.3.3 Paralleltitel</a:t>
            </a:r>
          </a:p>
          <a:p>
            <a:pPr marL="0" indent="0">
              <a:buNone/>
            </a:pPr>
            <a:r>
              <a:rPr lang="de-DE" dirty="0"/>
              <a:t>Der Umfang der Angabe ist festgelegt in der RDA 2.3.3.3 D-A-CH</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53101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305170" y="770718"/>
            <a:ext cx="2592288"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908720"/>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Tree>
    <p:extLst>
      <p:ext uri="{BB962C8B-B14F-4D97-AF65-F5344CB8AC3E}">
        <p14:creationId xmlns:p14="http://schemas.microsoft.com/office/powerpoint/2010/main" val="375271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9269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482758047"/>
              </p:ext>
            </p:extLst>
          </p:nvPr>
        </p:nvGraphicFramePr>
        <p:xfrm>
          <a:off x="2987824" y="898750"/>
          <a:ext cx="5796000" cy="4983887"/>
        </p:xfrm>
        <a:graphic>
          <a:graphicData uri="http://schemas.openxmlformats.org/drawingml/2006/table">
            <a:tbl>
              <a:tblPr firstRow="1" bandRow="1">
                <a:tableStyleId>{5C22544A-7EE6-4342-B048-85BDC9FD1C3A}</a:tableStyleId>
              </a:tblPr>
              <a:tblGrid>
                <a:gridCol w="756000"/>
                <a:gridCol w="720000"/>
                <a:gridCol w="1980000"/>
                <a:gridCol w="2340000"/>
              </a:tblGrid>
              <a:tr h="401650">
                <a:tc>
                  <a:txBody>
                    <a:bodyPr/>
                    <a:lstStyle/>
                    <a:p>
                      <a:pPr>
                        <a:lnSpc>
                          <a:spcPct val="115000"/>
                        </a:lnSpc>
                        <a:spcAft>
                          <a:spcPts val="1000"/>
                        </a:spcAft>
                      </a:pPr>
                      <a:r>
                        <a:rPr lang="de-DE" sz="1400" dirty="0" err="1" smtClean="0">
                          <a:effectLst/>
                          <a:latin typeface="Verdana" panose="020B0604030504040204" pitchFamily="34" charset="0"/>
                          <a:ea typeface="Verdana" panose="020B0604030504040204" pitchFamily="34" charset="0"/>
                          <a:cs typeface="Verdana" panose="020B0604030504040204" pitchFamily="34" charset="0"/>
                        </a:rPr>
                        <a:t>Aleph</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Erfassung</a:t>
                      </a:r>
                    </a:p>
                  </a:txBody>
                  <a:tcPr/>
                </a:tc>
              </a:tr>
              <a:tr h="616432">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2.3.2</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Zwischen </a:t>
                      </a:r>
                      <a:r>
                        <a:rPr lang="de-DE" sz="1400" dirty="0">
                          <a:effectLst/>
                          <a:latin typeface="Verdana" panose="020B0604030504040204" pitchFamily="34" charset="0"/>
                          <a:ea typeface="Verdana" panose="020B0604030504040204" pitchFamily="34" charset="0"/>
                          <a:cs typeface="Verdana" panose="020B0604030504040204" pitchFamily="34" charset="0"/>
                        </a:rPr>
                        <a:t>Leuchten und </a:t>
                      </a:r>
                      <a:r>
                        <a:rPr lang="de-DE" sz="1400" dirty="0" err="1" smtClean="0">
                          <a:effectLst/>
                          <a:latin typeface="Verdana" panose="020B0604030504040204" pitchFamily="34" charset="0"/>
                          <a:ea typeface="Verdana" panose="020B0604030504040204" pitchFamily="34" charset="0"/>
                          <a:cs typeface="Verdana" panose="020B0604030504040204" pitchFamily="34" charset="0"/>
                        </a:rPr>
                        <a:t>Vergehn</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597525">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335</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2.3.4</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Titelzusatz</a:t>
                      </a: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effectLst/>
                          <a:latin typeface="Verdana" panose="020B0604030504040204" pitchFamily="34" charset="0"/>
                          <a:ea typeface="Verdana" panose="020B0604030504040204" pitchFamily="34" charset="0"/>
                          <a:cs typeface="Verdana" panose="020B0604030504040204" pitchFamily="34" charset="0"/>
                        </a:rPr>
                        <a:t> </a:t>
                      </a:r>
                      <a:r>
                        <a:rPr lang="de-DE" sz="1400" dirty="0" smtClean="0">
                          <a:effectLst/>
                          <a:latin typeface="Verdana" panose="020B0604030504040204" pitchFamily="34" charset="0"/>
                          <a:ea typeface="Verdana" panose="020B0604030504040204" pitchFamily="34" charset="0"/>
                          <a:cs typeface="Verdana" panose="020B0604030504040204" pitchFamily="34" charset="0"/>
                        </a:rPr>
                        <a:t>Sterne </a:t>
                      </a:r>
                      <a:r>
                        <a:rPr lang="de-DE" sz="1400" dirty="0">
                          <a:effectLst/>
                          <a:latin typeface="Verdana" panose="020B0604030504040204" pitchFamily="34" charset="0"/>
                          <a:ea typeface="Verdana" panose="020B0604030504040204" pitchFamily="34" charset="0"/>
                          <a:cs typeface="Verdana" panose="020B0604030504040204" pitchFamily="34" charset="0"/>
                        </a:rPr>
                        <a:t>am Lahrer Literaturhimmel</a:t>
                      </a:r>
                    </a:p>
                  </a:txBody>
                  <a:tcPr/>
                </a:tc>
              </a:tr>
              <a:tr h="620646">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359</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2.4.2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effectLst/>
                          <a:latin typeface="Verdana" panose="020B0604030504040204" pitchFamily="34" charset="0"/>
                          <a:ea typeface="Verdana" panose="020B0604030504040204" pitchFamily="34" charset="0"/>
                          <a:cs typeface="Verdana" panose="020B0604030504040204" pitchFamily="34" charset="0"/>
                        </a:rPr>
                        <a:t>keitsangabe</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Bernhard </a:t>
                      </a:r>
                      <a:r>
                        <a:rPr lang="de-DE" sz="1400" dirty="0">
                          <a:effectLst/>
                          <a:latin typeface="Verdana" panose="020B0604030504040204" pitchFamily="34" charset="0"/>
                          <a:ea typeface="Verdana" panose="020B0604030504040204" pitchFamily="34" charset="0"/>
                          <a:cs typeface="Verdana" panose="020B0604030504040204" pitchFamily="34" charset="0"/>
                        </a:rPr>
                        <a:t>Maier</a:t>
                      </a:r>
                    </a:p>
                  </a:txBody>
                  <a:tcPr/>
                </a:tc>
              </a:tr>
              <a:tr h="561038">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403</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a:effectLst/>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342900" lvl="0" indent="-342900">
                        <a:lnSpc>
                          <a:spcPct val="115000"/>
                        </a:lnSpc>
                        <a:spcAft>
                          <a:spcPts val="1000"/>
                        </a:spcAft>
                        <a:buFont typeface="+mj-lt"/>
                        <a:buNone/>
                        <a:tabLst>
                          <a:tab pos="457200" algn="l"/>
                        </a:tabLs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1. Auflage</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44851">
                <a:tc rowSpan="4">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2.8.2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rowSpan="4">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Lahr</a:t>
                      </a: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_;_</a:t>
                      </a:r>
                      <a:endParaRPr lang="de-DE" sz="1400" dirty="0">
                        <a:solidFill>
                          <a:srgbClr val="FF0000"/>
                        </a:solidFill>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Biberach</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400" dirty="0" smtClean="0">
                          <a:effectLst/>
                          <a:latin typeface="Verdana" panose="020B0604030504040204" pitchFamily="34" charset="0"/>
                          <a:ea typeface="Verdana" panose="020B0604030504040204" pitchFamily="34" charset="0"/>
                          <a:cs typeface="Verdana" panose="020B0604030504040204" pitchFamily="34" charset="0"/>
                        </a:rPr>
                        <a:t> Lahr </a:t>
                      </a:r>
                      <a:r>
                        <a:rPr lang="de-DE" sz="1400" dirty="0">
                          <a:effectLst/>
                          <a:latin typeface="Verdana" panose="020B0604030504040204" pitchFamily="34" charset="0"/>
                          <a:ea typeface="Verdana" panose="020B0604030504040204" pitchFamily="34" charset="0"/>
                          <a:cs typeface="Verdana" panose="020B0604030504040204" pitchFamily="34" charset="0"/>
                        </a:rPr>
                        <a:t>Verlag</a:t>
                      </a:r>
                    </a:p>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a:t>
                      </a:r>
                      <a:r>
                        <a:rPr lang="de-DE" sz="1400" dirty="0" smtClean="0">
                          <a:effectLst/>
                          <a:latin typeface="Verdana" panose="020B0604030504040204" pitchFamily="34" charset="0"/>
                          <a:ea typeface="Verdana" panose="020B0604030504040204" pitchFamily="34" charset="0"/>
                          <a:cs typeface="Verdana" panose="020B0604030504040204" pitchFamily="34" charset="0"/>
                        </a:rPr>
                        <a:t> 2013</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96890">
                <a:tc vMerge="1">
                  <a:txBody>
                    <a:bodyPr/>
                    <a:lstStyle/>
                    <a:p>
                      <a:pPr>
                        <a:lnSpc>
                          <a:spcPct val="115000"/>
                        </a:lnSpc>
                        <a:spcAft>
                          <a:spcPts val="1000"/>
                        </a:spcAft>
                      </a:pPr>
                      <a:endParaRPr lang="de-DE" sz="1600" b="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0" dirty="0">
                          <a:effectLst/>
                          <a:latin typeface="Verdana" panose="020B0604030504040204" pitchFamily="34" charset="0"/>
                          <a:ea typeface="Verdana" panose="020B0604030504040204" pitchFamily="34" charset="0"/>
                          <a:cs typeface="Verdana" panose="020B0604030504040204" pitchFamily="34" charset="0"/>
                        </a:rPr>
                        <a:t>2.8.2 </a:t>
                      </a:r>
                    </a:p>
                  </a:txBody>
                  <a:tcPr/>
                </a:tc>
                <a:tc>
                  <a:txBody>
                    <a:bodyPr/>
                    <a:lstStyle/>
                    <a:p>
                      <a:pPr>
                        <a:lnSpc>
                          <a:spcPct val="115000"/>
                        </a:lnSpc>
                        <a:spcAft>
                          <a:spcPts val="1000"/>
                        </a:spcAft>
                      </a:pPr>
                      <a:r>
                        <a:rPr lang="de-DE" sz="1400" b="0" dirty="0">
                          <a:effectLst/>
                          <a:latin typeface="Verdana" panose="020B0604030504040204" pitchFamily="34" charset="0"/>
                          <a:ea typeface="Verdana" panose="020B0604030504040204" pitchFamily="34" charset="0"/>
                          <a:cs typeface="Verdana" panose="020B0604030504040204" pitchFamily="34" charset="0"/>
                        </a:rPr>
                        <a:t>Erscheinungsort</a:t>
                      </a: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82493">
                <a:tc vMerge="1">
                  <a:txBody>
                    <a:bodyPr/>
                    <a:lstStyle/>
                    <a:p>
                      <a:pPr>
                        <a:lnSpc>
                          <a:spcPct val="115000"/>
                        </a:lnSpc>
                        <a:spcAft>
                          <a:spcPts val="1000"/>
                        </a:spcAft>
                      </a:pP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a:effectLst/>
                          <a:latin typeface="Verdana" panose="020B0604030504040204" pitchFamily="34" charset="0"/>
                          <a:ea typeface="Verdana" panose="020B0604030504040204" pitchFamily="34" charset="0"/>
                          <a:cs typeface="Verdana" panose="020B0604030504040204" pitchFamily="34" charset="0"/>
                        </a:rPr>
                        <a:t>2.8.4</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Verlagsname</a:t>
                      </a: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543174">
                <a:tc vMerge="1">
                  <a:txBody>
                    <a:bodyPr/>
                    <a:lstStyle/>
                    <a:p>
                      <a:pPr>
                        <a:lnSpc>
                          <a:spcPct val="115000"/>
                        </a:lnSpc>
                        <a:spcAft>
                          <a:spcPts val="1000"/>
                        </a:spcAft>
                      </a:pP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2.8.6</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459064">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425a</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2013</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760907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05273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463082014"/>
              </p:ext>
            </p:extLst>
          </p:nvPr>
        </p:nvGraphicFramePr>
        <p:xfrm>
          <a:off x="3059832" y="1059777"/>
          <a:ext cx="5796000" cy="4074160"/>
        </p:xfrm>
        <a:graphic>
          <a:graphicData uri="http://schemas.openxmlformats.org/drawingml/2006/table">
            <a:tbl>
              <a:tblPr firstRow="1" bandRow="1">
                <a:tableStyleId>{5C22544A-7EE6-4342-B048-85BDC9FD1C3A}</a:tableStyleId>
              </a:tblPr>
              <a:tblGrid>
                <a:gridCol w="792000"/>
                <a:gridCol w="720000"/>
                <a:gridCol w="1944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051,</a:t>
                      </a:r>
                      <a:br>
                        <a:rPr lang="de-DE" sz="1400" b="1" dirty="0" smtClean="0">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Pos. 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2.13 </a:t>
                      </a: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m </a:t>
                      </a:r>
                      <a:r>
                        <a:rPr lang="de-DE" sz="1400" i="1" dirty="0" smtClean="0">
                          <a:latin typeface="Verdana" panose="020B0604030504040204" pitchFamily="34" charset="0"/>
                          <a:ea typeface="Verdana" panose="020B0604030504040204" pitchFamily="34" charset="0"/>
                          <a:cs typeface="Verdana" panose="020B0604030504040204" pitchFamily="34" charset="0"/>
                        </a:rPr>
                        <a:t>(Einzelne Einheit)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540a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2.15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Identifikator</a:t>
                      </a:r>
                      <a:r>
                        <a:rPr lang="de-DE" sz="1400" b="1" dirty="0" smtClean="0">
                          <a:latin typeface="Verdana" panose="020B0604030504040204" pitchFamily="34" charset="0"/>
                          <a:ea typeface="Verdana" panose="020B0604030504040204" pitchFamily="34" charset="0"/>
                          <a:cs typeface="Verdana" panose="020B0604030504040204" pitchFamily="34" charset="0"/>
                        </a:rPr>
                        <a:t> für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a:t>
                      </a:r>
                      <a:r>
                        <a:rPr lang="de-DE" sz="1400" b="1" dirty="0" smtClean="0">
                          <a:latin typeface="Verdana" panose="020B0604030504040204" pitchFamily="34" charset="0"/>
                          <a:ea typeface="Verdana" panose="020B0604030504040204" pitchFamily="34" charset="0"/>
                          <a:cs typeface="Verdana" panose="020B0604030504040204" pitchFamily="34" charset="0"/>
                        </a:rPr>
                        <a:t>Manifestation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978-3-943180-08-4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3.2</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n </a:t>
                      </a:r>
                      <a:r>
                        <a:rPr lang="de-DE" sz="1400" i="1"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nc</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(Band)</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433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3.4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Umfang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dirty="0" smtClean="0">
                          <a:latin typeface="Verdana" panose="020B0604030504040204" pitchFamily="34" charset="0"/>
                          <a:ea typeface="Verdana" panose="020B0604030504040204" pitchFamily="34" charset="0"/>
                          <a:cs typeface="Verdana" panose="020B0604030504040204" pitchFamily="34" charset="0"/>
                        </a:rPr>
                        <a:t>55 Seiten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Werkes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Zwischen Leuchten und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Vergehn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6.9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txt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(Text)</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037b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6.11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ger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608581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a:t>
            </a:r>
            <a:endParaRPr lang="de-DE" dirty="0"/>
          </a:p>
        </p:txBody>
      </p:sp>
      <p:sp>
        <p:nvSpPr>
          <p:cNvPr id="3" name="Textplatzhalter 2"/>
          <p:cNvSpPr>
            <a:spLocks noGrp="1"/>
          </p:cNvSpPr>
          <p:nvPr>
            <p:ph type="body" sz="quarter" idx="13"/>
          </p:nvPr>
        </p:nvSpPr>
        <p:spPr/>
        <p:txBody>
          <a:bodyPr wrap="square"/>
          <a:lstStyle/>
          <a:p>
            <a:pPr marL="457200" lvl="1" indent="0">
              <a:buNone/>
            </a:pPr>
            <a:endParaRPr lang="de-DE" dirty="0" smtClean="0"/>
          </a:p>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764704"/>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281550284"/>
              </p:ext>
            </p:extLst>
          </p:nvPr>
        </p:nvGraphicFramePr>
        <p:xfrm>
          <a:off x="2987824" y="908720"/>
          <a:ext cx="5832000" cy="3601720"/>
        </p:xfrm>
        <a:graphic>
          <a:graphicData uri="http://schemas.openxmlformats.org/drawingml/2006/table">
            <a:tbl>
              <a:tblPr firstRow="1" bandRow="1">
                <a:tableStyleId>{5C22544A-7EE6-4342-B048-85BDC9FD1C3A}</a:tableStyleId>
              </a:tblPr>
              <a:tblGrid>
                <a:gridCol w="756000"/>
                <a:gridCol w="756000"/>
                <a:gridCol w="1980000"/>
                <a:gridCol w="2340000"/>
              </a:tblGrid>
              <a:tr h="370840">
                <a:tc>
                  <a:txBody>
                    <a:bodyPr/>
                    <a:lstStyle/>
                    <a:p>
                      <a:r>
                        <a:rPr lang="de-DE" sz="1400" dirty="0" err="1" smtClean="0">
                          <a:latin typeface="Verdana" pitchFamily="34" charset="0"/>
                        </a:rPr>
                        <a:t>Aleph</a:t>
                      </a:r>
                      <a:endParaRPr lang="de-DE" sz="1400" dirty="0">
                        <a:latin typeface="Verdana" pitchFamily="34" charset="0"/>
                      </a:endParaRPr>
                    </a:p>
                  </a:txBody>
                  <a:tcPr/>
                </a:tc>
                <a:tc>
                  <a:txBody>
                    <a:bodyPr/>
                    <a:lstStyle/>
                    <a:p>
                      <a:r>
                        <a:rPr lang="de-DE" sz="1400" dirty="0" smtClean="0">
                          <a:latin typeface="Verdana" pitchFamily="34" charset="0"/>
                        </a:rPr>
                        <a:t>RDA</a:t>
                      </a:r>
                      <a:endParaRPr lang="de-DE" sz="1400" dirty="0">
                        <a:latin typeface="Verdana" pitchFamily="34" charset="0"/>
                      </a:endParaRPr>
                    </a:p>
                  </a:txBody>
                  <a:tcPr/>
                </a:tc>
                <a:tc>
                  <a:txBody>
                    <a:bodyPr/>
                    <a:lstStyle/>
                    <a:p>
                      <a:r>
                        <a:rPr lang="de-DE" sz="1400" dirty="0" smtClean="0">
                          <a:latin typeface="Verdana" pitchFamily="34" charset="0"/>
                        </a:rPr>
                        <a:t>Element</a:t>
                      </a:r>
                      <a:endParaRPr lang="de-DE" sz="1400" dirty="0">
                        <a:latin typeface="Verdana" pitchFamily="34" charset="0"/>
                      </a:endParaRPr>
                    </a:p>
                  </a:txBody>
                  <a:tcPr/>
                </a:tc>
                <a:tc>
                  <a:txBody>
                    <a:bodyPr/>
                    <a:lstStyle/>
                    <a:p>
                      <a:r>
                        <a:rPr lang="de-DE" sz="1400" dirty="0" smtClean="0">
                          <a:latin typeface="Verdana" pitchFamily="34" charset="0"/>
                        </a:rPr>
                        <a:t>Erfassung</a:t>
                      </a:r>
                      <a:endParaRPr lang="de-DE" sz="1400" dirty="0">
                        <a:latin typeface="Verdana" pitchFamily="34" charset="0"/>
                      </a:endParaRPr>
                    </a:p>
                  </a:txBody>
                  <a:tcPr/>
                </a:tc>
              </a:tr>
              <a:tr h="370840">
                <a:tc rowSpan="2">
                  <a:txBody>
                    <a:bodyPr/>
                    <a:lstStyle/>
                    <a:p>
                      <a:r>
                        <a:rPr lang="de-DE" sz="1400" b="1" dirty="0" smtClean="0">
                          <a:latin typeface="Verdana" pitchFamily="34" charset="0"/>
                          <a:ea typeface="Verdana" panose="020B0604030504040204" pitchFamily="34" charset="0"/>
                          <a:cs typeface="Verdana" panose="020B0604030504040204" pitchFamily="34" charset="0"/>
                        </a:rPr>
                        <a:t>434</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7.15</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Illustrierender Inhalt</a:t>
                      </a:r>
                      <a:endParaRPr lang="de-DE" sz="1400" b="1" dirty="0">
                        <a:latin typeface="Verdana"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solidFill>
                            <a:srgbClr val="FF0000"/>
                          </a:solidFill>
                          <a:latin typeface="Verdana" pitchFamily="34" charset="0"/>
                          <a:ea typeface="Verdana" panose="020B0604030504040204" pitchFamily="34" charset="0"/>
                          <a:cs typeface="Verdana" panose="020B0604030504040204" pitchFamily="34" charset="0"/>
                        </a:rPr>
                        <a:t>$a</a:t>
                      </a:r>
                      <a:r>
                        <a:rPr lang="de-DE" sz="1400" dirty="0" smtClean="0">
                          <a:latin typeface="Verdana" pitchFamily="34" charset="0"/>
                          <a:ea typeface="Verdana" panose="020B0604030504040204" pitchFamily="34" charset="0"/>
                          <a:cs typeface="Verdana" panose="020B0604030504040204" pitchFamily="34" charset="0"/>
                        </a:rPr>
                        <a:t> Illustrationen</a:t>
                      </a:r>
                      <a:r>
                        <a:rPr lang="de-DE" sz="1400" dirty="0" smtClean="0">
                          <a:solidFill>
                            <a:srgbClr val="FF0000"/>
                          </a:solidFill>
                          <a:latin typeface="Verdana" pitchFamily="34" charset="0"/>
                          <a:ea typeface="Verdana" panose="020B0604030504040204" pitchFamily="34" charset="0"/>
                          <a:cs typeface="Verdana" panose="020B0604030504040204" pitchFamily="34" charset="0"/>
                        </a:rPr>
                        <a:t>_;_</a:t>
                      </a:r>
                    </a:p>
                    <a:p>
                      <a:endParaRPr lang="de-DE" sz="1400" dirty="0" smtClean="0">
                        <a:solidFill>
                          <a:srgbClr val="FF0000"/>
                        </a:solidFill>
                        <a:latin typeface="Verdana" pitchFamily="34" charset="0"/>
                        <a:ea typeface="Verdana" panose="020B0604030504040204" pitchFamily="34" charset="0"/>
                        <a:cs typeface="Verdana" panose="020B0604030504040204" pitchFamily="34" charset="0"/>
                      </a:endParaRPr>
                    </a:p>
                    <a:p>
                      <a:endParaRPr lang="de-DE" sz="1400" dirty="0">
                        <a:solidFill>
                          <a:srgbClr val="FF0000"/>
                        </a:solidFill>
                        <a:latin typeface="Verdana" pitchFamily="34" charset="0"/>
                        <a:ea typeface="Verdana" panose="020B0604030504040204" pitchFamily="34" charset="0"/>
                        <a:cs typeface="Verdana" panose="020B0604030504040204" pitchFamily="34" charset="0"/>
                      </a:endParaRPr>
                    </a:p>
                    <a:p>
                      <a:r>
                        <a:rPr lang="de-DE" sz="1400" dirty="0" smtClean="0">
                          <a:solidFill>
                            <a:srgbClr val="FF0000"/>
                          </a:solidFill>
                          <a:latin typeface="Verdana" pitchFamily="34" charset="0"/>
                          <a:ea typeface="Verdana" panose="020B0604030504040204" pitchFamily="34" charset="0"/>
                          <a:cs typeface="Verdana" panose="020B0604030504040204" pitchFamily="34" charset="0"/>
                        </a:rPr>
                        <a:t>(</a:t>
                      </a:r>
                      <a:r>
                        <a:rPr lang="de-DE" sz="1400" dirty="0" smtClean="0">
                          <a:latin typeface="Verdana" pitchFamily="34" charset="0"/>
                          <a:ea typeface="Verdana" panose="020B0604030504040204" pitchFamily="34" charset="0"/>
                          <a:cs typeface="Verdana" panose="020B0604030504040204" pitchFamily="34" charset="0"/>
                        </a:rPr>
                        <a:t>schwarz-weiß</a:t>
                      </a:r>
                      <a:r>
                        <a:rPr lang="de-DE" sz="1400" dirty="0" smtClean="0">
                          <a:solidFill>
                            <a:srgbClr val="FF0000"/>
                          </a:solidFill>
                          <a:latin typeface="Verdana" pitchFamily="34" charset="0"/>
                          <a:ea typeface="Verdana" panose="020B0604030504040204" pitchFamily="34" charset="0"/>
                          <a:cs typeface="Verdana" panose="020B0604030504040204" pitchFamily="34" charset="0"/>
                        </a:rPr>
                        <a:t>)</a:t>
                      </a:r>
                      <a:endParaRPr lang="de-DE" sz="1400" dirty="0">
                        <a:solidFill>
                          <a:srgbClr val="FF0000"/>
                        </a:solidFill>
                        <a:latin typeface="Verdana"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7.15</a:t>
                      </a:r>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Illustrierender Inhalt</a:t>
                      </a:r>
                      <a:endParaRPr lang="de-DE" sz="1400" dirty="0">
                        <a:latin typeface="Verdana" pitchFamily="34" charset="0"/>
                        <a:ea typeface="Verdana" panose="020B0604030504040204" pitchFamily="34" charset="0"/>
                        <a:cs typeface="Verdana" panose="020B0604030504040204" pitchFamily="34" charset="0"/>
                      </a:endParaRPr>
                    </a:p>
                  </a:txBody>
                  <a:tcPr/>
                </a:tc>
                <a:tc vMerge="1">
                  <a:txBody>
                    <a:bodyPr/>
                    <a:lstStyle/>
                    <a:p>
                      <a:endParaRPr lang="de-DE" sz="1400" dirty="0">
                        <a:solidFill>
                          <a:srgbClr val="FF0000"/>
                        </a:solidFill>
                        <a:latin typeface="Verdana"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solidFill>
                            <a:schemeClr val="bg1">
                              <a:lumMod val="50000"/>
                            </a:schemeClr>
                          </a:solidFill>
                          <a:latin typeface="Verdana" pitchFamily="34" charset="0"/>
                          <a:ea typeface="Verdana" panose="020B0604030504040204" pitchFamily="34" charset="0"/>
                          <a:cs typeface="Verdana" panose="020B0604030504040204" pitchFamily="34" charset="0"/>
                        </a:rPr>
                        <a:t>=100</a:t>
                      </a:r>
                      <a:br>
                        <a:rPr lang="de-DE" sz="1400" b="1" dirty="0" smtClean="0">
                          <a:solidFill>
                            <a:schemeClr val="bg1">
                              <a:lumMod val="50000"/>
                            </a:schemeClr>
                          </a:solidFill>
                          <a:latin typeface="Verdana" pitchFamily="34" charset="0"/>
                          <a:ea typeface="Verdana" panose="020B0604030504040204" pitchFamily="34" charset="0"/>
                          <a:cs typeface="Verdana" panose="020B0604030504040204" pitchFamily="34" charset="0"/>
                        </a:rPr>
                      </a:br>
                      <a:r>
                        <a:rPr lang="de-DE" sz="1400" b="1" dirty="0" smtClean="0">
                          <a:solidFill>
                            <a:schemeClr val="bg1">
                              <a:lumMod val="50000"/>
                            </a:schemeClr>
                          </a:solidFill>
                          <a:latin typeface="Verdana" pitchFamily="34" charset="0"/>
                          <a:ea typeface="Verdana" panose="020B0604030504040204" pitchFamily="34" charset="0"/>
                          <a:cs typeface="Verdana" panose="020B0604030504040204" pitchFamily="34" charset="0"/>
                        </a:rPr>
                        <a:t>=331</a:t>
                      </a:r>
                      <a:endParaRPr lang="de-DE" sz="1400" b="1" dirty="0">
                        <a:solidFill>
                          <a:schemeClr val="bg1">
                            <a:lumMod val="50000"/>
                          </a:schemeClr>
                        </a:solidFill>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17.8</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In der Manifestation verkörpertes</a:t>
                      </a:r>
                      <a:r>
                        <a:rPr lang="de-DE" sz="1400" b="1" baseline="0" dirty="0" smtClean="0">
                          <a:latin typeface="Verdana" pitchFamily="34" charset="0"/>
                          <a:ea typeface="Verdana" panose="020B0604030504040204" pitchFamily="34" charset="0"/>
                          <a:cs typeface="Verdana" panose="020B0604030504040204" pitchFamily="34" charset="0"/>
                        </a:rPr>
                        <a:t> Werk</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chemeClr val="bg1">
                              <a:lumMod val="50000"/>
                            </a:schemeClr>
                          </a:solidFill>
                          <a:latin typeface="Verdana" pitchFamily="34" charset="0"/>
                          <a:ea typeface="+mn-ea"/>
                          <a:cs typeface="+mn-cs"/>
                        </a:rPr>
                        <a:t>Maier, Bernhard, 1933-. Zwischen Leuchten und </a:t>
                      </a:r>
                      <a:r>
                        <a:rPr lang="de-DE" sz="1400" kern="1200" dirty="0" err="1" smtClean="0">
                          <a:solidFill>
                            <a:schemeClr val="bg1">
                              <a:lumMod val="50000"/>
                            </a:schemeClr>
                          </a:solidFill>
                          <a:latin typeface="Verdana" pitchFamily="34" charset="0"/>
                          <a:ea typeface="+mn-ea"/>
                          <a:cs typeface="+mn-cs"/>
                        </a:rPr>
                        <a:t>Vergehn</a:t>
                      </a:r>
                      <a:endParaRPr lang="de-DE" sz="1400" dirty="0">
                        <a:solidFill>
                          <a:schemeClr val="bg1">
                            <a:lumMod val="50000"/>
                          </a:schemeClr>
                        </a:solidFill>
                        <a:latin typeface="Verdana"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itchFamily="34" charset="0"/>
                          <a:ea typeface="Verdana" panose="020B0604030504040204" pitchFamily="34" charset="0"/>
                          <a:cs typeface="Verdana" panose="020B0604030504040204" pitchFamily="34" charset="0"/>
                        </a:rPr>
                        <a:t>100</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19.2</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Geistiger Schöpfer</a:t>
                      </a:r>
                      <a:endParaRPr lang="de-DE" sz="1400" b="1" dirty="0">
                        <a:latin typeface="Verdana"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solidFill>
                            <a:srgbClr val="FF0000"/>
                          </a:solidFill>
                          <a:latin typeface="Verdana" pitchFamily="34" charset="0"/>
                          <a:ea typeface="Verdana" panose="020B0604030504040204" pitchFamily="34" charset="0"/>
                          <a:cs typeface="Verdana" panose="020B0604030504040204" pitchFamily="34" charset="0"/>
                        </a:rPr>
                        <a:t>$p</a:t>
                      </a:r>
                      <a:r>
                        <a:rPr lang="de-DE" sz="1400" dirty="0" smtClean="0">
                          <a:latin typeface="Verdana" pitchFamily="34" charset="0"/>
                          <a:ea typeface="Verdana" panose="020B0604030504040204" pitchFamily="34" charset="0"/>
                          <a:cs typeface="Verdana" panose="020B0604030504040204" pitchFamily="34" charset="0"/>
                        </a:rPr>
                        <a:t> Maier, Bernhard</a:t>
                      </a:r>
                      <a:br>
                        <a:rPr lang="de-DE" sz="1400" dirty="0" smtClean="0">
                          <a:latin typeface="Verdana" pitchFamily="34" charset="0"/>
                          <a:ea typeface="Verdana" panose="020B0604030504040204" pitchFamily="34" charset="0"/>
                          <a:cs typeface="Verdana" panose="020B0604030504040204" pitchFamily="34" charset="0"/>
                        </a:rPr>
                      </a:br>
                      <a:r>
                        <a:rPr lang="de-DE" sz="1400" dirty="0" smtClean="0">
                          <a:solidFill>
                            <a:srgbClr val="FF0000"/>
                          </a:solidFill>
                          <a:latin typeface="Verdana" pitchFamily="34" charset="0"/>
                          <a:ea typeface="Verdana" panose="020B0604030504040204" pitchFamily="34" charset="0"/>
                          <a:cs typeface="Verdana" panose="020B0604030504040204" pitchFamily="34" charset="0"/>
                        </a:rPr>
                        <a:t>$d</a:t>
                      </a:r>
                      <a:r>
                        <a:rPr lang="de-DE" sz="1400" dirty="0" smtClean="0">
                          <a:latin typeface="Verdana" pitchFamily="34" charset="0"/>
                          <a:ea typeface="Verdana" panose="020B0604030504040204" pitchFamily="34" charset="0"/>
                          <a:cs typeface="Verdana" panose="020B0604030504040204" pitchFamily="34" charset="0"/>
                        </a:rPr>
                        <a:t> 1933-</a:t>
                      </a:r>
                      <a:endParaRPr lang="de-DE" sz="1400" dirty="0">
                        <a:latin typeface="Verdana" pitchFamily="34" charset="0"/>
                        <a:ea typeface="Verdana" panose="020B0604030504040204" pitchFamily="34" charset="0"/>
                        <a:cs typeface="Verdana" panose="020B0604030504040204" pitchFamily="34" charset="0"/>
                      </a:endParaRPr>
                    </a:p>
                    <a:p>
                      <a:r>
                        <a:rPr lang="en-US" sz="1400" kern="1200" dirty="0" smtClean="0">
                          <a:solidFill>
                            <a:srgbClr val="FF0000"/>
                          </a:solidFill>
                          <a:latin typeface="Verdana" pitchFamily="34" charset="0"/>
                          <a:ea typeface="+mn-ea"/>
                          <a:cs typeface="+mn-cs"/>
                        </a:rPr>
                        <a:t>$9</a:t>
                      </a:r>
                      <a:r>
                        <a:rPr lang="en-US" sz="1400" kern="1200" dirty="0" smtClean="0">
                          <a:solidFill>
                            <a:schemeClr val="dk1"/>
                          </a:solidFill>
                          <a:latin typeface="Verdana" pitchFamily="34" charset="0"/>
                          <a:ea typeface="+mn-ea"/>
                          <a:cs typeface="+mn-cs"/>
                        </a:rPr>
                        <a:t> </a:t>
                      </a:r>
                      <a:r>
                        <a:rPr lang="en-US" sz="1400" i="1" kern="1200" dirty="0" smtClean="0">
                          <a:solidFill>
                            <a:schemeClr val="dk1"/>
                          </a:solidFill>
                          <a:latin typeface="Verdana" pitchFamily="34" charset="0"/>
                          <a:ea typeface="+mn-ea"/>
                          <a:cs typeface="+mn-cs"/>
                        </a:rPr>
                        <a:t>GND-IDN</a:t>
                      </a:r>
                      <a:br>
                        <a:rPr lang="en-US" sz="1400" i="1" kern="1200" dirty="0" smtClean="0">
                          <a:solidFill>
                            <a:schemeClr val="dk1"/>
                          </a:solidFill>
                          <a:latin typeface="Verdana" pitchFamily="34" charset="0"/>
                          <a:ea typeface="+mn-ea"/>
                          <a:cs typeface="+mn-cs"/>
                        </a:rPr>
                      </a:br>
                      <a:r>
                        <a:rPr lang="de-DE" sz="1400" kern="1200" dirty="0" smtClean="0">
                          <a:solidFill>
                            <a:schemeClr val="bg1">
                              <a:lumMod val="50000"/>
                            </a:schemeClr>
                          </a:solidFill>
                          <a:latin typeface="Verdana" pitchFamily="34" charset="0"/>
                          <a:ea typeface="+mn-ea"/>
                          <a:cs typeface="+mn-cs"/>
                        </a:rPr>
                        <a:t>$4 </a:t>
                      </a:r>
                      <a:r>
                        <a:rPr lang="de-DE" sz="1400" kern="1200" dirty="0" err="1" smtClean="0">
                          <a:solidFill>
                            <a:schemeClr val="bg1">
                              <a:lumMod val="50000"/>
                            </a:schemeClr>
                          </a:solidFill>
                          <a:latin typeface="Verdana" pitchFamily="34" charset="0"/>
                          <a:ea typeface="+mn-ea"/>
                          <a:cs typeface="+mn-cs"/>
                        </a:rPr>
                        <a:t>aut</a:t>
                      </a:r>
                      <a:r>
                        <a:rPr lang="de-DE" sz="1400" kern="1200" dirty="0" smtClean="0">
                          <a:solidFill>
                            <a:schemeClr val="bg1">
                              <a:lumMod val="50000"/>
                            </a:schemeClr>
                          </a:solidFill>
                          <a:latin typeface="Verdana" pitchFamily="34" charset="0"/>
                          <a:ea typeface="+mn-ea"/>
                          <a:cs typeface="+mn-cs"/>
                        </a:rPr>
                        <a:t> </a:t>
                      </a:r>
                      <a:r>
                        <a:rPr lang="de-DE" sz="1400" i="1" kern="1200" dirty="0" smtClean="0">
                          <a:solidFill>
                            <a:schemeClr val="bg1">
                              <a:lumMod val="50000"/>
                            </a:schemeClr>
                          </a:solidFill>
                          <a:latin typeface="Cambria" pitchFamily="18" charset="0"/>
                          <a:ea typeface="+mn-ea"/>
                          <a:cs typeface="+mn-cs"/>
                        </a:rPr>
                        <a:t>(Verfasser)</a:t>
                      </a:r>
                      <a:endParaRPr lang="de-DE" sz="1400" dirty="0">
                        <a:latin typeface="Verdana"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18.5 + </a:t>
                      </a:r>
                      <a:r>
                        <a:rPr lang="de-DE" sz="1400" dirty="0" err="1" smtClean="0">
                          <a:latin typeface="Verdana" pitchFamily="34" charset="0"/>
                          <a:ea typeface="Verdana" panose="020B0604030504040204" pitchFamily="34" charset="0"/>
                          <a:cs typeface="Verdana" panose="020B0604030504040204" pitchFamily="34" charset="0"/>
                        </a:rPr>
                        <a:t>Anh</a:t>
                      </a:r>
                      <a:r>
                        <a:rPr lang="de-DE" sz="1400" dirty="0" smtClean="0">
                          <a:latin typeface="Verdana" pitchFamily="34" charset="0"/>
                          <a:ea typeface="Verdana" panose="020B0604030504040204" pitchFamily="34" charset="0"/>
                          <a:cs typeface="Verdana" panose="020B0604030504040204" pitchFamily="34" charset="0"/>
                        </a:rPr>
                        <a:t>. I</a:t>
                      </a:r>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Beziehungs-kennzeichnung</a:t>
                      </a:r>
                      <a:endParaRPr lang="de-DE" sz="1400" dirty="0">
                        <a:latin typeface="Verdana" pitchFamily="34" charset="0"/>
                        <a:ea typeface="Verdana" panose="020B0604030504040204" pitchFamily="34" charset="0"/>
                        <a:cs typeface="Verdana" panose="020B0604030504040204" pitchFamily="34" charset="0"/>
                      </a:endParaRPr>
                    </a:p>
                  </a:txBody>
                  <a:tcPr/>
                </a:tc>
                <a:tc vMerge="1">
                  <a:txBody>
                    <a:bodyPr/>
                    <a:lstStyle/>
                    <a:p>
                      <a:endParaRPr lang="de-DE" sz="1400" dirty="0">
                        <a:latin typeface="Verdana"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8158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Normdaten</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268761"/>
            <a:ext cx="2376264" cy="4942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6676884"/>
              </p:ext>
            </p:extLst>
          </p:nvPr>
        </p:nvGraphicFramePr>
        <p:xfrm>
          <a:off x="2915816" y="1412776"/>
          <a:ext cx="5796000" cy="2565400"/>
        </p:xfrm>
        <a:graphic>
          <a:graphicData uri="http://schemas.openxmlformats.org/drawingml/2006/table">
            <a:tbl>
              <a:tblPr firstRow="1" bandRow="1">
                <a:tableStyleId>{5C22544A-7EE6-4342-B048-85BDC9FD1C3A}</a:tableStyleId>
              </a:tblPr>
              <a:tblGrid>
                <a:gridCol w="756000"/>
                <a:gridCol w="720000"/>
                <a:gridCol w="1980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095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8.10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Status der Identifizierung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1 </a:t>
                      </a:r>
                      <a:r>
                        <a:rPr lang="de-DE" sz="1400" i="1" dirty="0" smtClean="0">
                          <a:latin typeface="Verdana" panose="020B0604030504040204" pitchFamily="34" charset="0"/>
                          <a:ea typeface="Verdana" panose="020B0604030504040204" pitchFamily="34" charset="0"/>
                          <a:cs typeface="Verdana" panose="020B0604030504040204" pitchFamily="34" charset="0"/>
                        </a:rPr>
                        <a:t>(Vollständig etabliert)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Name der Person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Maier, Bernhard</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1933-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21032">
                <a:tc vMerge="1">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Geburtsdatum</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550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9.16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Beruf oder Beschäftigung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DE" sz="1400" dirty="0" smtClean="0">
                          <a:latin typeface="Verdana" panose="020B0604030504040204" pitchFamily="34" charset="0"/>
                          <a:ea typeface="Verdana" panose="020B0604030504040204" pitchFamily="34" charset="0"/>
                          <a:cs typeface="Verdana" panose="020B0604030504040204" pitchFamily="34" charset="0"/>
                        </a:rPr>
                        <a:t> Redakteur</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berc</a:t>
                      </a: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en-US" sz="1400" kern="1200" dirty="0" smtClean="0">
                          <a:solidFill>
                            <a:srgbClr val="FF0000"/>
                          </a:solidFill>
                          <a:latin typeface="Verdana" pitchFamily="34" charset="0"/>
                          <a:ea typeface="+mn-ea"/>
                          <a:cs typeface="+mn-cs"/>
                        </a:rPr>
                        <a:t>$9</a:t>
                      </a:r>
                      <a:r>
                        <a:rPr lang="en-US" sz="1400" kern="1200" dirty="0" smtClean="0">
                          <a:solidFill>
                            <a:schemeClr val="dk1"/>
                          </a:solidFill>
                          <a:latin typeface="Verdana" pitchFamily="34" charset="0"/>
                          <a:ea typeface="+mn-ea"/>
                          <a:cs typeface="+mn-cs"/>
                        </a:rPr>
                        <a:t> </a:t>
                      </a:r>
                      <a:r>
                        <a:rPr lang="en-US" sz="1400" i="1" kern="1200" dirty="0" smtClean="0">
                          <a:solidFill>
                            <a:schemeClr val="dk1"/>
                          </a:solidFill>
                          <a:latin typeface="Verdana" pitchFamily="34" charset="0"/>
                          <a:ea typeface="+mn-ea"/>
                          <a:cs typeface="+mn-cs"/>
                        </a:rPr>
                        <a:t>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930534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fortlaufende Ressource</a:t>
            </a:r>
            <a:endParaRPr lang="de-DE" dirty="0"/>
          </a:p>
        </p:txBody>
      </p:sp>
      <p:sp>
        <p:nvSpPr>
          <p:cNvPr id="4" name="Textfeld 3"/>
          <p:cNvSpPr txBox="1"/>
          <p:nvPr/>
        </p:nvSpPr>
        <p:spPr>
          <a:xfrm>
            <a:off x="648276" y="775624"/>
            <a:ext cx="1800200"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1016309"/>
            <a:ext cx="2704132" cy="4837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8282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fortlaufende </a:t>
            </a:r>
            <a:r>
              <a:rPr lang="de-DE" dirty="0" smtClean="0"/>
              <a:t>Ressource</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836712"/>
            <a:ext cx="2630354" cy="47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elle 6"/>
          <p:cNvGraphicFramePr>
            <a:graphicFrameLocks noGrp="1"/>
          </p:cNvGraphicFramePr>
          <p:nvPr>
            <p:extLst>
              <p:ext uri="{D42A27DB-BD31-4B8C-83A1-F6EECF244321}">
                <p14:modId xmlns:p14="http://schemas.microsoft.com/office/powerpoint/2010/main" val="2474651045"/>
              </p:ext>
            </p:extLst>
          </p:nvPr>
        </p:nvGraphicFramePr>
        <p:xfrm>
          <a:off x="2987824" y="908720"/>
          <a:ext cx="5796000" cy="5176520"/>
        </p:xfrm>
        <a:graphic>
          <a:graphicData uri="http://schemas.openxmlformats.org/drawingml/2006/table">
            <a:tbl>
              <a:tblPr firstRow="1" bandRow="1">
                <a:tableStyleId>{5C22544A-7EE6-4342-B048-85BDC9FD1C3A}</a:tableStyleId>
              </a:tblPr>
              <a:tblGrid>
                <a:gridCol w="792000"/>
                <a:gridCol w="720000"/>
                <a:gridCol w="1944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400" dirty="0" err="1" smtClean="0">
                          <a:latin typeface="Verdana" panose="020B0604030504040204" pitchFamily="34" charset="0"/>
                          <a:ea typeface="Verdana" panose="020B0604030504040204" pitchFamily="34" charset="0"/>
                          <a:cs typeface="Verdana" panose="020B0604030504040204" pitchFamily="34" charset="0"/>
                        </a:rPr>
                        <a:t>journal</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of</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dynamics</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and</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405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2.6</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Zählung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Volume 1, </a:t>
                      </a:r>
                      <a:r>
                        <a:rPr lang="de-DE" sz="1400" dirty="0" err="1" smtClean="0">
                          <a:latin typeface="Verdana" panose="020B0604030504040204" pitchFamily="34" charset="0"/>
                          <a:ea typeface="Verdana" panose="020B0604030504040204" pitchFamily="34" charset="0"/>
                          <a:cs typeface="Verdana" panose="020B0604030504040204" pitchFamily="34" charset="0"/>
                        </a:rPr>
                        <a:t>number</a:t>
                      </a:r>
                      <a:r>
                        <a:rPr lang="de-DE" sz="1400" dirty="0" smtClean="0">
                          <a:latin typeface="Verdana" panose="020B0604030504040204" pitchFamily="34" charset="0"/>
                          <a:ea typeface="Verdana" panose="020B0604030504040204" pitchFamily="34" charset="0"/>
                          <a:cs typeface="Verdana" panose="020B0604030504040204" pitchFamily="34" charset="0"/>
                        </a:rPr>
                        <a:t> 3 (2013)-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4">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419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2.8.2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sz="1400" b="1" dirty="0" err="1" smtClean="0">
                          <a:latin typeface="Verdana" panose="020B0604030504040204" pitchFamily="34" charset="0"/>
                          <a:ea typeface="Verdana" panose="020B0604030504040204" pitchFamily="34" charset="0"/>
                          <a:cs typeface="Verdana" panose="020B0604030504040204" pitchFamily="34" charset="0"/>
                        </a:rPr>
                        <a:t>ort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4">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Berlin</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4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endParaRPr lang="de-DE" sz="1400" dirty="0" smtClean="0">
                        <a:latin typeface="Verdana" panose="020B0604030504040204" pitchFamily="34" charset="0"/>
                        <a:ea typeface="Verdana" panose="020B0604030504040204" pitchFamily="34" charset="0"/>
                        <a:cs typeface="Verdana" panose="020B0604030504040204" pitchFamily="34" charset="0"/>
                      </a:endParaRPr>
                    </a:p>
                    <a:p>
                      <a:r>
                        <a:rPr lang="de-DE" sz="1400" dirty="0" smtClean="0">
                          <a:latin typeface="Verdana" panose="020B0604030504040204" pitchFamily="34" charset="0"/>
                          <a:ea typeface="Verdana" panose="020B0604030504040204" pitchFamily="34" charset="0"/>
                          <a:cs typeface="Verdana" panose="020B0604030504040204" pitchFamily="34" charset="0"/>
                        </a:rPr>
                        <a:t>Heidelberg</a:t>
                      </a:r>
                    </a:p>
                    <a:p>
                      <a:endPar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Springer</a:t>
                      </a:r>
                    </a:p>
                    <a:p>
                      <a:endPar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sz="1400" dirty="0" smtClean="0">
                          <a:latin typeface="Verdana" panose="020B0604030504040204" pitchFamily="34" charset="0"/>
                          <a:ea typeface="Verdana" panose="020B0604030504040204" pitchFamily="34" charset="0"/>
                          <a:cs typeface="Verdana" panose="020B0604030504040204" pitchFamily="34" charset="0"/>
                        </a:rPr>
                        <a:t> [2013]-</a:t>
                      </a: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2.8.2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2.8.4</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2.8.6</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425b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2013</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052,</a:t>
                      </a:r>
                      <a:br>
                        <a:rPr lang="de-DE" sz="1400" b="1" dirty="0" smtClean="0">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Pos.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i="1" baseline="0" dirty="0" smtClean="0">
                          <a:latin typeface="Verdana" panose="020B0604030504040204" pitchFamily="34" charset="0"/>
                          <a:ea typeface="Verdana" panose="020B0604030504040204" pitchFamily="34" charset="0"/>
                          <a:cs typeface="Verdana" panose="020B0604030504040204" pitchFamily="34" charset="0"/>
                        </a:rPr>
                        <a:t>(</a:t>
                      </a:r>
                      <a:r>
                        <a:rPr lang="de-DE" sz="1400" i="1" dirty="0" smtClean="0">
                          <a:latin typeface="Verdana" panose="020B0604030504040204" pitchFamily="34" charset="0"/>
                          <a:ea typeface="Verdana" panose="020B0604030504040204" pitchFamily="34" charset="0"/>
                          <a:cs typeface="Verdana" panose="020B0604030504040204" pitchFamily="34" charset="0"/>
                        </a:rPr>
                        <a:t>Fortlaufende Ressource)</a:t>
                      </a:r>
                    </a:p>
                  </a:txBody>
                  <a:tcPr/>
                </a:tc>
              </a:tr>
              <a:tr h="370840">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052, Pos. 8-10</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2.14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q </a:t>
                      </a:r>
                      <a:r>
                        <a:rPr lang="de-DE" sz="1400" i="1" dirty="0" smtClean="0">
                          <a:latin typeface="Verdana" panose="020B0604030504040204" pitchFamily="34" charset="0"/>
                          <a:ea typeface="Verdana" panose="020B0604030504040204" pitchFamily="34" charset="0"/>
                          <a:cs typeface="Verdana" panose="020B0604030504040204" pitchFamily="34" charset="0"/>
                        </a:rPr>
                        <a:t>(vierteljährlich)</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542a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2195-268X</a:t>
                      </a:r>
                    </a:p>
                  </a:txBody>
                  <a:tcPr/>
                </a:tc>
              </a:tr>
            </a:tbl>
          </a:graphicData>
        </a:graphic>
      </p:graphicFrame>
    </p:spTree>
    <p:extLst>
      <p:ext uri="{BB962C8B-B14F-4D97-AF65-F5344CB8AC3E}">
        <p14:creationId xmlns:p14="http://schemas.microsoft.com/office/powerpoint/2010/main" val="222997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br>
              <a:rPr lang="de-DE" altLang="de-DE" dirty="0" smtClean="0"/>
            </a:br>
            <a:r>
              <a:rPr lang="de-DE" dirty="0" smtClean="0">
                <a:solidFill>
                  <a:schemeClr val="tx1"/>
                </a:solidFill>
              </a:rPr>
              <a:t> </a:t>
            </a:r>
            <a:r>
              <a:rPr lang="de-DE" sz="2000" dirty="0" smtClean="0">
                <a:solidFill>
                  <a:schemeClr val="tx1"/>
                </a:solidFill>
              </a:rPr>
              <a:t>Formatneutral, 15.09.2015, </a:t>
            </a:r>
            <a:r>
              <a:rPr lang="de-DE" sz="2000" dirty="0" err="1" smtClean="0">
                <a:solidFill>
                  <a:schemeClr val="tx1"/>
                </a:solidFill>
              </a:rPr>
              <a:t>Aleph</a:t>
            </a:r>
            <a:r>
              <a:rPr lang="de-DE" sz="2000" dirty="0" smtClean="0">
                <a:solidFill>
                  <a:schemeClr val="tx1"/>
                </a:solidFill>
              </a:rPr>
              <a:t> (ASEQ), 30.09.2015 </a:t>
            </a: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a:t>fortlaufende </a:t>
            </a:r>
            <a:r>
              <a:rPr lang="de-DE" smtClean="0"/>
              <a:t>Ressource</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836712"/>
            <a:ext cx="2630354" cy="47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Tabelle 7"/>
          <p:cNvGraphicFramePr>
            <a:graphicFrameLocks noGrp="1"/>
          </p:cNvGraphicFramePr>
          <p:nvPr>
            <p:extLst>
              <p:ext uri="{D42A27DB-BD31-4B8C-83A1-F6EECF244321}">
                <p14:modId xmlns:p14="http://schemas.microsoft.com/office/powerpoint/2010/main" val="2557256827"/>
              </p:ext>
            </p:extLst>
          </p:nvPr>
        </p:nvGraphicFramePr>
        <p:xfrm>
          <a:off x="3129227" y="908720"/>
          <a:ext cx="5796000" cy="5196840"/>
        </p:xfrm>
        <a:graphic>
          <a:graphicData uri="http://schemas.openxmlformats.org/drawingml/2006/table">
            <a:tbl>
              <a:tblPr firstRow="1" bandRow="1">
                <a:tableStyleId>{5C22544A-7EE6-4342-B048-85BDC9FD1C3A}</a:tableStyleId>
              </a:tblPr>
              <a:tblGrid>
                <a:gridCol w="792000"/>
                <a:gridCol w="720000"/>
                <a:gridCol w="1944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542a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27.1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smtClean="0">
                          <a:latin typeface="Verdana" panose="020B0604030504040204" pitchFamily="34" charset="0"/>
                          <a:ea typeface="Verdana" panose="020B0604030504040204" pitchFamily="34" charset="0"/>
                          <a:cs typeface="Verdana" panose="020B0604030504040204" pitchFamily="34" charset="0"/>
                        </a:rPr>
                        <a:t>2195-2698</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baseline="0" dirty="0" smtClean="0">
                          <a:latin typeface="Verdana" panose="020B0604030504040204" pitchFamily="34" charset="0"/>
                          <a:ea typeface="Verdana" panose="020B0604030504040204" pitchFamily="34" charset="0"/>
                          <a:cs typeface="Verdana" panose="020B0604030504040204" pitchFamily="34" charset="0"/>
                        </a:rPr>
                        <a:t> Parallele Ausgabe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n </a:t>
                      </a:r>
                      <a:r>
                        <a:rPr lang="de-DE" sz="1400" i="1"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nc</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(Band)</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331</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i="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oder</a:t>
                      </a:r>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 International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of</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dynamics</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and</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control</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i="1" dirty="0" smtClean="0">
                          <a:latin typeface="Verdana" panose="020B0604030504040204" pitchFamily="34" charset="0"/>
                          <a:ea typeface="Verdana" panose="020B0604030504040204" pitchFamily="34" charset="0"/>
                          <a:cs typeface="Verdana" panose="020B0604030504040204" pitchFamily="34" charset="0"/>
                        </a:rPr>
                        <a:t>oder</a:t>
                      </a: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400" dirty="0" err="1" smtClean="0">
                          <a:latin typeface="Verdana" panose="020B0604030504040204" pitchFamily="34" charset="0"/>
                          <a:ea typeface="Verdana" panose="020B0604030504040204" pitchFamily="34" charset="0"/>
                          <a:cs typeface="Verdana" panose="020B0604030504040204" pitchFamily="34" charset="0"/>
                        </a:rPr>
                        <a:t>journal</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of</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dynamics</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and</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331</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i="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oder</a:t>
                      </a:r>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 International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of</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dynamics</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and</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control</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i="1" dirty="0" smtClean="0">
                          <a:latin typeface="Verdana" panose="020B0604030504040204" pitchFamily="34" charset="0"/>
                          <a:ea typeface="Verdana" panose="020B0604030504040204" pitchFamily="34" charset="0"/>
                          <a:cs typeface="Verdana" panose="020B0604030504040204" pitchFamily="34" charset="0"/>
                        </a:rPr>
                        <a:t>oder</a:t>
                      </a: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400" dirty="0" err="1" smtClean="0">
                          <a:latin typeface="Verdana" panose="020B0604030504040204" pitchFamily="34" charset="0"/>
                          <a:ea typeface="Verdana" panose="020B0604030504040204" pitchFamily="34" charset="0"/>
                          <a:cs typeface="Verdana" panose="020B0604030504040204" pitchFamily="34" charset="0"/>
                        </a:rPr>
                        <a:t>journal</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of</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dynamics</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and</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txt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(Text)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037b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6.11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Sprache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der Expression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eng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56444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pPr marL="0" indent="0">
              <a:buNone/>
            </a:pPr>
            <a:r>
              <a:rPr lang="de-DE" dirty="0" smtClean="0"/>
              <a:t>Grundsätzliches </a:t>
            </a:r>
          </a:p>
          <a:p>
            <a:pPr marL="0" indent="0">
              <a:buNone/>
            </a:pPr>
            <a:r>
              <a:rPr lang="de-DE" dirty="0" smtClean="0"/>
              <a:t>Kennzeichnung im Toolkit</a:t>
            </a:r>
          </a:p>
          <a:p>
            <a:pPr marL="0" indent="0">
              <a:buNone/>
            </a:pPr>
            <a:r>
              <a:rPr lang="de-DE" dirty="0" smtClean="0"/>
              <a:t>Anwendung der Standardelemente</a:t>
            </a:r>
          </a:p>
          <a:p>
            <a:pPr marL="0" indent="0">
              <a:buNone/>
            </a:pPr>
            <a:r>
              <a:rPr lang="de-DE" dirty="0" smtClean="0"/>
              <a:t>	Anhang: Monografie</a:t>
            </a:r>
            <a:endParaRPr lang="de-DE" dirty="0"/>
          </a:p>
          <a:p>
            <a:pPr marL="0" indent="0">
              <a:buNone/>
            </a:pPr>
            <a:r>
              <a:rPr lang="de-DE" dirty="0" smtClean="0"/>
              <a:t>	Anhang: fortlaufende Ressource</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Das Standardelemente-Set ist ein </a:t>
            </a:r>
            <a:r>
              <a:rPr lang="de-DE" dirty="0">
                <a:solidFill>
                  <a:srgbClr val="FF0000"/>
                </a:solidFill>
              </a:rPr>
              <a:t>Mindeststandard</a:t>
            </a:r>
            <a:r>
              <a:rPr lang="de-DE" dirty="0"/>
              <a:t> für die Katalogisierung. </a:t>
            </a:r>
            <a:endParaRPr lang="de-DE" dirty="0" smtClean="0"/>
          </a:p>
          <a:p>
            <a:pPr marL="0" indent="0">
              <a:buNone/>
            </a:pPr>
            <a:endParaRPr lang="de-DE" dirty="0"/>
          </a:p>
          <a:p>
            <a:r>
              <a:rPr lang="de-DE" dirty="0"/>
              <a:t>Das Standardelemente-Set garantiert eine </a:t>
            </a:r>
            <a:r>
              <a:rPr lang="de-DE" dirty="0">
                <a:solidFill>
                  <a:srgbClr val="FF0000"/>
                </a:solidFill>
              </a:rPr>
              <a:t>Einheitlichkeit</a:t>
            </a:r>
            <a:r>
              <a:rPr lang="de-DE" dirty="0"/>
              <a:t> im deutschen Sprachraum und ist notwendig für Datenübernahmen und Datentausch</a:t>
            </a:r>
            <a:r>
              <a:rPr lang="de-DE" dirty="0" smtClean="0"/>
              <a:t>.</a:t>
            </a:r>
          </a:p>
          <a:p>
            <a:endParaRPr lang="de-DE" dirty="0"/>
          </a:p>
          <a:p>
            <a:r>
              <a:rPr lang="de-DE" dirty="0" smtClean="0"/>
              <a:t>Es wird zwischen Standardelementen und weiteren spezifischen Elementen unterschieden.</a:t>
            </a:r>
          </a:p>
          <a:p>
            <a:endParaRPr lang="de-DE" dirty="0"/>
          </a:p>
          <a:p>
            <a:r>
              <a:rPr lang="de-DE" dirty="0" smtClean="0"/>
              <a:t>Ein </a:t>
            </a:r>
            <a:r>
              <a:rPr lang="de-DE" dirty="0" smtClean="0">
                <a:solidFill>
                  <a:srgbClr val="FF0000"/>
                </a:solidFill>
              </a:rPr>
              <a:t>Standardelement</a:t>
            </a:r>
            <a:r>
              <a:rPr lang="de-DE" dirty="0" smtClean="0"/>
              <a:t> ist z</a:t>
            </a:r>
            <a:r>
              <a:rPr lang="de-DE" dirty="0" smtClean="0"/>
              <a:t>. B</a:t>
            </a:r>
            <a:r>
              <a:rPr lang="de-DE" dirty="0" smtClean="0"/>
              <a:t>. </a:t>
            </a:r>
            <a:r>
              <a:rPr lang="de-DE" b="1" dirty="0" smtClean="0"/>
              <a:t>Haupttitel</a:t>
            </a:r>
            <a:r>
              <a:rPr lang="de-DE" dirty="0" smtClean="0"/>
              <a:t> oder </a:t>
            </a:r>
            <a:r>
              <a:rPr lang="de-DE" b="1" dirty="0" smtClean="0"/>
              <a:t>Erscheinungsort</a:t>
            </a:r>
            <a:endParaRPr lang="de-DE" b="1" dirty="0"/>
          </a:p>
          <a:p>
            <a:pPr marL="0" indent="0">
              <a:buFont typeface="Arial" panose="020B0604020202020204" pitchFamily="34" charset="0"/>
              <a:buNone/>
            </a:pPr>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739022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016023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latin typeface="Verdana" panose="020B0604030504040204" pitchFamily="34" charset="0"/>
                <a:ea typeface="Verdana" panose="020B0604030504040204" pitchFamily="34" charset="0"/>
                <a:cs typeface="Verdana" panose="020B0604030504040204" pitchFamily="34" charset="0"/>
              </a:rPr>
              <a:t>RDA 1.3</a:t>
            </a:r>
            <a:r>
              <a:rPr lang="de-DE" sz="2400" dirty="0" smtClean="0">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ea typeface="Verdana" panose="020B0604030504040204" pitchFamily="34" charset="0"/>
                <a:cs typeface="Verdana" panose="020B0604030504040204" pitchFamily="34" charset="0"/>
              </a:rPr>
              <a:t>Im </a:t>
            </a:r>
            <a:r>
              <a:rPr lang="de-DE" dirty="0">
                <a:ea typeface="Verdana" panose="020B0604030504040204" pitchFamily="34" charset="0"/>
                <a:cs typeface="Verdana" panose="020B0604030504040204" pitchFamily="34" charset="0"/>
              </a:rPr>
              <a:t>deutschsprachigen Raum wurden weitere Elemente als Standard festgesetzt: die Zusatzelemente.</a:t>
            </a:r>
            <a:endParaRPr lang="de-DE" b="1" dirty="0"/>
          </a:p>
          <a:p>
            <a:pPr marL="0" indent="0">
              <a:buNone/>
            </a:pPr>
            <a:r>
              <a:rPr lang="de-DE" b="1" dirty="0" smtClean="0"/>
              <a:t>Zusatzelemente</a:t>
            </a:r>
            <a:r>
              <a:rPr lang="de-DE" dirty="0" smtClean="0"/>
              <a:t> finden Sie </a:t>
            </a:r>
            <a:r>
              <a:rPr lang="de-DE" u="sng" dirty="0" smtClean="0"/>
              <a:t>nur</a:t>
            </a:r>
            <a:r>
              <a:rPr lang="de-DE" dirty="0" smtClean="0"/>
              <a:t> in den D-A-CH Anwendungsregeln gekennzeichnet:</a:t>
            </a:r>
          </a:p>
          <a:p>
            <a:pPr marL="0" indent="0">
              <a:buNone/>
            </a:pPr>
            <a:r>
              <a:rPr lang="de-DE" sz="2000" dirty="0" smtClean="0"/>
              <a:t>siehe RDA 2.3.3 D-A-CH</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 </a:t>
            </a:r>
            <a:r>
              <a:rPr lang="de-DE" dirty="0" smtClean="0"/>
              <a:t>          </a:t>
            </a:r>
            <a:r>
              <a:rPr lang="de-DE" b="1" dirty="0" smtClean="0">
                <a:solidFill>
                  <a:srgbClr val="FF0000"/>
                </a:solidFill>
              </a:rPr>
              <a:t>Kernelemente + Zusatzelemente</a:t>
            </a:r>
          </a:p>
          <a:p>
            <a:pPr marL="0" indent="0">
              <a:buNone/>
            </a:pPr>
            <a:r>
              <a:rPr lang="de-DE" b="1" dirty="0" smtClean="0">
                <a:solidFill>
                  <a:srgbClr val="FF0000"/>
                </a:solidFill>
              </a:rPr>
              <a:t>	          = Standardelemente</a:t>
            </a:r>
          </a:p>
          <a:p>
            <a:pPr marL="0" indent="0">
              <a:buNone/>
            </a:pPr>
            <a:endParaRPr lang="de-DE" dirty="0"/>
          </a:p>
        </p:txBody>
      </p:sp>
      <p:pic>
        <p:nvPicPr>
          <p:cNvPr id="4" name="Grafik 3"/>
          <p:cNvPicPr/>
          <p:nvPr/>
        </p:nvPicPr>
        <p:blipFill>
          <a:blip r:embed="rId2" cstate="print"/>
          <a:stretch>
            <a:fillRect/>
          </a:stretch>
        </p:blipFill>
        <p:spPr>
          <a:xfrm>
            <a:off x="1691680" y="3140968"/>
            <a:ext cx="6049595" cy="1427212"/>
          </a:xfrm>
          <a:prstGeom prst="rect">
            <a:avLst/>
          </a:prstGeom>
        </p:spPr>
      </p:pic>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933843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4" name="Rechteck 3"/>
          <p:cNvSpPr/>
          <p:nvPr/>
        </p:nvSpPr>
        <p:spPr>
          <a:xfrm>
            <a:off x="539552" y="4365104"/>
            <a:ext cx="7776864" cy="1692771"/>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000" dirty="0">
                <a:latin typeface="Verdana" panose="020B0604030504040204" pitchFamily="34" charset="0"/>
                <a:ea typeface="Verdana" panose="020B0604030504040204" pitchFamily="34" charset="0"/>
                <a:cs typeface="Verdana" panose="020B0604030504040204" pitchFamily="34" charset="0"/>
              </a:rPr>
              <a:t>ist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die Angabe des ersten </a:t>
            </a:r>
            <a:r>
              <a:rPr lang="de-DE" sz="2000" dirty="0" smtClean="0">
                <a:latin typeface="Verdana" panose="020B0604030504040204" pitchFamily="34" charset="0"/>
                <a:ea typeface="Verdana" panose="020B0604030504040204" pitchFamily="34" charset="0"/>
                <a:cs typeface="Verdana" panose="020B0604030504040204" pitchFamily="34" charset="0"/>
              </a:rPr>
              <a:t>Erscheinungsortes</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Zusätzliche Bestimmung </a:t>
            </a:r>
            <a:r>
              <a:rPr lang="de-DE" sz="2000" dirty="0" smtClean="0">
                <a:latin typeface="Verdana" panose="020B0604030504040204" pitchFamily="34" charset="0"/>
                <a:ea typeface="Verdana" panose="020B0604030504040204" pitchFamily="34" charset="0"/>
                <a:cs typeface="Verdana" panose="020B0604030504040204" pitchFamily="34" charset="0"/>
              </a:rPr>
              <a:t>für Nationalbibliotheken: alle </a:t>
            </a:r>
          </a:p>
          <a:p>
            <a:r>
              <a:rPr lang="de-DE" sz="2000" dirty="0" smtClean="0">
                <a:latin typeface="Verdana" panose="020B0604030504040204" pitchFamily="34" charset="0"/>
                <a:ea typeface="Verdana" panose="020B0604030504040204" pitchFamily="34" charset="0"/>
                <a:cs typeface="Verdana" panose="020B0604030504040204" pitchFamily="34" charset="0"/>
              </a:rPr>
              <a:t>D-A-CH Erscheinungsorte werden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37153644"/>
              </p:ext>
            </p:extLst>
          </p:nvPr>
        </p:nvGraphicFramePr>
        <p:xfrm>
          <a:off x="395536" y="2276872"/>
          <a:ext cx="8496000" cy="1833880"/>
        </p:xfrm>
        <a:graphic>
          <a:graphicData uri="http://schemas.openxmlformats.org/drawingml/2006/table">
            <a:tbl>
              <a:tblPr firstRow="1" bandRow="1">
                <a:tableStyleId>{5C22544A-7EE6-4342-B048-85BDC9FD1C3A}</a:tableStyleId>
              </a:tblPr>
              <a:tblGrid>
                <a:gridCol w="972000"/>
                <a:gridCol w="864000"/>
                <a:gridCol w="3240000"/>
                <a:gridCol w="3420000"/>
              </a:tblGrid>
              <a:tr h="370840">
                <a:tc>
                  <a:txBody>
                    <a:bodyPr/>
                    <a:lstStyle/>
                    <a:p>
                      <a:r>
                        <a:rPr lang="de-DE" sz="1800" dirty="0" err="1" smtClean="0">
                          <a:latin typeface="Verdana" pitchFamily="34" charset="0"/>
                        </a:rPr>
                        <a:t>Aleph</a:t>
                      </a:r>
                      <a:endParaRPr lang="de-DE" sz="1800" dirty="0">
                        <a:latin typeface="Verdana" pitchFamily="34" charset="0"/>
                      </a:endParaRPr>
                    </a:p>
                  </a:txBody>
                  <a:tcPr/>
                </a:tc>
                <a:tc>
                  <a:txBody>
                    <a:bodyPr/>
                    <a:lstStyle/>
                    <a:p>
                      <a:r>
                        <a:rPr lang="de-DE" sz="1800" dirty="0" smtClean="0">
                          <a:latin typeface="Verdana" pitchFamily="34" charset="0"/>
                        </a:rPr>
                        <a:t>RDA</a:t>
                      </a:r>
                      <a:endParaRPr lang="de-DE" sz="1800" dirty="0">
                        <a:latin typeface="Verdana" pitchFamily="34" charset="0"/>
                      </a:endParaRPr>
                    </a:p>
                  </a:txBody>
                  <a:tcPr/>
                </a:tc>
                <a:tc>
                  <a:txBody>
                    <a:bodyPr/>
                    <a:lstStyle/>
                    <a:p>
                      <a:r>
                        <a:rPr lang="de-DE" sz="1800" dirty="0" smtClean="0">
                          <a:latin typeface="Verdana" pitchFamily="34" charset="0"/>
                        </a:rPr>
                        <a:t>Element</a:t>
                      </a:r>
                      <a:endParaRPr lang="de-DE" sz="1800" dirty="0">
                        <a:latin typeface="Verdana" pitchFamily="34" charset="0"/>
                      </a:endParaRPr>
                    </a:p>
                  </a:txBody>
                  <a:tcPr/>
                </a:tc>
                <a:tc>
                  <a:txBody>
                    <a:bodyPr/>
                    <a:lstStyle/>
                    <a:p>
                      <a:r>
                        <a:rPr lang="de-DE" sz="1800" dirty="0" smtClean="0">
                          <a:latin typeface="Verdana" pitchFamily="34" charset="0"/>
                        </a:rPr>
                        <a:t>Erfassung</a:t>
                      </a:r>
                      <a:endParaRPr lang="de-DE" sz="1800" dirty="0">
                        <a:latin typeface="Verdana" pitchFamily="34" charset="0"/>
                      </a:endParaRPr>
                    </a:p>
                  </a:txBody>
                  <a:tcPr/>
                </a:tc>
              </a:tr>
              <a:tr h="493256">
                <a:tc rowSpan="3">
                  <a:txBody>
                    <a:bodyPr/>
                    <a:lstStyle/>
                    <a:p>
                      <a:r>
                        <a:rPr lang="de-DE" sz="1800" b="1" dirty="0" smtClean="0">
                          <a:latin typeface="Verdana" pitchFamily="34" charset="0"/>
                        </a:rPr>
                        <a:t>419</a:t>
                      </a:r>
                      <a:endParaRPr lang="de-DE" sz="1800" b="1" dirty="0">
                        <a:latin typeface="Verdana" pitchFamily="34" charset="0"/>
                      </a:endParaRPr>
                    </a:p>
                  </a:txBody>
                  <a:tcPr/>
                </a:tc>
                <a:tc>
                  <a:txBody>
                    <a:bodyPr/>
                    <a:lstStyle/>
                    <a:p>
                      <a:r>
                        <a:rPr lang="de-DE" sz="1800" b="1" dirty="0" smtClean="0">
                          <a:latin typeface="Verdana" pitchFamily="34" charset="0"/>
                        </a:rPr>
                        <a:t>2.8.2</a:t>
                      </a:r>
                      <a:endParaRPr lang="de-DE" sz="1800" b="1" dirty="0">
                        <a:latin typeface="Verdana" pitchFamily="34" charset="0"/>
                      </a:endParaRPr>
                    </a:p>
                  </a:txBody>
                  <a:tcPr/>
                </a:tc>
                <a:tc>
                  <a:txBody>
                    <a:bodyPr/>
                    <a:lstStyle/>
                    <a:p>
                      <a:r>
                        <a:rPr lang="de-DE" sz="1800" b="1" dirty="0" smtClean="0">
                          <a:latin typeface="Verdana" pitchFamily="34" charset="0"/>
                        </a:rPr>
                        <a:t>Erscheinungsort</a:t>
                      </a:r>
                      <a:endParaRPr lang="de-DE" sz="1800" b="1" dirty="0">
                        <a:latin typeface="Verdana" pitchFamily="34" charset="0"/>
                      </a:endParaRPr>
                    </a:p>
                  </a:txBody>
                  <a:tcPr/>
                </a:tc>
                <a:tc rowSpan="3">
                  <a:txBody>
                    <a:bodyPr/>
                    <a:lstStyle/>
                    <a:p>
                      <a:r>
                        <a:rPr lang="de-DE" sz="1800" dirty="0" smtClean="0">
                          <a:solidFill>
                            <a:srgbClr val="FF0000"/>
                          </a:solidFill>
                          <a:latin typeface="Verdana" pitchFamily="34" charset="0"/>
                        </a:rPr>
                        <a:t>$a</a:t>
                      </a:r>
                      <a:r>
                        <a:rPr lang="de-DE" sz="1800" dirty="0" smtClean="0">
                          <a:latin typeface="Verdana" pitchFamily="34" charset="0"/>
                        </a:rPr>
                        <a:t> Kassel</a:t>
                      </a:r>
                      <a:r>
                        <a:rPr lang="de-DE" sz="1800" dirty="0" smtClean="0">
                          <a:solidFill>
                            <a:srgbClr val="FF0000"/>
                          </a:solidFill>
                          <a:latin typeface="Verdana" pitchFamily="34" charset="0"/>
                        </a:rPr>
                        <a:t>_;_</a:t>
                      </a:r>
                    </a:p>
                    <a:p>
                      <a:endParaRPr lang="de-DE" sz="1800" dirty="0">
                        <a:solidFill>
                          <a:srgbClr val="FF0000"/>
                        </a:solidFill>
                        <a:latin typeface="Verdana" pitchFamily="34" charset="0"/>
                      </a:endParaRPr>
                    </a:p>
                    <a:p>
                      <a:r>
                        <a:rPr lang="de-DE" sz="1800" dirty="0" smtClean="0">
                          <a:latin typeface="Verdana" pitchFamily="34" charset="0"/>
                        </a:rPr>
                        <a:t>Fulda</a:t>
                      </a:r>
                      <a:r>
                        <a:rPr lang="de-DE" sz="1800" dirty="0" smtClean="0">
                          <a:solidFill>
                            <a:srgbClr val="FF0000"/>
                          </a:solidFill>
                          <a:latin typeface="Verdana" pitchFamily="34" charset="0"/>
                        </a:rPr>
                        <a:t>_;_</a:t>
                      </a:r>
                      <a:br>
                        <a:rPr lang="de-DE" sz="1800" dirty="0" smtClean="0">
                          <a:solidFill>
                            <a:srgbClr val="FF0000"/>
                          </a:solidFill>
                          <a:latin typeface="Verdana" pitchFamily="34" charset="0"/>
                        </a:rPr>
                      </a:br>
                      <a:endParaRPr lang="de-DE" sz="1800" dirty="0">
                        <a:latin typeface="Verdana" pitchFamily="34" charset="0"/>
                      </a:endParaRPr>
                    </a:p>
                    <a:p>
                      <a:r>
                        <a:rPr lang="de-DE" sz="1800" dirty="0" smtClean="0">
                          <a:latin typeface="Verdana" pitchFamily="34" charset="0"/>
                        </a:rPr>
                        <a:t>Wiesbaden</a:t>
                      </a:r>
                      <a:endParaRPr lang="de-DE" sz="1800" dirty="0">
                        <a:latin typeface="Verdana" pitchFamily="34" charset="0"/>
                      </a:endParaRPr>
                    </a:p>
                  </a:txBody>
                  <a:tcPr/>
                </a:tc>
              </a:tr>
              <a:tr h="504056">
                <a:tc vMerge="1">
                  <a:txBody>
                    <a:bodyPr/>
                    <a:lstStyle/>
                    <a:p>
                      <a:endParaRPr lang="de-DE" sz="1800" dirty="0">
                        <a:latin typeface="Verdana" pitchFamily="34" charset="0"/>
                      </a:endParaRPr>
                    </a:p>
                  </a:txBody>
                  <a:tcPr/>
                </a:tc>
                <a:tc>
                  <a:txBody>
                    <a:bodyPr/>
                    <a:lstStyle/>
                    <a:p>
                      <a:r>
                        <a:rPr lang="de-DE" sz="1800" dirty="0" smtClean="0">
                          <a:latin typeface="Verdana" pitchFamily="34" charset="0"/>
                        </a:rPr>
                        <a:t>2.8.2</a:t>
                      </a:r>
                      <a:endParaRPr lang="de-DE" sz="1800" dirty="0">
                        <a:latin typeface="Verdana" pitchFamily="34" charset="0"/>
                      </a:endParaRPr>
                    </a:p>
                  </a:txBody>
                  <a:tcPr/>
                </a:tc>
                <a:tc>
                  <a:txBody>
                    <a:bodyPr/>
                    <a:lstStyle/>
                    <a:p>
                      <a:r>
                        <a:rPr lang="de-DE" sz="1800" dirty="0" smtClean="0">
                          <a:latin typeface="Verdana" pitchFamily="34" charset="0"/>
                        </a:rPr>
                        <a:t>Erscheinungsort</a:t>
                      </a:r>
                      <a:endParaRPr lang="de-DE" sz="1800" dirty="0">
                        <a:latin typeface="Verdana" pitchFamily="34" charset="0"/>
                      </a:endParaRPr>
                    </a:p>
                  </a:txBody>
                  <a:tcPr/>
                </a:tc>
                <a:tc vMerge="1">
                  <a:txBody>
                    <a:bodyPr/>
                    <a:lstStyle/>
                    <a:p>
                      <a:endParaRPr lang="de-DE" sz="1800" dirty="0">
                        <a:latin typeface="Verdana" pitchFamily="34" charset="0"/>
                      </a:endParaRPr>
                    </a:p>
                  </a:txBody>
                  <a:tcPr/>
                </a:tc>
              </a:tr>
              <a:tr h="370840">
                <a:tc vMerge="1">
                  <a:txBody>
                    <a:bodyPr/>
                    <a:lstStyle/>
                    <a:p>
                      <a:endParaRPr lang="de-DE" sz="1800" dirty="0">
                        <a:latin typeface="Verdana" pitchFamily="34" charset="0"/>
                      </a:endParaRPr>
                    </a:p>
                  </a:txBody>
                  <a:tcPr/>
                </a:tc>
                <a:tc>
                  <a:txBody>
                    <a:bodyPr/>
                    <a:lstStyle/>
                    <a:p>
                      <a:r>
                        <a:rPr lang="de-DE" sz="1800" dirty="0" smtClean="0">
                          <a:latin typeface="Verdana" pitchFamily="34" charset="0"/>
                        </a:rPr>
                        <a:t>2.8.2</a:t>
                      </a:r>
                      <a:endParaRPr lang="de-DE" sz="1800" dirty="0">
                        <a:latin typeface="Verdana" pitchFamily="34" charset="0"/>
                      </a:endParaRPr>
                    </a:p>
                  </a:txBody>
                  <a:tcPr/>
                </a:tc>
                <a:tc>
                  <a:txBody>
                    <a:bodyPr/>
                    <a:lstStyle/>
                    <a:p>
                      <a:r>
                        <a:rPr lang="de-DE" sz="1800" dirty="0" smtClean="0">
                          <a:latin typeface="Verdana" pitchFamily="34" charset="0"/>
                        </a:rPr>
                        <a:t>Erscheinungsort</a:t>
                      </a:r>
                      <a:endParaRPr lang="de-DE" sz="1800" dirty="0">
                        <a:latin typeface="Verdana" pitchFamily="34" charset="0"/>
                      </a:endParaRPr>
                    </a:p>
                  </a:txBody>
                  <a:tcPr/>
                </a:tc>
                <a:tc vMerge="1">
                  <a:txBody>
                    <a:bodyPr/>
                    <a:lstStyle/>
                    <a:p>
                      <a:endParaRPr lang="de-DE" sz="1800" dirty="0">
                        <a:latin typeface="Verdana" pitchFamily="34" charset="0"/>
                      </a:endParaRPr>
                    </a:p>
                  </a:txBody>
                  <a:tcPr/>
                </a:tc>
              </a:tr>
            </a:tbl>
          </a:graphicData>
        </a:graphic>
      </p:graphicFrame>
    </p:spTree>
    <p:extLst>
      <p:ext uri="{BB962C8B-B14F-4D97-AF65-F5344CB8AC3E}">
        <p14:creationId xmlns:p14="http://schemas.microsoft.com/office/powerpoint/2010/main" val="2264048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smtClean="0"/>
              <a:t>Kernelement</a:t>
            </a:r>
            <a:r>
              <a:rPr lang="de-DE" dirty="0" smtClean="0"/>
              <a:t>: Bedingung</a:t>
            </a:r>
          </a:p>
          <a:p>
            <a:pPr marL="0" indent="0">
              <a:buNone/>
            </a:pPr>
            <a:endParaRPr lang="de-DE" dirty="0"/>
          </a:p>
          <a:p>
            <a:pPr marL="0" indent="0">
              <a:buNone/>
            </a:pPr>
            <a:r>
              <a:rPr lang="de-DE" dirty="0"/>
              <a:t>Die </a:t>
            </a:r>
            <a:r>
              <a:rPr lang="de-DE" dirty="0" smtClean="0"/>
              <a:t>Bedingung </a:t>
            </a:r>
            <a:r>
              <a:rPr lang="de-DE" dirty="0"/>
              <a:t>"wenn auf die Ressource zutrifft" gilt generell für Kernelemente (RDA 0.6.1).</a:t>
            </a:r>
          </a:p>
          <a:p>
            <a:pPr marL="0" indent="0">
              <a:buNone/>
            </a:pPr>
            <a:endParaRPr lang="de-DE" dirty="0" smtClean="0"/>
          </a:p>
          <a:p>
            <a:pPr marL="0" indent="0">
              <a:buNone/>
            </a:pPr>
            <a:r>
              <a:rPr lang="de-DE" dirty="0" smtClean="0"/>
              <a:t>Das Element 7.25.x Maßstab wird nur angegeben, wenn auf die Ressource zutrifft. </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a:t>
            </a:r>
            <a:r>
              <a:rPr lang="de-DE" dirty="0" err="1" smtClean="0"/>
              <a:t>Aleph</a:t>
            </a:r>
            <a:r>
              <a:rPr lang="de-DE" dirty="0" smtClean="0"/>
              <a:t> | Stand: 30.09.2015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2366546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1153</Words>
  <Application>Microsoft Office PowerPoint</Application>
  <PresentationFormat>Bildschirmpräsentation (4:3)</PresentationFormat>
  <Paragraphs>350</Paragraphs>
  <Slides>20</Slides>
  <Notes>2</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Das Standardelemente-Set  Formatneutral, 15.09.2015, Aleph (ASEQ), 30.09.2015   </vt:lpstr>
      <vt:lpstr>Inhalt </vt:lpstr>
      <vt:lpstr>Grundsätzliches</vt:lpstr>
      <vt:lpstr>Grundsätzliches</vt:lpstr>
      <vt:lpstr>Kennzeichnung im Toolkit   </vt:lpstr>
      <vt:lpstr>Kennzeichnung im Toolkit</vt:lpstr>
      <vt:lpstr>Anwendung der Standardelemente </vt:lpstr>
      <vt:lpstr>Anwendung der Standardelemente</vt:lpstr>
      <vt:lpstr>Anwendung der Standardelemente</vt:lpstr>
      <vt:lpstr>Anwendung der Standardelemente</vt:lpstr>
      <vt:lpstr>Anwendung der Standardelemente</vt:lpstr>
      <vt:lpstr>Anhang: Monografie</vt:lpstr>
      <vt:lpstr>Anhang: Monografie</vt:lpstr>
      <vt:lpstr>Anhang: Monografie  </vt:lpstr>
      <vt:lpstr>Anhang: Monografie</vt:lpstr>
      <vt:lpstr>Anhang: Monografie  </vt:lpstr>
      <vt:lpstr>Anhang: fortlaufende Ressource</vt:lpstr>
      <vt:lpstr>Anhang: fortlaufende Ressource</vt:lpstr>
      <vt:lpstr>Anhang: fortlaufende Ressource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308</cp:revision>
  <cp:lastPrinted>2015-06-22T08:33:45Z</cp:lastPrinted>
  <dcterms:created xsi:type="dcterms:W3CDTF">2014-02-18T07:01:40Z</dcterms:created>
  <dcterms:modified xsi:type="dcterms:W3CDTF">2015-10-01T07:48:32Z</dcterms:modified>
</cp:coreProperties>
</file>