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5"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80" d="100"/>
          <a:sy n="80" d="100"/>
        </p:scale>
        <p:origin x="-1968" y="-6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07.08.2015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07.08.2015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2.01: Standardelemente-Set | Aleph | Stand: 31.07.2015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2.01: Standardelemente-Set | Aleph | Stand: 31.07.2015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8"/>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76275" y="2349500"/>
            <a:ext cx="16414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p>
          <a:p>
            <a:pPr marL="0" indent="0">
              <a:buNone/>
            </a:pP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a:t>
            </a:r>
            <a:r>
              <a:rPr lang="de-DE" dirty="0" smtClean="0"/>
              <a:t>z.B</a:t>
            </a:r>
            <a:r>
              <a:rPr lang="de-DE" dirty="0"/>
              <a:t>.</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482758047"/>
              </p:ext>
            </p:extLst>
          </p:nvPr>
        </p:nvGraphicFramePr>
        <p:xfrm>
          <a:off x="2987824" y="898750"/>
          <a:ext cx="5796000" cy="4983887"/>
        </p:xfrm>
        <a:graphic>
          <a:graphicData uri="http://schemas.openxmlformats.org/drawingml/2006/table">
            <a:tbl>
              <a:tblPr firstRow="1" bandRow="1">
                <a:tableStyleId>{5C22544A-7EE6-4342-B048-85BDC9FD1C3A}</a:tableStyleId>
              </a:tblPr>
              <a:tblGrid>
                <a:gridCol w="756000"/>
                <a:gridCol w="720000"/>
                <a:gridCol w="1980000"/>
                <a:gridCol w="2340000"/>
              </a:tblGrid>
              <a:tr h="401650">
                <a:tc>
                  <a:txBody>
                    <a:bodyPr/>
                    <a:lstStyle/>
                    <a:p>
                      <a:pPr>
                        <a:lnSpc>
                          <a:spcPct val="115000"/>
                        </a:lnSpc>
                        <a:spcAft>
                          <a:spcPts val="1000"/>
                        </a:spcAft>
                      </a:pPr>
                      <a:r>
                        <a:rPr lang="de-DE" sz="1400" dirty="0" err="1" smtClean="0">
                          <a:effectLst/>
                          <a:latin typeface="Verdana" panose="020B0604030504040204" pitchFamily="34" charset="0"/>
                          <a:ea typeface="Verdana" panose="020B0604030504040204" pitchFamily="34" charset="0"/>
                          <a:cs typeface="Verdana" panose="020B0604030504040204" pitchFamily="34" charset="0"/>
                        </a:rPr>
                        <a:t>Aleph</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16432">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Zwischen </a:t>
                      </a:r>
                      <a:r>
                        <a:rPr lang="de-DE" sz="1400" dirty="0">
                          <a:effectLst/>
                          <a:latin typeface="Verdana" panose="020B0604030504040204" pitchFamily="34" charset="0"/>
                          <a:ea typeface="Verdana" panose="020B0604030504040204" pitchFamily="34" charset="0"/>
                          <a:cs typeface="Verdana" panose="020B0604030504040204" pitchFamily="34" charset="0"/>
                        </a:rPr>
                        <a:t>Leuchten und Vergehen</a:t>
                      </a:r>
                    </a:p>
                  </a:txBody>
                  <a:tcPr/>
                </a:tc>
              </a:tr>
              <a:tr h="597525">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335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effectLst/>
                          <a:latin typeface="Verdana" panose="020B0604030504040204" pitchFamily="34" charset="0"/>
                          <a:ea typeface="Verdana" panose="020B0604030504040204" pitchFamily="34" charset="0"/>
                          <a:cs typeface="Verdana" panose="020B0604030504040204" pitchFamily="34" charset="0"/>
                        </a:rPr>
                        <a:t> </a:t>
                      </a:r>
                      <a:r>
                        <a:rPr lang="de-DE" sz="1400" dirty="0" smtClean="0">
                          <a:effectLst/>
                          <a:latin typeface="Verdana" panose="020B0604030504040204" pitchFamily="34" charset="0"/>
                          <a:ea typeface="Verdana" panose="020B0604030504040204" pitchFamily="34" charset="0"/>
                          <a:cs typeface="Verdana" panose="020B0604030504040204" pitchFamily="34" charset="0"/>
                        </a:rPr>
                        <a:t>Sterne </a:t>
                      </a:r>
                      <a:r>
                        <a:rPr lang="de-DE" sz="1400" dirty="0">
                          <a:effectLst/>
                          <a:latin typeface="Verdana" panose="020B0604030504040204" pitchFamily="34" charset="0"/>
                          <a:ea typeface="Verdana" panose="020B0604030504040204" pitchFamily="34" charset="0"/>
                          <a:cs typeface="Verdana" panose="020B0604030504040204" pitchFamily="34" charset="0"/>
                        </a:rPr>
                        <a:t>am Lahrer Literaturhimmel</a:t>
                      </a:r>
                    </a:p>
                  </a:txBody>
                  <a:tcPr/>
                </a:tc>
              </a:tr>
              <a:tr h="620646">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Bernhard </a:t>
                      </a:r>
                      <a:r>
                        <a:rPr lang="de-DE" sz="1400" dirty="0">
                          <a:effectLst/>
                          <a:latin typeface="Verdana" panose="020B0604030504040204" pitchFamily="34" charset="0"/>
                          <a:ea typeface="Verdana" panose="020B0604030504040204" pitchFamily="34" charset="0"/>
                          <a:cs typeface="Verdana" panose="020B0604030504040204" pitchFamily="34" charset="0"/>
                        </a:rPr>
                        <a:t>Maier</a:t>
                      </a:r>
                    </a:p>
                  </a:txBody>
                  <a:tcPr/>
                </a:tc>
              </a:tr>
              <a:tr h="561038">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403</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None/>
                        <a:tabLst>
                          <a:tab pos="457200" algn="l"/>
                        </a:tabLs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1. Auflage</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44851">
                <a:tc rowSpan="4">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rowSpan="4">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Lahr</a:t>
                      </a: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Biberach</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400" dirty="0" smtClean="0">
                          <a:effectLst/>
                          <a:latin typeface="Verdana" panose="020B0604030504040204" pitchFamily="34" charset="0"/>
                          <a:ea typeface="Verdana" panose="020B0604030504040204" pitchFamily="34" charset="0"/>
                          <a:cs typeface="Verdana" panose="020B0604030504040204" pitchFamily="34" charset="0"/>
                        </a:rPr>
                        <a:t> Lahr </a:t>
                      </a:r>
                      <a:r>
                        <a:rPr lang="de-DE" sz="1400" dirty="0">
                          <a:effectLst/>
                          <a:latin typeface="Verdana" panose="020B0604030504040204" pitchFamily="34" charset="0"/>
                          <a:ea typeface="Verdana" panose="020B0604030504040204" pitchFamily="34" charset="0"/>
                          <a:cs typeface="Verdana" panose="020B0604030504040204" pitchFamily="34" charset="0"/>
                        </a:rPr>
                        <a:t>Verlag</a:t>
                      </a:r>
                    </a:p>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400" dirty="0" smtClean="0">
                          <a:effectLst/>
                          <a:latin typeface="Verdana" panose="020B0604030504040204" pitchFamily="34" charset="0"/>
                          <a:ea typeface="Verdana" panose="020B0604030504040204" pitchFamily="34" charset="0"/>
                          <a:cs typeface="Verdana" panose="020B0604030504040204" pitchFamily="34" charset="0"/>
                        </a:rPr>
                        <a:t> 2013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96890">
                <a:tc vMerge="1">
                  <a:txBody>
                    <a:bodyPr/>
                    <a:lstStyle/>
                    <a:p>
                      <a:pPr>
                        <a:lnSpc>
                          <a:spcPct val="115000"/>
                        </a:lnSpc>
                        <a:spcAft>
                          <a:spcPts val="1000"/>
                        </a:spcAft>
                      </a:pPr>
                      <a:endParaRPr lang="de-DE" sz="1600" b="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82493">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543174">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459064">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425a</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2013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463082014"/>
              </p:ext>
            </p:extLst>
          </p:nvPr>
        </p:nvGraphicFramePr>
        <p:xfrm>
          <a:off x="3059832" y="1059777"/>
          <a:ext cx="5796000" cy="471424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051,</a:t>
                      </a:r>
                      <a:br>
                        <a:rPr lang="de-DE" sz="1400" b="1" dirty="0" smtClean="0">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Pos. 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m </a:t>
                      </a:r>
                      <a:r>
                        <a:rPr lang="de-DE" sz="1400" i="1" dirty="0" smtClean="0">
                          <a:latin typeface="Verdana" panose="020B0604030504040204" pitchFamily="34" charset="0"/>
                          <a:ea typeface="Verdana" panose="020B0604030504040204" pitchFamily="34" charset="0"/>
                          <a:cs typeface="Verdana" panose="020B0604030504040204" pitchFamily="34" charset="0"/>
                        </a:rPr>
                        <a:t>(Einzelne Einheit)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540a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sz="1400" b="1" dirty="0" smtClean="0">
                          <a:latin typeface="Verdana" panose="020B0604030504040204" pitchFamily="34" charset="0"/>
                          <a:ea typeface="Verdana" panose="020B0604030504040204" pitchFamily="34" charset="0"/>
                          <a:cs typeface="Verdana" panose="020B0604030504040204" pitchFamily="34" charset="0"/>
                        </a:rPr>
                        <a:t> für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a:t>
                      </a:r>
                      <a:r>
                        <a:rPr lang="de-DE" sz="1400"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978-3-943180-08-4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n </a:t>
                      </a:r>
                      <a:r>
                        <a:rPr lang="de-DE" sz="1400" i="1"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nc</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(Band)</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433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3.4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Umfang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dirty="0" smtClean="0">
                          <a:latin typeface="Verdana" panose="020B0604030504040204" pitchFamily="34" charset="0"/>
                          <a:ea typeface="Verdana" panose="020B0604030504040204" pitchFamily="34" charset="0"/>
                          <a:cs typeface="Verdana" panose="020B0604030504040204" pitchFamily="34" charset="0"/>
                        </a:rPr>
                        <a:t>55 Seiten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Zwischen Leuchten und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Vergehn</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Zwischen Leuchten und </a:t>
                      </a:r>
                      <a:r>
                        <a:rPr lang="de-DE" sz="1400" dirty="0" err="1" smtClean="0">
                          <a:latin typeface="Verdana" panose="020B0604030504040204" pitchFamily="34" charset="0"/>
                          <a:ea typeface="Verdana" panose="020B0604030504040204" pitchFamily="34" charset="0"/>
                          <a:cs typeface="Verdana" panose="020B0604030504040204" pitchFamily="34" charset="0"/>
                        </a:rPr>
                        <a:t>Vergehn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(Text)</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037b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ger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281550284"/>
              </p:ext>
            </p:extLst>
          </p:nvPr>
        </p:nvGraphicFramePr>
        <p:xfrm>
          <a:off x="2987824" y="908720"/>
          <a:ext cx="5832000" cy="3815080"/>
        </p:xfrm>
        <a:graphic>
          <a:graphicData uri="http://schemas.openxmlformats.org/drawingml/2006/table">
            <a:tbl>
              <a:tblPr firstRow="1" bandRow="1">
                <a:tableStyleId>{5C22544A-7EE6-4342-B048-85BDC9FD1C3A}</a:tableStyleId>
              </a:tblPr>
              <a:tblGrid>
                <a:gridCol w="756000"/>
                <a:gridCol w="756000"/>
                <a:gridCol w="1980000"/>
                <a:gridCol w="2340000"/>
              </a:tblGrid>
              <a:tr h="370840">
                <a:tc>
                  <a:txBody>
                    <a:bodyPr/>
                    <a:lstStyle/>
                    <a:p>
                      <a:r>
                        <a:rPr lang="de-DE" sz="1400" dirty="0" err="1" smtClean="0">
                          <a:latin typeface="Verdana" pitchFamily="34" charset="0"/>
                        </a:rPr>
                        <a:t>Aleph</a:t>
                      </a:r>
                      <a:endParaRPr lang="de-DE" sz="1400" dirty="0">
                        <a:latin typeface="Verdana" pitchFamily="34" charset="0"/>
                      </a:endParaRPr>
                    </a:p>
                  </a:txBody>
                  <a:tcPr/>
                </a:tc>
                <a:tc>
                  <a:txBody>
                    <a:bodyPr/>
                    <a:lstStyle/>
                    <a:p>
                      <a:r>
                        <a:rPr lang="de-DE" sz="1400" dirty="0" smtClean="0">
                          <a:latin typeface="Verdana" pitchFamily="34" charset="0"/>
                        </a:rPr>
                        <a:t>RDA</a:t>
                      </a:r>
                      <a:endParaRPr lang="de-DE" sz="1400" dirty="0">
                        <a:latin typeface="Verdana" pitchFamily="34" charset="0"/>
                      </a:endParaRPr>
                    </a:p>
                  </a:txBody>
                  <a:tcPr/>
                </a:tc>
                <a:tc>
                  <a:txBody>
                    <a:bodyPr/>
                    <a:lstStyle/>
                    <a:p>
                      <a:r>
                        <a:rPr lang="de-DE" sz="1400" dirty="0" smtClean="0">
                          <a:latin typeface="Verdana" pitchFamily="34" charset="0"/>
                        </a:rPr>
                        <a:t>Element</a:t>
                      </a:r>
                      <a:endParaRPr lang="de-DE" sz="1400" dirty="0">
                        <a:latin typeface="Verdana" pitchFamily="34" charset="0"/>
                      </a:endParaRPr>
                    </a:p>
                  </a:txBody>
                  <a:tcPr/>
                </a:tc>
                <a:tc>
                  <a:txBody>
                    <a:bodyPr/>
                    <a:lstStyle/>
                    <a:p>
                      <a:r>
                        <a:rPr lang="de-DE" sz="1400" dirty="0" smtClean="0">
                          <a:latin typeface="Verdana" pitchFamily="34" charset="0"/>
                        </a:rPr>
                        <a:t>Erfassung</a:t>
                      </a:r>
                      <a:endParaRPr lang="de-DE" sz="1400" dirty="0">
                        <a:latin typeface="Verdana" pitchFamily="34" charset="0"/>
                      </a:endParaRPr>
                    </a:p>
                  </a:txBody>
                  <a:tcPr/>
                </a:tc>
              </a:tr>
              <a:tr h="370840">
                <a:tc rowSpan="2">
                  <a:txBody>
                    <a:bodyPr/>
                    <a:lstStyle/>
                    <a:p>
                      <a:r>
                        <a:rPr lang="de-DE" sz="1400" b="1" dirty="0" smtClean="0">
                          <a:latin typeface="Verdana" pitchFamily="34" charset="0"/>
                          <a:ea typeface="Verdana" panose="020B0604030504040204" pitchFamily="34" charset="0"/>
                          <a:cs typeface="Verdana" panose="020B0604030504040204" pitchFamily="34" charset="0"/>
                        </a:rPr>
                        <a:t>434</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7.15</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Illustrierender Inhalt</a:t>
                      </a:r>
                      <a:endParaRPr lang="de-DE" sz="1400" b="1" dirty="0">
                        <a:latin typeface="Verdana"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$a</a:t>
                      </a:r>
                      <a:r>
                        <a:rPr lang="de-DE" sz="1400" dirty="0" smtClean="0">
                          <a:latin typeface="Verdana" pitchFamily="34" charset="0"/>
                          <a:ea typeface="Verdana" panose="020B0604030504040204" pitchFamily="34" charset="0"/>
                          <a:cs typeface="Verdana" panose="020B0604030504040204" pitchFamily="34" charset="0"/>
                        </a:rPr>
                        <a:t> Illustrationen</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_</a:t>
                      </a:r>
                    </a:p>
                    <a:p>
                      <a:endParaRPr lang="de-DE" sz="1400" dirty="0" smtClean="0">
                        <a:solidFill>
                          <a:srgbClr val="FF0000"/>
                        </a:solidFill>
                        <a:latin typeface="Verdana" pitchFamily="34" charset="0"/>
                        <a:ea typeface="Verdana" panose="020B0604030504040204" pitchFamily="34" charset="0"/>
                        <a:cs typeface="Verdana" panose="020B0604030504040204" pitchFamily="34" charset="0"/>
                      </a:endParaRPr>
                    </a:p>
                    <a:p>
                      <a:endParaRPr lang="de-DE" sz="1400" dirty="0">
                        <a:solidFill>
                          <a:srgbClr val="FF0000"/>
                        </a:solidFill>
                        <a:latin typeface="Verdana"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itchFamily="34" charset="0"/>
                          <a:ea typeface="Verdana" panose="020B0604030504040204" pitchFamily="34" charset="0"/>
                          <a:cs typeface="Verdana" panose="020B0604030504040204" pitchFamily="34" charset="0"/>
                        </a:rPr>
                        <a:t>(</a:t>
                      </a:r>
                      <a:r>
                        <a:rPr lang="de-DE" sz="1400" dirty="0" smtClean="0">
                          <a:latin typeface="Verdana" pitchFamily="34" charset="0"/>
                          <a:ea typeface="Verdana" panose="020B0604030504040204" pitchFamily="34" charset="0"/>
                          <a:cs typeface="Verdana" panose="020B0604030504040204" pitchFamily="34" charset="0"/>
                        </a:rPr>
                        <a:t>Fotos (schwarz/weiß)</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a:t>
                      </a:r>
                      <a:endParaRPr lang="de-DE" sz="1400" dirty="0">
                        <a:solidFill>
                          <a:srgbClr val="FF0000"/>
                        </a:solidFill>
                        <a:latin typeface="Verdana"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7.15</a:t>
                      </a:r>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Illustrierender Inhalt</a:t>
                      </a:r>
                      <a:endParaRPr lang="de-DE" sz="1400" dirty="0">
                        <a:latin typeface="Verdana" pitchFamily="34" charset="0"/>
                        <a:ea typeface="Verdana" panose="020B0604030504040204" pitchFamily="34" charset="0"/>
                        <a:cs typeface="Verdana" panose="020B0604030504040204" pitchFamily="34" charset="0"/>
                      </a:endParaRPr>
                    </a:p>
                  </a:txBody>
                  <a:tcPr/>
                </a:tc>
                <a:tc vMerge="1">
                  <a:txBody>
                    <a:bodyPr/>
                    <a:lstStyle/>
                    <a:p>
                      <a:endParaRPr lang="de-DE" sz="1400" dirty="0">
                        <a:solidFill>
                          <a:srgbClr val="FF0000"/>
                        </a:solidFill>
                        <a:latin typeface="Verdana"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itchFamily="34" charset="0"/>
                          <a:ea typeface="Verdana" panose="020B0604030504040204" pitchFamily="34" charset="0"/>
                          <a:cs typeface="Verdana" panose="020B0604030504040204" pitchFamily="34" charset="0"/>
                        </a:rPr>
                        <a:t>303</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17.8</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itchFamily="34" charset="0"/>
                          <a:ea typeface="Verdana" panose="020B0604030504040204" pitchFamily="34" charset="0"/>
                          <a:cs typeface="Verdana" panose="020B0604030504040204" pitchFamily="34" charset="0"/>
                        </a:rPr>
                        <a:t> Werk</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$p</a:t>
                      </a:r>
                      <a:r>
                        <a:rPr lang="de-DE" sz="1400" dirty="0" smtClean="0">
                          <a:latin typeface="Verdana" pitchFamily="34" charset="0"/>
                          <a:ea typeface="Verdana" panose="020B0604030504040204" pitchFamily="34" charset="0"/>
                          <a:cs typeface="Verdana" panose="020B0604030504040204" pitchFamily="34" charset="0"/>
                        </a:rPr>
                        <a:t> Maier, Bernhard</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
                      </a:r>
                      <a:br>
                        <a:rPr lang="de-DE" sz="1400" dirty="0" smtClean="0">
                          <a:solidFill>
                            <a:srgbClr val="FF0000"/>
                          </a:solidFill>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$d</a:t>
                      </a:r>
                      <a:r>
                        <a:rPr lang="de-DE" sz="1400" dirty="0" smtClean="0">
                          <a:latin typeface="Verdana" pitchFamily="34" charset="0"/>
                          <a:ea typeface="Verdana" panose="020B0604030504040204" pitchFamily="34" charset="0"/>
                          <a:cs typeface="Verdana" panose="020B0604030504040204" pitchFamily="34" charset="0"/>
                        </a:rPr>
                        <a:t> 1933-</a:t>
                      </a:r>
                      <a:br>
                        <a:rPr lang="de-DE" sz="1400" dirty="0" smtClean="0">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$t </a:t>
                      </a:r>
                      <a:r>
                        <a:rPr lang="de-DE" sz="1400" dirty="0" smtClean="0">
                          <a:latin typeface="Verdana" pitchFamily="34" charset="0"/>
                          <a:ea typeface="Verdana" panose="020B0604030504040204" pitchFamily="34" charset="0"/>
                          <a:cs typeface="Verdana" panose="020B0604030504040204" pitchFamily="34" charset="0"/>
                        </a:rPr>
                        <a:t>Zwischen</a:t>
                      </a:r>
                      <a:r>
                        <a:rPr lang="de-DE" sz="1400" baseline="0" dirty="0" smtClean="0">
                          <a:latin typeface="Verdana" pitchFamily="34" charset="0"/>
                          <a:ea typeface="Verdana" panose="020B0604030504040204" pitchFamily="34" charset="0"/>
                          <a:cs typeface="Verdana" panose="020B0604030504040204" pitchFamily="34" charset="0"/>
                        </a:rPr>
                        <a:t> Leuchten und </a:t>
                      </a:r>
                      <a:r>
                        <a:rPr lang="de-DE" sz="1400" baseline="0" dirty="0" err="1" smtClean="0">
                          <a:latin typeface="Verdana" pitchFamily="34" charset="0"/>
                          <a:ea typeface="Verdana" panose="020B0604030504040204" pitchFamily="34" charset="0"/>
                          <a:cs typeface="Verdana" panose="020B0604030504040204" pitchFamily="34" charset="0"/>
                        </a:rPr>
                        <a:t>Vergehn</a:t>
                      </a:r>
                      <a:r>
                        <a:rPr lang="de-DE" sz="1400" baseline="0" dirty="0" smtClean="0">
                          <a:latin typeface="Verdana" pitchFamily="34" charset="0"/>
                          <a:ea typeface="Verdana" panose="020B0604030504040204" pitchFamily="34" charset="0"/>
                          <a:cs typeface="Verdana" panose="020B0604030504040204" pitchFamily="34" charset="0"/>
                        </a:rPr>
                        <a:t/>
                      </a:r>
                      <a:br>
                        <a:rPr lang="de-DE" sz="1400" baseline="0" dirty="0" smtClean="0">
                          <a:latin typeface="Verdana" pitchFamily="34" charset="0"/>
                          <a:ea typeface="Verdana" panose="020B0604030504040204" pitchFamily="34" charset="0"/>
                          <a:cs typeface="Verdana" panose="020B0604030504040204" pitchFamily="34" charset="0"/>
                        </a:rPr>
                      </a:br>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endParaRPr lang="de-DE" sz="1400" dirty="0">
                        <a:latin typeface="Verdana"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itchFamily="34" charset="0"/>
                          <a:ea typeface="Verdana" panose="020B0604030504040204" pitchFamily="34" charset="0"/>
                          <a:cs typeface="Verdana" panose="020B0604030504040204" pitchFamily="34" charset="0"/>
                        </a:rPr>
                        <a:t>100</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19.2</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Geistiger Schöpfer</a:t>
                      </a:r>
                      <a:endParaRPr lang="de-DE" sz="1400" b="1" dirty="0">
                        <a:latin typeface="Verdana"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$p</a:t>
                      </a:r>
                      <a:r>
                        <a:rPr lang="de-DE" sz="1400" dirty="0" smtClean="0">
                          <a:latin typeface="Verdana" pitchFamily="34" charset="0"/>
                          <a:ea typeface="Verdana" panose="020B0604030504040204" pitchFamily="34" charset="0"/>
                          <a:cs typeface="Verdana" panose="020B0604030504040204" pitchFamily="34" charset="0"/>
                        </a:rPr>
                        <a:t> Maier, Bernhard</a:t>
                      </a:r>
                      <a:br>
                        <a:rPr lang="de-DE" sz="1400" dirty="0" smtClean="0">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$d</a:t>
                      </a:r>
                      <a:r>
                        <a:rPr lang="de-DE" sz="1400" dirty="0" smtClean="0">
                          <a:latin typeface="Verdana" pitchFamily="34" charset="0"/>
                          <a:ea typeface="Verdana" panose="020B0604030504040204" pitchFamily="34" charset="0"/>
                          <a:cs typeface="Verdana" panose="020B0604030504040204" pitchFamily="34" charset="0"/>
                        </a:rPr>
                        <a:t> 1933-</a:t>
                      </a:r>
                      <a:endParaRPr lang="de-DE" sz="1400" dirty="0">
                        <a:latin typeface="Verdana" pitchFamily="34" charset="0"/>
                        <a:ea typeface="Verdana" panose="020B0604030504040204" pitchFamily="34" charset="0"/>
                        <a:cs typeface="Verdana" panose="020B0604030504040204" pitchFamily="34" charset="0"/>
                      </a:endParaRPr>
                    </a:p>
                    <a:p>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br>
                        <a:rPr lang="en-US" sz="1400" i="1" kern="1200" dirty="0" smtClean="0">
                          <a:solidFill>
                            <a:schemeClr val="dk1"/>
                          </a:solidFill>
                          <a:latin typeface="Verdana" pitchFamily="34" charset="0"/>
                          <a:ea typeface="+mn-ea"/>
                          <a:cs typeface="+mn-cs"/>
                        </a:rPr>
                      </a:br>
                      <a:r>
                        <a:rPr lang="de-DE" sz="1400" kern="1200" dirty="0" smtClean="0">
                          <a:solidFill>
                            <a:schemeClr val="bg1">
                              <a:lumMod val="50000"/>
                            </a:schemeClr>
                          </a:solidFill>
                          <a:latin typeface="Verdana" pitchFamily="34" charset="0"/>
                          <a:ea typeface="+mn-ea"/>
                          <a:cs typeface="+mn-cs"/>
                        </a:rPr>
                        <a:t>$4 </a:t>
                      </a:r>
                      <a:r>
                        <a:rPr lang="de-DE" sz="1400" kern="1200" dirty="0" err="1" smtClean="0">
                          <a:solidFill>
                            <a:schemeClr val="bg1">
                              <a:lumMod val="50000"/>
                            </a:schemeClr>
                          </a:solidFill>
                          <a:latin typeface="Verdana" pitchFamily="34" charset="0"/>
                          <a:ea typeface="+mn-ea"/>
                          <a:cs typeface="+mn-cs"/>
                        </a:rPr>
                        <a:t>aut</a:t>
                      </a:r>
                      <a:r>
                        <a:rPr lang="de-DE" sz="1400" kern="1200" dirty="0" smtClean="0">
                          <a:solidFill>
                            <a:schemeClr val="bg1">
                              <a:lumMod val="50000"/>
                            </a:schemeClr>
                          </a:solidFill>
                          <a:latin typeface="Verdana" pitchFamily="34" charset="0"/>
                          <a:ea typeface="+mn-ea"/>
                          <a:cs typeface="+mn-cs"/>
                        </a:rPr>
                        <a:t> </a:t>
                      </a:r>
                      <a:r>
                        <a:rPr lang="de-DE" sz="1400" i="1" kern="1200" dirty="0" smtClean="0">
                          <a:solidFill>
                            <a:schemeClr val="bg1">
                              <a:lumMod val="50000"/>
                            </a:schemeClr>
                          </a:solidFill>
                          <a:latin typeface="Cambria" pitchFamily="18" charset="0"/>
                          <a:ea typeface="+mn-ea"/>
                          <a:cs typeface="+mn-cs"/>
                        </a:rPr>
                        <a:t>(Verfasser)</a:t>
                      </a:r>
                      <a:endParaRPr lang="de-DE" sz="1400" dirty="0">
                        <a:latin typeface="Verdana"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18.5 + </a:t>
                      </a:r>
                      <a:r>
                        <a:rPr lang="de-DE" sz="1400" dirty="0" err="1" smtClean="0">
                          <a:latin typeface="Verdana" pitchFamily="34" charset="0"/>
                          <a:ea typeface="Verdana" panose="020B0604030504040204" pitchFamily="34" charset="0"/>
                          <a:cs typeface="Verdana" panose="020B0604030504040204" pitchFamily="34" charset="0"/>
                        </a:rPr>
                        <a:t>Anh</a:t>
                      </a:r>
                      <a:r>
                        <a:rPr lang="de-DE" sz="1400" dirty="0" smtClean="0">
                          <a:latin typeface="Verdana" pitchFamily="34" charset="0"/>
                          <a:ea typeface="Verdana" panose="020B0604030504040204" pitchFamily="34" charset="0"/>
                          <a:cs typeface="Verdana" panose="020B0604030504040204" pitchFamily="34" charset="0"/>
                        </a:rPr>
                        <a:t>. I</a:t>
                      </a:r>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Beziehungs-kennzeichnung</a:t>
                      </a:r>
                      <a:endParaRPr lang="de-DE" sz="1400" dirty="0">
                        <a:latin typeface="Verdana"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6676884"/>
              </p:ext>
            </p:extLst>
          </p:nvPr>
        </p:nvGraphicFramePr>
        <p:xfrm>
          <a:off x="2915816" y="1412776"/>
          <a:ext cx="5796000" cy="2565400"/>
        </p:xfrm>
        <a:graphic>
          <a:graphicData uri="http://schemas.openxmlformats.org/drawingml/2006/table">
            <a:tbl>
              <a:tblPr firstRow="1" bandRow="1">
                <a:tableStyleId>{5C22544A-7EE6-4342-B048-85BDC9FD1C3A}</a:tableStyleId>
              </a:tblPr>
              <a:tblGrid>
                <a:gridCol w="756000"/>
                <a:gridCol w="720000"/>
                <a:gridCol w="1980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095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8.10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 </a:t>
                      </a:r>
                      <a:r>
                        <a:rPr lang="de-DE" sz="1400" i="1"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Maier, Bernhard</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1933-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21032">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550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9.16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DE" sz="1400" dirty="0" smtClean="0">
                          <a:latin typeface="Verdana" panose="020B0604030504040204" pitchFamily="34" charset="0"/>
                          <a:ea typeface="Verdana" panose="020B0604030504040204" pitchFamily="34" charset="0"/>
                          <a:cs typeface="Verdana" panose="020B0604030504040204" pitchFamily="34" charset="0"/>
                        </a:rPr>
                        <a:t> Redakteur</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beru</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764704"/>
            <a:ext cx="3086075" cy="5440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828166"/>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474651045"/>
              </p:ext>
            </p:extLst>
          </p:nvPr>
        </p:nvGraphicFramePr>
        <p:xfrm>
          <a:off x="2987824" y="908720"/>
          <a:ext cx="5796000" cy="517652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Volume 1, </a:t>
                      </a:r>
                      <a:r>
                        <a:rPr lang="de-DE" sz="1400" dirty="0" err="1" smtClean="0">
                          <a:latin typeface="Verdana" panose="020B0604030504040204" pitchFamily="34" charset="0"/>
                          <a:ea typeface="Verdana" panose="020B0604030504040204" pitchFamily="34" charset="0"/>
                          <a:cs typeface="Verdana" panose="020B0604030504040204" pitchFamily="34" charset="0"/>
                        </a:rPr>
                        <a:t>Number</a:t>
                      </a:r>
                      <a:r>
                        <a:rPr lang="de-DE" sz="1400" dirty="0" smtClean="0">
                          <a:latin typeface="Verdana" panose="020B0604030504040204" pitchFamily="34" charset="0"/>
                          <a:ea typeface="Verdana" panose="020B0604030504040204" pitchFamily="34" charset="0"/>
                          <a:cs typeface="Verdana" panose="020B0604030504040204" pitchFamily="34" charset="0"/>
                        </a:rPr>
                        <a:t> 3 (2013)-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4">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419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2.8.2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sz="1400" b="1" dirty="0" err="1" smtClean="0">
                          <a:latin typeface="Verdana" panose="020B0604030504040204" pitchFamily="34" charset="0"/>
                          <a:ea typeface="Verdana" panose="020B0604030504040204" pitchFamily="34" charset="0"/>
                          <a:cs typeface="Verdana" panose="020B0604030504040204" pitchFamily="34" charset="0"/>
                        </a:rPr>
                        <a:t>ort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4">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Berlin</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endParaRPr lang="de-DE" sz="1400" dirty="0" smtClean="0">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Heidelberg</a:t>
                      </a:r>
                    </a:p>
                    <a:p>
                      <a:endPar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Springer-Verlag</a:t>
                      </a:r>
                    </a:p>
                    <a:p>
                      <a:endPar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sz="1400" dirty="0" smtClean="0">
                          <a:latin typeface="Verdana" panose="020B0604030504040204" pitchFamily="34" charset="0"/>
                          <a:ea typeface="Verdana" panose="020B0604030504040204" pitchFamily="34" charset="0"/>
                          <a:cs typeface="Verdana" panose="020B0604030504040204" pitchFamily="34" charset="0"/>
                        </a:rPr>
                        <a:t> [2013]-</a:t>
                      </a: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2.8.2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2.8.4</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425b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2013</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052,</a:t>
                      </a:r>
                      <a:br>
                        <a:rPr lang="de-DE" sz="1400" b="1" dirty="0" smtClean="0">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Pos.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1" baseline="0" dirty="0" smtClean="0">
                          <a:latin typeface="Verdana" panose="020B0604030504040204" pitchFamily="34" charset="0"/>
                          <a:ea typeface="Verdana" panose="020B0604030504040204" pitchFamily="34" charset="0"/>
                          <a:cs typeface="Verdana" panose="020B0604030504040204" pitchFamily="34" charset="0"/>
                        </a:rPr>
                        <a:t>(</a:t>
                      </a:r>
                      <a:r>
                        <a:rPr lang="de-DE" sz="1400" i="1" dirty="0" smtClean="0">
                          <a:latin typeface="Verdana" panose="020B0604030504040204" pitchFamily="34" charset="0"/>
                          <a:ea typeface="Verdana" panose="020B0604030504040204" pitchFamily="34" charset="0"/>
                          <a:cs typeface="Verdana" panose="020B0604030504040204" pitchFamily="34" charset="0"/>
                        </a:rPr>
                        <a:t>Fortlaufende Ressource)</a:t>
                      </a:r>
                    </a:p>
                  </a:txBody>
                  <a:tcPr/>
                </a:tc>
              </a:tr>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052, Pos. 8-10</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2.14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q </a:t>
                      </a:r>
                      <a:r>
                        <a:rPr lang="de-DE" sz="1400" i="1" dirty="0" smtClean="0">
                          <a:latin typeface="Verdana" panose="020B0604030504040204" pitchFamily="34" charset="0"/>
                          <a:ea typeface="Verdana" panose="020B0604030504040204" pitchFamily="34" charset="0"/>
                          <a:cs typeface="Verdana" panose="020B0604030504040204" pitchFamily="34" charset="0"/>
                        </a:rPr>
                        <a:t>(vierteljährlich)</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542a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2195-268X</a:t>
                      </a:r>
                    </a:p>
                  </a:txBody>
                  <a:tcPr/>
                </a:tc>
              </a:tr>
            </a:tbl>
          </a:graphicData>
        </a:graphic>
      </p:graphicFrame>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br>
              <a:rPr lang="de-DE" altLang="de-DE" dirty="0" smtClean="0"/>
            </a:br>
            <a:r>
              <a:rPr lang="de-DE" dirty="0" smtClean="0">
                <a:solidFill>
                  <a:schemeClr val="tx1"/>
                </a:solidFill>
              </a:rPr>
              <a:t> </a:t>
            </a:r>
            <a:r>
              <a:rPr lang="de-DE" sz="2000" dirty="0" smtClean="0">
                <a:solidFill>
                  <a:schemeClr val="tx1"/>
                </a:solidFill>
              </a:rPr>
              <a:t>Formatneutral, 28.07.2015, </a:t>
            </a:r>
            <a:r>
              <a:rPr lang="de-DE" sz="2000" dirty="0" err="1" smtClean="0">
                <a:solidFill>
                  <a:schemeClr val="tx1"/>
                </a:solidFill>
              </a:rPr>
              <a:t>Aleph</a:t>
            </a:r>
            <a:r>
              <a:rPr lang="de-DE" sz="2000" dirty="0" smtClean="0">
                <a:solidFill>
                  <a:schemeClr val="tx1"/>
                </a:solidFill>
              </a:rPr>
              <a:t> (ASEQ), 31.07.2015</a:t>
            </a:r>
            <a:r>
              <a:rPr lang="de-DE" altLang="de-DE" dirty="0" smtClean="0"/>
              <a:t/>
            </a:r>
            <a:br>
              <a:rPr lang="de-DE" altLang="de-DE" dirty="0"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a:t>
            </a:r>
            <a:r>
              <a:rPr lang="de-DE" dirty="0" smtClean="0"/>
              <a:t>: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819620"/>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557256827"/>
              </p:ext>
            </p:extLst>
          </p:nvPr>
        </p:nvGraphicFramePr>
        <p:xfrm>
          <a:off x="3129227" y="908720"/>
          <a:ext cx="5796000" cy="403860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542a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27.1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z="140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smtClean="0">
                          <a:latin typeface="Verdana" panose="020B0604030504040204" pitchFamily="34" charset="0"/>
                          <a:ea typeface="Verdana" panose="020B0604030504040204" pitchFamily="34" charset="0"/>
                          <a:cs typeface="Verdana" panose="020B0604030504040204" pitchFamily="34" charset="0"/>
                        </a:rPr>
                        <a:t> </a:t>
                      </a:r>
                      <a:r>
                        <a:rPr lang="de-DE" sz="1400" baseline="0" smtClean="0">
                          <a:latin typeface="Verdana" panose="020B0604030504040204" pitchFamily="34" charset="0"/>
                          <a:ea typeface="Verdana" panose="020B0604030504040204" pitchFamily="34" charset="0"/>
                          <a:cs typeface="Verdana" panose="020B0604030504040204" pitchFamily="34" charset="0"/>
                        </a:rPr>
                        <a:t>2195-268X</a:t>
                      </a:r>
                      <a:r>
                        <a:rPr lang="de-DE" sz="1400" baseline="0" dirty="0" smtClean="0">
                          <a:latin typeface="Verdana" panose="020B0604030504040204" pitchFamily="34" charset="0"/>
                          <a:ea typeface="Verdana" panose="020B0604030504040204" pitchFamily="34" charset="0"/>
                          <a:cs typeface="Verdana" panose="020B0604030504040204" pitchFamily="34" charset="0"/>
                        </a:rPr>
                        <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baseline="0" dirty="0" smtClean="0">
                          <a:latin typeface="Verdana" panose="020B0604030504040204" pitchFamily="34" charset="0"/>
                          <a:ea typeface="Verdana" panose="020B0604030504040204" pitchFamily="34" charset="0"/>
                          <a:cs typeface="Verdana" panose="020B0604030504040204" pitchFamily="34" charset="0"/>
                        </a:rPr>
                        <a:t> Parallele Ausgabe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n </a:t>
                      </a:r>
                      <a:r>
                        <a:rPr lang="de-DE" sz="1400" i="1"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nc</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(Band)</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 International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of</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dynamics</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control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i="1" dirty="0" smtClean="0">
                          <a:latin typeface="Verdana" panose="020B0604030504040204" pitchFamily="34" charset="0"/>
                          <a:ea typeface="Verdana" panose="020B0604030504040204" pitchFamily="34" charset="0"/>
                          <a:cs typeface="Verdana" panose="020B0604030504040204" pitchFamily="34" charset="0"/>
                        </a:rPr>
                        <a:t>oder</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(Text)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037b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z="140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smtClean="0">
                          <a:latin typeface="Verdana" panose="020B0604030504040204" pitchFamily="34" charset="0"/>
                          <a:ea typeface="Verdana" panose="020B0604030504040204" pitchFamily="34" charset="0"/>
                          <a:cs typeface="Verdana" panose="020B0604030504040204" pitchFamily="34" charset="0"/>
                        </a:rPr>
                        <a:t> eng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Element</a:t>
            </a:r>
            <a:r>
              <a:rPr lang="de-DE" dirty="0" smtClean="0"/>
              <a:t> ist z</a:t>
            </a:r>
            <a:r>
              <a:rPr lang="de-DE" dirty="0" smtClean="0"/>
              <a:t>. B</a:t>
            </a:r>
            <a:r>
              <a:rPr lang="de-DE" dirty="0" smtClean="0"/>
              <a:t>.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cstate="print"/>
          <a:stretch>
            <a:fillRect/>
          </a:stretch>
        </p:blipFill>
        <p:spPr>
          <a:xfrm>
            <a:off x="1691680" y="3140968"/>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37153644"/>
              </p:ext>
            </p:extLst>
          </p:nvPr>
        </p:nvGraphicFramePr>
        <p:xfrm>
          <a:off x="395536" y="2276872"/>
          <a:ext cx="8496000" cy="1833880"/>
        </p:xfrm>
        <a:graphic>
          <a:graphicData uri="http://schemas.openxmlformats.org/drawingml/2006/table">
            <a:tbl>
              <a:tblPr firstRow="1" bandRow="1">
                <a:tableStyleId>{5C22544A-7EE6-4342-B048-85BDC9FD1C3A}</a:tableStyleId>
              </a:tblPr>
              <a:tblGrid>
                <a:gridCol w="972000"/>
                <a:gridCol w="864000"/>
                <a:gridCol w="3240000"/>
                <a:gridCol w="3420000"/>
              </a:tblGrid>
              <a:tr h="370840">
                <a:tc>
                  <a:txBody>
                    <a:bodyPr/>
                    <a:lstStyle/>
                    <a:p>
                      <a:r>
                        <a:rPr lang="de-DE" sz="1800" dirty="0" err="1" smtClean="0">
                          <a:latin typeface="Verdana" pitchFamily="34" charset="0"/>
                        </a:rPr>
                        <a:t>Aleph</a:t>
                      </a:r>
                      <a:endParaRPr lang="de-DE" sz="1800" dirty="0">
                        <a:latin typeface="Verdana" pitchFamily="34" charset="0"/>
                      </a:endParaRPr>
                    </a:p>
                  </a:txBody>
                  <a:tcPr/>
                </a:tc>
                <a:tc>
                  <a:txBody>
                    <a:bodyPr/>
                    <a:lstStyle/>
                    <a:p>
                      <a:r>
                        <a:rPr lang="de-DE" sz="1800" dirty="0" smtClean="0">
                          <a:latin typeface="Verdana" pitchFamily="34" charset="0"/>
                        </a:rPr>
                        <a:t>RDA</a:t>
                      </a:r>
                      <a:endParaRPr lang="de-DE" sz="1800" dirty="0">
                        <a:latin typeface="Verdana" pitchFamily="34" charset="0"/>
                      </a:endParaRPr>
                    </a:p>
                  </a:txBody>
                  <a:tcPr/>
                </a:tc>
                <a:tc>
                  <a:txBody>
                    <a:bodyPr/>
                    <a:lstStyle/>
                    <a:p>
                      <a:r>
                        <a:rPr lang="de-DE" sz="1800" dirty="0" smtClean="0">
                          <a:latin typeface="Verdana" pitchFamily="34" charset="0"/>
                        </a:rPr>
                        <a:t>Element</a:t>
                      </a:r>
                      <a:endParaRPr lang="de-DE" sz="1800" dirty="0">
                        <a:latin typeface="Verdana" pitchFamily="34" charset="0"/>
                      </a:endParaRPr>
                    </a:p>
                  </a:txBody>
                  <a:tcPr/>
                </a:tc>
                <a:tc>
                  <a:txBody>
                    <a:bodyPr/>
                    <a:lstStyle/>
                    <a:p>
                      <a:r>
                        <a:rPr lang="de-DE" sz="1800" dirty="0" smtClean="0">
                          <a:latin typeface="Verdana" pitchFamily="34" charset="0"/>
                        </a:rPr>
                        <a:t>Erfassung</a:t>
                      </a:r>
                      <a:endParaRPr lang="de-DE" sz="1800" dirty="0">
                        <a:latin typeface="Verdana" pitchFamily="34" charset="0"/>
                      </a:endParaRPr>
                    </a:p>
                  </a:txBody>
                  <a:tcPr/>
                </a:tc>
              </a:tr>
              <a:tr h="493256">
                <a:tc rowSpan="3">
                  <a:txBody>
                    <a:bodyPr/>
                    <a:lstStyle/>
                    <a:p>
                      <a:r>
                        <a:rPr lang="de-DE" sz="1800" b="1" dirty="0" smtClean="0">
                          <a:latin typeface="Verdana" pitchFamily="34" charset="0"/>
                        </a:rPr>
                        <a:t>419</a:t>
                      </a:r>
                      <a:endParaRPr lang="de-DE" sz="1800" b="1" dirty="0">
                        <a:latin typeface="Verdana" pitchFamily="34" charset="0"/>
                      </a:endParaRPr>
                    </a:p>
                  </a:txBody>
                  <a:tcPr/>
                </a:tc>
                <a:tc>
                  <a:txBody>
                    <a:bodyPr/>
                    <a:lstStyle/>
                    <a:p>
                      <a:r>
                        <a:rPr lang="de-DE" sz="1800" b="1" dirty="0" smtClean="0">
                          <a:latin typeface="Verdana" pitchFamily="34" charset="0"/>
                        </a:rPr>
                        <a:t>2.8.2</a:t>
                      </a:r>
                      <a:endParaRPr lang="de-DE" sz="1800" b="1" dirty="0">
                        <a:latin typeface="Verdana" pitchFamily="34" charset="0"/>
                      </a:endParaRPr>
                    </a:p>
                  </a:txBody>
                  <a:tcPr/>
                </a:tc>
                <a:tc>
                  <a:txBody>
                    <a:bodyPr/>
                    <a:lstStyle/>
                    <a:p>
                      <a:r>
                        <a:rPr lang="de-DE" sz="1800" b="1" dirty="0" smtClean="0">
                          <a:latin typeface="Verdana" pitchFamily="34" charset="0"/>
                        </a:rPr>
                        <a:t>Erscheinungsort</a:t>
                      </a:r>
                      <a:endParaRPr lang="de-DE" sz="1800" b="1" dirty="0">
                        <a:latin typeface="Verdana" pitchFamily="34" charset="0"/>
                      </a:endParaRPr>
                    </a:p>
                  </a:txBody>
                  <a:tcPr/>
                </a:tc>
                <a:tc rowSpan="3">
                  <a:txBody>
                    <a:bodyPr/>
                    <a:lstStyle/>
                    <a:p>
                      <a:r>
                        <a:rPr lang="de-DE" sz="1800" dirty="0" smtClean="0">
                          <a:solidFill>
                            <a:srgbClr val="FF0000"/>
                          </a:solidFill>
                          <a:latin typeface="Verdana" pitchFamily="34" charset="0"/>
                        </a:rPr>
                        <a:t>$a</a:t>
                      </a:r>
                      <a:r>
                        <a:rPr lang="de-DE" sz="1800" dirty="0" smtClean="0">
                          <a:latin typeface="Verdana" pitchFamily="34" charset="0"/>
                        </a:rPr>
                        <a:t> Kassel</a:t>
                      </a:r>
                      <a:r>
                        <a:rPr lang="de-DE" sz="1800" dirty="0" smtClean="0">
                          <a:solidFill>
                            <a:srgbClr val="FF0000"/>
                          </a:solidFill>
                          <a:latin typeface="Verdana" pitchFamily="34" charset="0"/>
                        </a:rPr>
                        <a:t>_;_</a:t>
                      </a:r>
                    </a:p>
                    <a:p>
                      <a:endParaRPr lang="de-DE" sz="1800" dirty="0">
                        <a:solidFill>
                          <a:srgbClr val="FF0000"/>
                        </a:solidFill>
                        <a:latin typeface="Verdana" pitchFamily="34" charset="0"/>
                      </a:endParaRPr>
                    </a:p>
                    <a:p>
                      <a:r>
                        <a:rPr lang="de-DE" sz="1800" dirty="0" smtClean="0">
                          <a:latin typeface="Verdana" pitchFamily="34" charset="0"/>
                        </a:rPr>
                        <a:t>Fulda</a:t>
                      </a:r>
                      <a:r>
                        <a:rPr lang="de-DE" sz="1800" dirty="0" smtClean="0">
                          <a:solidFill>
                            <a:srgbClr val="FF0000"/>
                          </a:solidFill>
                          <a:latin typeface="Verdana" pitchFamily="34" charset="0"/>
                        </a:rPr>
                        <a:t>_;_</a:t>
                      </a:r>
                      <a:br>
                        <a:rPr lang="de-DE" sz="1800" dirty="0" smtClean="0">
                          <a:solidFill>
                            <a:srgbClr val="FF0000"/>
                          </a:solidFill>
                          <a:latin typeface="Verdana" pitchFamily="34" charset="0"/>
                        </a:rPr>
                      </a:br>
                      <a:endParaRPr lang="de-DE" sz="1800" dirty="0">
                        <a:latin typeface="Verdana" pitchFamily="34" charset="0"/>
                      </a:endParaRPr>
                    </a:p>
                    <a:p>
                      <a:r>
                        <a:rPr lang="de-DE" sz="1800" dirty="0" smtClean="0">
                          <a:latin typeface="Verdana" pitchFamily="34" charset="0"/>
                        </a:rPr>
                        <a:t>Wiesbaden</a:t>
                      </a:r>
                      <a:endParaRPr lang="de-DE" sz="1800" dirty="0">
                        <a:latin typeface="Verdana" pitchFamily="34" charset="0"/>
                      </a:endParaRPr>
                    </a:p>
                  </a:txBody>
                  <a:tcPr/>
                </a:tc>
              </a:tr>
              <a:tr h="504056">
                <a:tc vMerge="1">
                  <a:txBody>
                    <a:bodyPr/>
                    <a:lstStyle/>
                    <a:p>
                      <a:endParaRPr lang="de-DE" sz="1800" dirty="0">
                        <a:latin typeface="Verdana" pitchFamily="34" charset="0"/>
                      </a:endParaRPr>
                    </a:p>
                  </a:txBody>
                  <a:tcPr/>
                </a:tc>
                <a:tc>
                  <a:txBody>
                    <a:bodyPr/>
                    <a:lstStyle/>
                    <a:p>
                      <a:r>
                        <a:rPr lang="de-DE" sz="1800" dirty="0" smtClean="0">
                          <a:latin typeface="Verdana" pitchFamily="34" charset="0"/>
                        </a:rPr>
                        <a:t>2.8.2</a:t>
                      </a:r>
                      <a:endParaRPr lang="de-DE" sz="1800" dirty="0">
                        <a:latin typeface="Verdana" pitchFamily="34" charset="0"/>
                      </a:endParaRPr>
                    </a:p>
                  </a:txBody>
                  <a:tcPr/>
                </a:tc>
                <a:tc>
                  <a:txBody>
                    <a:bodyPr/>
                    <a:lstStyle/>
                    <a:p>
                      <a:r>
                        <a:rPr lang="de-DE" sz="1800" dirty="0" smtClean="0">
                          <a:latin typeface="Verdana" pitchFamily="34" charset="0"/>
                        </a:rPr>
                        <a:t>Erscheinungsort</a:t>
                      </a:r>
                      <a:endParaRPr lang="de-DE" sz="1800" dirty="0">
                        <a:latin typeface="Verdana" pitchFamily="34" charset="0"/>
                      </a:endParaRPr>
                    </a:p>
                  </a:txBody>
                  <a:tcPr/>
                </a:tc>
                <a:tc vMerge="1">
                  <a:txBody>
                    <a:bodyPr/>
                    <a:lstStyle/>
                    <a:p>
                      <a:endParaRPr lang="de-DE" sz="1800" dirty="0">
                        <a:latin typeface="Verdana" pitchFamily="34" charset="0"/>
                      </a:endParaRPr>
                    </a:p>
                  </a:txBody>
                  <a:tcPr/>
                </a:tc>
              </a:tr>
              <a:tr h="370840">
                <a:tc vMerge="1">
                  <a:txBody>
                    <a:bodyPr/>
                    <a:lstStyle/>
                    <a:p>
                      <a:endParaRPr lang="de-DE" sz="1800" dirty="0">
                        <a:latin typeface="Verdana" pitchFamily="34" charset="0"/>
                      </a:endParaRPr>
                    </a:p>
                  </a:txBody>
                  <a:tcPr/>
                </a:tc>
                <a:tc>
                  <a:txBody>
                    <a:bodyPr/>
                    <a:lstStyle/>
                    <a:p>
                      <a:r>
                        <a:rPr lang="de-DE" sz="1800" dirty="0" smtClean="0">
                          <a:latin typeface="Verdana" pitchFamily="34" charset="0"/>
                        </a:rPr>
                        <a:t>2.8.2</a:t>
                      </a:r>
                      <a:endParaRPr lang="de-DE" sz="1800" dirty="0">
                        <a:latin typeface="Verdana" pitchFamily="34" charset="0"/>
                      </a:endParaRPr>
                    </a:p>
                  </a:txBody>
                  <a:tcPr/>
                </a:tc>
                <a:tc>
                  <a:txBody>
                    <a:bodyPr/>
                    <a:lstStyle/>
                    <a:p>
                      <a:r>
                        <a:rPr lang="de-DE" sz="1800" dirty="0" smtClean="0">
                          <a:latin typeface="Verdana" pitchFamily="34" charset="0"/>
                        </a:rPr>
                        <a:t>Erscheinungsort</a:t>
                      </a:r>
                      <a:endParaRPr lang="de-DE" sz="1800" dirty="0">
                        <a:latin typeface="Verdana" pitchFamily="34" charset="0"/>
                      </a:endParaRPr>
                    </a:p>
                  </a:txBody>
                  <a:tcPr/>
                </a:tc>
                <a:tc vMerge="1">
                  <a:txBody>
                    <a:bodyPr/>
                    <a:lstStyle/>
                    <a:p>
                      <a:endParaRPr lang="de-DE" sz="1800" dirty="0">
                        <a:latin typeface="Verdana" pitchFamily="34" charset="0"/>
                      </a:endParaRPr>
                    </a:p>
                  </a:txBody>
                  <a:tcPr/>
                </a:tc>
              </a:tr>
            </a:tbl>
          </a:graphicData>
        </a:graphic>
      </p:graphicFrame>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Besonderheit</a:t>
            </a:r>
          </a:p>
          <a:p>
            <a:pPr marL="0" indent="0">
              <a:buNone/>
            </a:pPr>
            <a:endParaRPr lang="de-DE" dirty="0"/>
          </a:p>
          <a:p>
            <a:pPr marL="0" indent="0">
              <a:buNone/>
            </a:pPr>
            <a:r>
              <a:rPr lang="de-DE" dirty="0" smtClean="0"/>
              <a:t>Das Element 7.25.x Maßstab hat folgende Bedingung …, wenn auf die Ressource zutrifft. </a:t>
            </a:r>
          </a:p>
          <a:p>
            <a:pPr marL="0" indent="0">
              <a:buNone/>
            </a:pPr>
            <a:endParaRPr lang="de-DE" dirty="0"/>
          </a:p>
          <a:p>
            <a:pPr marL="0" indent="0">
              <a:buNone/>
            </a:pPr>
            <a:r>
              <a:rPr lang="de-DE" dirty="0" smtClean="0"/>
              <a:t>Da das Element im englischsprachigen Raum den Status Kernelement hat, wurde der Status trotz Bedingung im deutschsprachigen Raum übernommen.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Aleph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1135</Words>
  <Application>Microsoft Office PowerPoint</Application>
  <PresentationFormat>Bildschirmpräsentation (4:3)</PresentationFormat>
  <Paragraphs>345</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Formatneutral, 28.07.2015, Aleph (ASEQ), 31.07.2015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290</cp:revision>
  <cp:lastPrinted>2015-06-22T08:33:45Z</cp:lastPrinted>
  <dcterms:created xsi:type="dcterms:W3CDTF">2014-02-18T07:01:40Z</dcterms:created>
  <dcterms:modified xsi:type="dcterms:W3CDTF">2015-08-07T06:35:02Z</dcterms:modified>
</cp:coreProperties>
</file>