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85" r:id="rId2"/>
    <p:sldId id="259" r:id="rId3"/>
    <p:sldId id="288" r:id="rId4"/>
    <p:sldId id="289" r:id="rId5"/>
    <p:sldId id="312" r:id="rId6"/>
    <p:sldId id="293" r:id="rId7"/>
    <p:sldId id="304" r:id="rId8"/>
    <p:sldId id="294" r:id="rId9"/>
    <p:sldId id="313" r:id="rId10"/>
    <p:sldId id="314" r:id="rId11"/>
    <p:sldId id="315" r:id="rId12"/>
    <p:sldId id="316" r:id="rId13"/>
    <p:sldId id="295" r:id="rId14"/>
    <p:sldId id="296" r:id="rId15"/>
    <p:sldId id="302" r:id="rId16"/>
    <p:sldId id="299" r:id="rId17"/>
    <p:sldId id="303" r:id="rId18"/>
    <p:sldId id="309" r:id="rId19"/>
    <p:sldId id="310" r:id="rId20"/>
    <p:sldId id="311"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Designformatvorlage 2 - Akz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p:scale>
          <a:sx n="80" d="100"/>
          <a:sy n="80" d="100"/>
        </p:scale>
        <p:origin x="-1968" y="-60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08.07.2015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08.07.2015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1: Einführung und Grundlagen | Stand: TT.MM.JJJJ</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1: Einführung und Grundlagen | Stand: TT.MM.JJJJ</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8"/>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76275" y="2349500"/>
            <a:ext cx="1641475"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ea typeface="Verdana" panose="020B0604030504040204" pitchFamily="34" charset="0"/>
                <a:cs typeface="Verdana" panose="020B0604030504040204" pitchFamily="34" charset="0"/>
              </a:rPr>
              <a:t>Kernelement, nur unter bestimmten Bedingungen</a:t>
            </a:r>
          </a:p>
          <a:p>
            <a:pPr marL="0" indent="0">
              <a:buNone/>
            </a:pPr>
            <a:endParaRPr lang="de-DE" b="1" dirty="0" smtClean="0">
              <a:solidFill>
                <a:srgbClr val="FF0000"/>
              </a:solidFill>
              <a:ea typeface="Verdana" panose="020B0604030504040204" pitchFamily="34" charset="0"/>
              <a:cs typeface="Verdana" panose="020B0604030504040204" pitchFamily="34" charset="0"/>
            </a:endParaRPr>
          </a:p>
          <a:p>
            <a:pPr marL="0" indent="0">
              <a:buNone/>
            </a:pPr>
            <a:r>
              <a:rPr lang="de-DE" b="1" dirty="0" smtClean="0">
                <a:solidFill>
                  <a:srgbClr val="FF0000"/>
                </a:solidFill>
                <a:ea typeface="Verdana" panose="020B0604030504040204" pitchFamily="34" charset="0"/>
                <a:cs typeface="Verdana" panose="020B0604030504040204" pitchFamily="34" charset="0"/>
              </a:rPr>
              <a:t>Achtung</a:t>
            </a:r>
            <a:endParaRPr lang="de-DE" b="1" dirty="0">
              <a:solidFill>
                <a:srgbClr val="FF0000"/>
              </a:solidFill>
              <a:ea typeface="Verdana" panose="020B0604030504040204" pitchFamily="34" charset="0"/>
              <a:cs typeface="Verdana" panose="020B0604030504040204" pitchFamily="34" charset="0"/>
            </a:endParaRPr>
          </a:p>
          <a:p>
            <a:pPr marL="0" indent="0">
              <a:buNone/>
            </a:pPr>
            <a:endParaRPr lang="de-DE" dirty="0" smtClean="0">
              <a:ea typeface="Verdana" panose="020B0604030504040204" pitchFamily="34" charset="0"/>
              <a:cs typeface="Verdana" panose="020B0604030504040204" pitchFamily="34" charset="0"/>
            </a:endParaRPr>
          </a:p>
          <a:p>
            <a:pPr marL="0" indent="0">
              <a:buNone/>
            </a:pPr>
            <a:r>
              <a:rPr lang="de-DE" dirty="0" smtClean="0">
                <a:ea typeface="Verdana" panose="020B0604030504040204" pitchFamily="34" charset="0"/>
                <a:cs typeface="Verdana" panose="020B0604030504040204" pitchFamily="34" charset="0"/>
              </a:rPr>
              <a:t>Statusänderung </a:t>
            </a:r>
            <a:r>
              <a:rPr lang="de-DE" dirty="0">
                <a:ea typeface="Verdana" panose="020B0604030504040204" pitchFamily="34" charset="0"/>
                <a:cs typeface="Verdana" panose="020B0604030504040204" pitchFamily="34" charset="0"/>
              </a:rPr>
              <a:t>bei folgenden Elementen: Vertriebsort, Herstellungsort und Copyright-Datum. </a:t>
            </a:r>
          </a:p>
          <a:p>
            <a:endParaRPr lang="de-DE" dirty="0">
              <a:ea typeface="Verdana" panose="020B0604030504040204" pitchFamily="34" charset="0"/>
              <a:cs typeface="Verdana" panose="020B0604030504040204" pitchFamily="34" charset="0"/>
            </a:endParaRPr>
          </a:p>
          <a:p>
            <a:pPr marL="0" indent="0">
              <a:buNone/>
            </a:pPr>
            <a:r>
              <a:rPr lang="de-DE" dirty="0">
                <a:ea typeface="Verdana" panose="020B0604030504040204" pitchFamily="34" charset="0"/>
                <a:cs typeface="Verdana" panose="020B0604030504040204" pitchFamily="34" charset="0"/>
              </a:rPr>
              <a:t>Seit dem Toolkit-Release vom 14.4.2015 im englischsprachigen Raum</a:t>
            </a:r>
          </a:p>
          <a:p>
            <a:pPr marL="0" indent="0">
              <a:buNone/>
            </a:pPr>
            <a:r>
              <a:rPr lang="de-DE" dirty="0">
                <a:ea typeface="Verdana" panose="020B0604030504040204" pitchFamily="34" charset="0"/>
                <a:cs typeface="Verdana" panose="020B0604030504040204" pitchFamily="34" charset="0"/>
              </a:rPr>
              <a:t>Ab dem nächsten Toolkit-Release auch im deutschsprachigen Raum</a:t>
            </a:r>
          </a:p>
          <a:p>
            <a:pPr marL="0" indent="0">
              <a:buNone/>
            </a:pPr>
            <a:endParaRPr lang="de-DE" dirty="0"/>
          </a:p>
        </p:txBody>
      </p:sp>
      <p:sp>
        <p:nvSpPr>
          <p:cNvPr id="4"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Stand: 19.06.2015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2002697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t>Kernelement, nur unter bestimmten Bedingungen</a:t>
            </a:r>
          </a:p>
          <a:p>
            <a:pPr marL="0" indent="0">
              <a:buNone/>
            </a:pPr>
            <a:r>
              <a:rPr lang="de-DE" dirty="0"/>
              <a:t>Element 6.3 Form des Werks</a:t>
            </a:r>
          </a:p>
          <a:p>
            <a:pPr marL="0" indent="0">
              <a:buNone/>
            </a:pPr>
            <a:r>
              <a:rPr lang="de-DE" dirty="0"/>
              <a:t>Form des Werks ist ein Kernelement, wenn es benötigt wird, um ein Werk von einem anderen Werk mit demselben Titel oder vom Namen einer Person, einer Familie oder einer Körperschaft zu unterscheiden. </a:t>
            </a:r>
          </a:p>
          <a:p>
            <a:pPr marL="0" indent="0">
              <a:buNone/>
            </a:pPr>
            <a:endParaRPr lang="de-DE" dirty="0"/>
          </a:p>
          <a:p>
            <a:r>
              <a:rPr lang="de-DE" dirty="0"/>
              <a:t>War </a:t>
            </a:r>
            <a:r>
              <a:rPr lang="de-DE" dirty="0" err="1"/>
              <a:t>of</a:t>
            </a:r>
            <a:r>
              <a:rPr lang="de-DE" dirty="0"/>
              <a:t> </a:t>
            </a:r>
            <a:r>
              <a:rPr lang="de-DE" dirty="0" err="1"/>
              <a:t>the</a:t>
            </a:r>
            <a:r>
              <a:rPr lang="de-DE" dirty="0"/>
              <a:t> </a:t>
            </a:r>
            <a:r>
              <a:rPr lang="de-DE" dirty="0" err="1"/>
              <a:t>worlds</a:t>
            </a:r>
            <a:r>
              <a:rPr lang="de-DE" dirty="0"/>
              <a:t>. Radiosendung</a:t>
            </a:r>
          </a:p>
          <a:p>
            <a:r>
              <a:rPr lang="de-DE" dirty="0"/>
              <a:t>War </a:t>
            </a:r>
            <a:r>
              <a:rPr lang="de-DE" dirty="0" err="1"/>
              <a:t>of</a:t>
            </a:r>
            <a:r>
              <a:rPr lang="de-DE" dirty="0"/>
              <a:t> </a:t>
            </a:r>
            <a:r>
              <a:rPr lang="de-DE" dirty="0" err="1"/>
              <a:t>the</a:t>
            </a:r>
            <a:r>
              <a:rPr lang="de-DE" dirty="0"/>
              <a:t> </a:t>
            </a:r>
            <a:r>
              <a:rPr lang="de-DE" dirty="0" err="1"/>
              <a:t>worlds</a:t>
            </a:r>
            <a:r>
              <a:rPr lang="de-DE" dirty="0"/>
              <a:t>. Fernsehsendung</a:t>
            </a:r>
          </a:p>
          <a:p>
            <a:pPr marL="0" indent="0">
              <a:buNone/>
            </a:pPr>
            <a:endParaRPr lang="de-DE" dirty="0"/>
          </a:p>
        </p:txBody>
      </p:sp>
      <p:sp>
        <p:nvSpPr>
          <p:cNvPr id="4"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Stand: 19.06.2015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220054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t>Zusatzelement</a:t>
            </a:r>
          </a:p>
          <a:p>
            <a:pPr marL="0" indent="0">
              <a:buNone/>
            </a:pPr>
            <a:r>
              <a:rPr lang="de-DE" dirty="0"/>
              <a:t>Nur für D-A-CH gibt es weitere Standardelemente, z.B.</a:t>
            </a:r>
          </a:p>
          <a:p>
            <a:pPr marL="0" indent="0">
              <a:buNone/>
            </a:pPr>
            <a:r>
              <a:rPr lang="de-DE" dirty="0"/>
              <a:t>2.13 Erscheinungsweise</a:t>
            </a:r>
          </a:p>
          <a:p>
            <a:pPr marL="0" indent="0">
              <a:buNone/>
            </a:pPr>
            <a:r>
              <a:rPr lang="de-DE" dirty="0"/>
              <a:t>Diese Zusatzelemente sind im deutschsprachigen Raum, nicht aber im englischsprachigen Raum verpflichtend.</a:t>
            </a:r>
          </a:p>
          <a:p>
            <a:pPr marL="0" indent="0">
              <a:buNone/>
            </a:pPr>
            <a:endParaRPr lang="de-DE" dirty="0"/>
          </a:p>
          <a:p>
            <a:pPr marL="0" indent="0">
              <a:buNone/>
            </a:pPr>
            <a:r>
              <a:rPr lang="de-DE" dirty="0"/>
              <a:t> </a:t>
            </a:r>
          </a:p>
          <a:p>
            <a:pPr marL="0" indent="0">
              <a:buNone/>
            </a:pPr>
            <a:r>
              <a:rPr lang="de-DE" u="sng" dirty="0"/>
              <a:t>Zusatzelement, nur unter bestimmten Bedingungen</a:t>
            </a:r>
          </a:p>
          <a:p>
            <a:pPr marL="0" indent="0">
              <a:buNone/>
            </a:pPr>
            <a:r>
              <a:rPr lang="de-DE" dirty="0"/>
              <a:t>2.3.3 Paralleltitel</a:t>
            </a:r>
          </a:p>
          <a:p>
            <a:pPr marL="0" indent="0">
              <a:buNone/>
            </a:pPr>
            <a:r>
              <a:rPr lang="de-DE" dirty="0"/>
              <a:t>Der Umfang der Angabe ist festgelegt in der RDA 2.3.3.3 D-A-CH</a:t>
            </a:r>
          </a:p>
          <a:p>
            <a:pPr marL="0" indent="0">
              <a:buNone/>
            </a:pPr>
            <a:endParaRPr lang="de-DE" dirty="0"/>
          </a:p>
        </p:txBody>
      </p:sp>
      <p:sp>
        <p:nvSpPr>
          <p:cNvPr id="4"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Stand: 19.06.2015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1531011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Monografie</a:t>
            </a:r>
            <a:endParaRPr lang="de-DE" dirty="0"/>
          </a:p>
        </p:txBody>
      </p:sp>
      <p:sp>
        <p:nvSpPr>
          <p:cNvPr id="3" name="Textplatzhalter 2"/>
          <p:cNvSpPr>
            <a:spLocks noGrp="1"/>
          </p:cNvSpPr>
          <p:nvPr>
            <p:ph type="body" sz="quarter" idx="13"/>
          </p:nvPr>
        </p:nvSpPr>
        <p:spPr/>
        <p:txBody>
          <a:bodyPr wrap="square"/>
          <a:lstStyle/>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8" name="Textfeld 7"/>
          <p:cNvSpPr txBox="1"/>
          <p:nvPr/>
        </p:nvSpPr>
        <p:spPr>
          <a:xfrm>
            <a:off x="305170" y="770718"/>
            <a:ext cx="2592288" cy="461665"/>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Vorlage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5776" y="908720"/>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2716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Monografie</a:t>
            </a:r>
            <a:endParaRPr lang="de-DE" dirty="0"/>
          </a:p>
        </p:txBody>
      </p:sp>
      <p:sp>
        <p:nvSpPr>
          <p:cNvPr id="3" name="Textplatzhalter 2"/>
          <p:cNvSpPr>
            <a:spLocks noGrp="1"/>
          </p:cNvSpPr>
          <p:nvPr>
            <p:ph type="body" sz="quarter" idx="13"/>
          </p:nvPr>
        </p:nvSpPr>
        <p:spPr/>
        <p:txBody>
          <a:bodyPr wrap="square"/>
          <a:lstStyle/>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Stand: 19.06.2015 | CC BY-NC-SA</a:t>
            </a:r>
            <a:endParaRPr lang="de-DE" dirty="0"/>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692696"/>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8" name="Tabelle 7"/>
          <p:cNvGraphicFramePr>
            <a:graphicFrameLocks noGrp="1"/>
          </p:cNvGraphicFramePr>
          <p:nvPr>
            <p:extLst>
              <p:ext uri="{D42A27DB-BD31-4B8C-83A1-F6EECF244321}">
                <p14:modId xmlns:p14="http://schemas.microsoft.com/office/powerpoint/2010/main" val="1482758047"/>
              </p:ext>
            </p:extLst>
          </p:nvPr>
        </p:nvGraphicFramePr>
        <p:xfrm>
          <a:off x="2987824" y="898750"/>
          <a:ext cx="5796000" cy="4983887"/>
        </p:xfrm>
        <a:graphic>
          <a:graphicData uri="http://schemas.openxmlformats.org/drawingml/2006/table">
            <a:tbl>
              <a:tblPr firstRow="1" bandRow="1">
                <a:tableStyleId>{5C22544A-7EE6-4342-B048-85BDC9FD1C3A}</a:tableStyleId>
              </a:tblPr>
              <a:tblGrid>
                <a:gridCol w="756000"/>
                <a:gridCol w="720000"/>
                <a:gridCol w="1980000"/>
                <a:gridCol w="2340000"/>
              </a:tblGrid>
              <a:tr h="401650">
                <a:tc>
                  <a:txBody>
                    <a:bodyPr/>
                    <a:lstStyle/>
                    <a:p>
                      <a:pPr>
                        <a:lnSpc>
                          <a:spcPct val="115000"/>
                        </a:lnSpc>
                        <a:spcAft>
                          <a:spcPts val="1000"/>
                        </a:spcAft>
                      </a:pPr>
                      <a:r>
                        <a:rPr lang="de-DE" sz="1400" dirty="0" err="1" smtClean="0">
                          <a:effectLst/>
                          <a:latin typeface="Verdana" panose="020B0604030504040204" pitchFamily="34" charset="0"/>
                          <a:ea typeface="Verdana" panose="020B0604030504040204" pitchFamily="34" charset="0"/>
                          <a:cs typeface="Verdana" panose="020B0604030504040204" pitchFamily="34" charset="0"/>
                        </a:rPr>
                        <a:t>Aleph</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dirty="0">
                          <a:effectLst/>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pPr>
                        <a:lnSpc>
                          <a:spcPct val="115000"/>
                        </a:lnSpc>
                        <a:spcAft>
                          <a:spcPts val="1000"/>
                        </a:spcAft>
                      </a:pPr>
                      <a:r>
                        <a:rPr lang="de-DE" sz="1400" dirty="0">
                          <a:effectLst/>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pPr>
                        <a:lnSpc>
                          <a:spcPct val="115000"/>
                        </a:lnSpc>
                        <a:spcAft>
                          <a:spcPts val="1000"/>
                        </a:spcAft>
                      </a:pPr>
                      <a:r>
                        <a:rPr lang="de-DE" sz="1400" dirty="0">
                          <a:effectLst/>
                          <a:latin typeface="Verdana" panose="020B0604030504040204" pitchFamily="34" charset="0"/>
                          <a:ea typeface="Verdana" panose="020B0604030504040204" pitchFamily="34" charset="0"/>
                          <a:cs typeface="Verdana" panose="020B0604030504040204" pitchFamily="34" charset="0"/>
                        </a:rPr>
                        <a:t>Erfassung</a:t>
                      </a:r>
                    </a:p>
                  </a:txBody>
                  <a:tcPr/>
                </a:tc>
              </a:tr>
              <a:tr h="616432">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331</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2.3.2</a:t>
                      </a: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Haupttitel</a:t>
                      </a:r>
                    </a:p>
                  </a:txBody>
                  <a:tcPr/>
                </a:tc>
                <a:tc>
                  <a:txBody>
                    <a:bodyPr/>
                    <a:lstStyle/>
                    <a:p>
                      <a:pPr>
                        <a:lnSpc>
                          <a:spcPct val="115000"/>
                        </a:lnSpc>
                        <a:spcAft>
                          <a:spcPts val="1000"/>
                        </a:spcAf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400" dirty="0" smtClean="0">
                          <a:effectLst/>
                          <a:latin typeface="Verdana" panose="020B0604030504040204" pitchFamily="34" charset="0"/>
                          <a:ea typeface="Verdana" panose="020B0604030504040204" pitchFamily="34" charset="0"/>
                          <a:cs typeface="Verdana" panose="020B0604030504040204" pitchFamily="34" charset="0"/>
                        </a:rPr>
                        <a:t> Zwischen </a:t>
                      </a:r>
                      <a:r>
                        <a:rPr lang="de-DE" sz="1400" dirty="0">
                          <a:effectLst/>
                          <a:latin typeface="Verdana" panose="020B0604030504040204" pitchFamily="34" charset="0"/>
                          <a:ea typeface="Verdana" panose="020B0604030504040204" pitchFamily="34" charset="0"/>
                          <a:cs typeface="Verdana" panose="020B0604030504040204" pitchFamily="34" charset="0"/>
                        </a:rPr>
                        <a:t>Leuchten und Vergehen</a:t>
                      </a:r>
                    </a:p>
                  </a:txBody>
                  <a:tcPr/>
                </a:tc>
              </a:tr>
              <a:tr h="597525">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335</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2.3.4</a:t>
                      </a: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Titelzusatz</a:t>
                      </a:r>
                    </a:p>
                  </a:txBody>
                  <a:tcPr/>
                </a:tc>
                <a:tc>
                  <a:txBody>
                    <a:bodyPr/>
                    <a:lstStyle/>
                    <a:p>
                      <a:pPr>
                        <a:lnSpc>
                          <a:spcPct val="115000"/>
                        </a:lnSpc>
                        <a:spcAft>
                          <a:spcPts val="1000"/>
                        </a:spcAf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400" baseline="0" dirty="0" smtClean="0">
                          <a:effectLst/>
                          <a:latin typeface="Verdana" panose="020B0604030504040204" pitchFamily="34" charset="0"/>
                          <a:ea typeface="Verdana" panose="020B0604030504040204" pitchFamily="34" charset="0"/>
                          <a:cs typeface="Verdana" panose="020B0604030504040204" pitchFamily="34" charset="0"/>
                        </a:rPr>
                        <a:t> </a:t>
                      </a:r>
                      <a:r>
                        <a:rPr lang="de-DE" sz="1400" dirty="0" smtClean="0">
                          <a:effectLst/>
                          <a:latin typeface="Verdana" panose="020B0604030504040204" pitchFamily="34" charset="0"/>
                          <a:ea typeface="Verdana" panose="020B0604030504040204" pitchFamily="34" charset="0"/>
                          <a:cs typeface="Verdana" panose="020B0604030504040204" pitchFamily="34" charset="0"/>
                        </a:rPr>
                        <a:t>Sterne </a:t>
                      </a:r>
                      <a:r>
                        <a:rPr lang="de-DE" sz="1400" dirty="0">
                          <a:effectLst/>
                          <a:latin typeface="Verdana" panose="020B0604030504040204" pitchFamily="34" charset="0"/>
                          <a:ea typeface="Verdana" panose="020B0604030504040204" pitchFamily="34" charset="0"/>
                          <a:cs typeface="Verdana" panose="020B0604030504040204" pitchFamily="34" charset="0"/>
                        </a:rPr>
                        <a:t>am Lahrer Literaturhimmel</a:t>
                      </a:r>
                    </a:p>
                  </a:txBody>
                  <a:tcPr/>
                </a:tc>
              </a:tr>
              <a:tr h="620646">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359</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2.4.2</a:t>
                      </a:r>
                    </a:p>
                  </a:txBody>
                  <a:tcPr/>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Verantwortlich-</a:t>
                      </a:r>
                      <a:r>
                        <a:rPr lang="de-DE" sz="1400" b="1" dirty="0" err="1" smtClean="0">
                          <a:effectLst/>
                          <a:latin typeface="Verdana" panose="020B0604030504040204" pitchFamily="34" charset="0"/>
                          <a:ea typeface="Verdana" panose="020B0604030504040204" pitchFamily="34" charset="0"/>
                          <a:cs typeface="Verdana" panose="020B0604030504040204" pitchFamily="34" charset="0"/>
                        </a:rPr>
                        <a:t>keitsangabe</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400" dirty="0" smtClean="0">
                          <a:effectLst/>
                          <a:latin typeface="Verdana" panose="020B0604030504040204" pitchFamily="34" charset="0"/>
                          <a:ea typeface="Verdana" panose="020B0604030504040204" pitchFamily="34" charset="0"/>
                          <a:cs typeface="Verdana" panose="020B0604030504040204" pitchFamily="34" charset="0"/>
                        </a:rPr>
                        <a:t> Bernhard </a:t>
                      </a:r>
                      <a:r>
                        <a:rPr lang="de-DE" sz="1400" dirty="0">
                          <a:effectLst/>
                          <a:latin typeface="Verdana" panose="020B0604030504040204" pitchFamily="34" charset="0"/>
                          <a:ea typeface="Verdana" panose="020B0604030504040204" pitchFamily="34" charset="0"/>
                          <a:cs typeface="Verdana" panose="020B0604030504040204" pitchFamily="34" charset="0"/>
                        </a:rPr>
                        <a:t>Maier</a:t>
                      </a:r>
                    </a:p>
                  </a:txBody>
                  <a:tcPr/>
                </a:tc>
              </a:tr>
              <a:tr h="561038">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403</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a:effectLst/>
                          <a:latin typeface="Verdana" panose="020B0604030504040204" pitchFamily="34" charset="0"/>
                          <a:ea typeface="Verdana" panose="020B0604030504040204" pitchFamily="34" charset="0"/>
                          <a:cs typeface="Verdana" panose="020B0604030504040204" pitchFamily="34" charset="0"/>
                        </a:rPr>
                        <a:t>2.5.2</a:t>
                      </a:r>
                    </a:p>
                  </a:txBody>
                  <a:tcPr/>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Ausgabe-bezeichnung</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342900" lvl="0" indent="-342900">
                        <a:lnSpc>
                          <a:spcPct val="115000"/>
                        </a:lnSpc>
                        <a:spcAft>
                          <a:spcPts val="1000"/>
                        </a:spcAft>
                        <a:buFont typeface="+mj-lt"/>
                        <a:buNone/>
                        <a:tabLst>
                          <a:tab pos="457200" algn="l"/>
                        </a:tabLs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400" dirty="0" smtClean="0">
                          <a:effectLst/>
                          <a:latin typeface="Verdana" panose="020B0604030504040204" pitchFamily="34" charset="0"/>
                          <a:ea typeface="Verdana" panose="020B0604030504040204" pitchFamily="34" charset="0"/>
                          <a:cs typeface="Verdana" panose="020B0604030504040204" pitchFamily="34" charset="0"/>
                        </a:rPr>
                        <a:t> 1. Auflage</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r h="344851">
                <a:tc rowSpan="4">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419</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2.8.2</a:t>
                      </a:r>
                    </a:p>
                  </a:txBody>
                  <a:tcPr/>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rowSpan="4">
                  <a:txBody>
                    <a:bodyPr/>
                    <a:lstStyle/>
                    <a:p>
                      <a:pPr>
                        <a:lnSpc>
                          <a:spcPct val="115000"/>
                        </a:lnSpc>
                        <a:spcAft>
                          <a:spcPts val="1000"/>
                        </a:spcAf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400" dirty="0" smtClean="0">
                          <a:effectLst/>
                          <a:latin typeface="Verdana" panose="020B0604030504040204" pitchFamily="34" charset="0"/>
                          <a:ea typeface="Verdana" panose="020B0604030504040204" pitchFamily="34" charset="0"/>
                          <a:cs typeface="Verdana" panose="020B0604030504040204" pitchFamily="34" charset="0"/>
                        </a:rPr>
                        <a:t> Kassel</a:t>
                      </a: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_;_</a:t>
                      </a:r>
                      <a:endParaRPr lang="de-DE" sz="1400" dirty="0">
                        <a:solidFill>
                          <a:srgbClr val="FF0000"/>
                        </a:solidFill>
                        <a:effectLst/>
                        <a:latin typeface="Verdana" panose="020B0604030504040204" pitchFamily="34" charset="0"/>
                        <a:ea typeface="Verdana" panose="020B0604030504040204" pitchFamily="34" charset="0"/>
                        <a:cs typeface="Verdana" panose="020B0604030504040204" pitchFamily="34" charset="0"/>
                      </a:endParaRPr>
                    </a:p>
                    <a:p>
                      <a:pPr>
                        <a:lnSpc>
                          <a:spcPct val="115000"/>
                        </a:lnSpc>
                        <a:spcAft>
                          <a:spcPts val="1000"/>
                        </a:spcAft>
                      </a:pPr>
                      <a:r>
                        <a:rPr lang="de-DE" sz="1400" dirty="0">
                          <a:effectLst/>
                          <a:latin typeface="Verdana" panose="020B0604030504040204" pitchFamily="34" charset="0"/>
                          <a:ea typeface="Verdana" panose="020B0604030504040204" pitchFamily="34" charset="0"/>
                          <a:cs typeface="Verdana" panose="020B0604030504040204" pitchFamily="34" charset="0"/>
                        </a:rPr>
                        <a:t>Fulda</a:t>
                      </a:r>
                    </a:p>
                    <a:p>
                      <a:pPr>
                        <a:lnSpc>
                          <a:spcPct val="115000"/>
                        </a:lnSpc>
                        <a:spcAft>
                          <a:spcPts val="1000"/>
                        </a:spcAf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400" dirty="0" smtClean="0">
                          <a:effectLst/>
                          <a:latin typeface="Verdana" panose="020B0604030504040204" pitchFamily="34" charset="0"/>
                          <a:ea typeface="Verdana" panose="020B0604030504040204" pitchFamily="34" charset="0"/>
                          <a:cs typeface="Verdana" panose="020B0604030504040204" pitchFamily="34" charset="0"/>
                        </a:rPr>
                        <a:t> Lahr </a:t>
                      </a:r>
                      <a:r>
                        <a:rPr lang="de-DE" sz="1400" dirty="0">
                          <a:effectLst/>
                          <a:latin typeface="Verdana" panose="020B0604030504040204" pitchFamily="34" charset="0"/>
                          <a:ea typeface="Verdana" panose="020B0604030504040204" pitchFamily="34" charset="0"/>
                          <a:cs typeface="Verdana" panose="020B0604030504040204" pitchFamily="34" charset="0"/>
                        </a:rPr>
                        <a:t>Verlag</a:t>
                      </a:r>
                    </a:p>
                    <a:p>
                      <a:pPr>
                        <a:lnSpc>
                          <a:spcPct val="115000"/>
                        </a:lnSpc>
                        <a:spcAft>
                          <a:spcPts val="1000"/>
                        </a:spcAf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$c</a:t>
                      </a:r>
                      <a:r>
                        <a:rPr lang="de-DE" sz="1400" dirty="0" smtClean="0">
                          <a:effectLst/>
                          <a:latin typeface="Verdana" panose="020B0604030504040204" pitchFamily="34" charset="0"/>
                          <a:ea typeface="Verdana" panose="020B0604030504040204" pitchFamily="34" charset="0"/>
                          <a:cs typeface="Verdana" panose="020B0604030504040204" pitchFamily="34" charset="0"/>
                        </a:rPr>
                        <a:t> 2013</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r h="396890">
                <a:tc vMerge="1">
                  <a:txBody>
                    <a:bodyPr/>
                    <a:lstStyle/>
                    <a:p>
                      <a:pPr>
                        <a:lnSpc>
                          <a:spcPct val="115000"/>
                        </a:lnSpc>
                        <a:spcAft>
                          <a:spcPts val="1000"/>
                        </a:spcAft>
                      </a:pPr>
                      <a:endParaRPr lang="de-DE" sz="1600" b="0"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0" dirty="0">
                          <a:effectLst/>
                          <a:latin typeface="Verdana" panose="020B0604030504040204" pitchFamily="34" charset="0"/>
                          <a:ea typeface="Verdana" panose="020B0604030504040204" pitchFamily="34" charset="0"/>
                          <a:cs typeface="Verdana" panose="020B0604030504040204" pitchFamily="34" charset="0"/>
                        </a:rPr>
                        <a:t>2.8.2 </a:t>
                      </a:r>
                    </a:p>
                  </a:txBody>
                  <a:tcPr/>
                </a:tc>
                <a:tc>
                  <a:txBody>
                    <a:bodyPr/>
                    <a:lstStyle/>
                    <a:p>
                      <a:pPr>
                        <a:lnSpc>
                          <a:spcPct val="115000"/>
                        </a:lnSpc>
                        <a:spcAft>
                          <a:spcPts val="1000"/>
                        </a:spcAft>
                      </a:pPr>
                      <a:r>
                        <a:rPr lang="de-DE" sz="1400" b="0" dirty="0">
                          <a:effectLst/>
                          <a:latin typeface="Verdana" panose="020B0604030504040204" pitchFamily="34" charset="0"/>
                          <a:ea typeface="Verdana" panose="020B0604030504040204" pitchFamily="34" charset="0"/>
                          <a:cs typeface="Verdana" panose="020B0604030504040204" pitchFamily="34" charset="0"/>
                        </a:rPr>
                        <a:t>Erscheinungsort</a:t>
                      </a:r>
                    </a:p>
                  </a:txBody>
                  <a:tcPr/>
                </a:tc>
                <a:tc vMerge="1">
                  <a:txBody>
                    <a:bodyPr/>
                    <a:lstStyle/>
                    <a:p>
                      <a:pPr>
                        <a:lnSpc>
                          <a:spcPct val="115000"/>
                        </a:lnSpc>
                        <a:spcAft>
                          <a:spcPts val="1000"/>
                        </a:spcAft>
                      </a:pP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r h="382493">
                <a:tc vMerge="1">
                  <a:txBody>
                    <a:bodyPr/>
                    <a:lstStyle/>
                    <a:p>
                      <a:pPr>
                        <a:lnSpc>
                          <a:spcPct val="115000"/>
                        </a:lnSpc>
                        <a:spcAft>
                          <a:spcPts val="1000"/>
                        </a:spcAft>
                      </a:pP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a:effectLst/>
                          <a:latin typeface="Verdana" panose="020B0604030504040204" pitchFamily="34" charset="0"/>
                          <a:ea typeface="Verdana" panose="020B0604030504040204" pitchFamily="34" charset="0"/>
                          <a:cs typeface="Verdana" panose="020B0604030504040204" pitchFamily="34" charset="0"/>
                        </a:rPr>
                        <a:t>2.8.4</a:t>
                      </a: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Verlagsname</a:t>
                      </a:r>
                    </a:p>
                  </a:txBody>
                  <a:tcPr/>
                </a:tc>
                <a:tc vMerge="1">
                  <a:txBody>
                    <a:bodyPr/>
                    <a:lstStyle/>
                    <a:p>
                      <a:pPr>
                        <a:lnSpc>
                          <a:spcPct val="115000"/>
                        </a:lnSpc>
                        <a:spcAft>
                          <a:spcPts val="1000"/>
                        </a:spcAft>
                      </a:pP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r h="543174">
                <a:tc vMerge="1">
                  <a:txBody>
                    <a:bodyPr/>
                    <a:lstStyle/>
                    <a:p>
                      <a:pPr>
                        <a:lnSpc>
                          <a:spcPct val="115000"/>
                        </a:lnSpc>
                        <a:spcAft>
                          <a:spcPts val="1000"/>
                        </a:spcAft>
                      </a:pPr>
                      <a:endParaRPr lang="de-DE" sz="16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b="1" dirty="0">
                          <a:effectLst/>
                          <a:latin typeface="Verdana" panose="020B0604030504040204" pitchFamily="34" charset="0"/>
                          <a:ea typeface="Verdana" panose="020B0604030504040204" pitchFamily="34" charset="0"/>
                          <a:cs typeface="Verdana" panose="020B0604030504040204" pitchFamily="34" charset="0"/>
                        </a:rPr>
                        <a:t>2.8.6</a:t>
                      </a:r>
                    </a:p>
                  </a:txBody>
                  <a:tcPr/>
                </a:tc>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Erscheinungs-datum</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pPr>
                        <a:lnSpc>
                          <a:spcPct val="115000"/>
                        </a:lnSpc>
                        <a:spcAft>
                          <a:spcPts val="1000"/>
                        </a:spcAft>
                      </a:pP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r h="459064">
                <a:tc>
                  <a:txBody>
                    <a:bodyPr/>
                    <a:lstStyle/>
                    <a:p>
                      <a:pPr>
                        <a:lnSpc>
                          <a:spcPct val="115000"/>
                        </a:lnSpc>
                        <a:spcAft>
                          <a:spcPts val="1000"/>
                        </a:spcAft>
                      </a:pPr>
                      <a:r>
                        <a:rPr lang="de-DE" sz="1400" b="1" dirty="0" smtClean="0">
                          <a:effectLst/>
                          <a:latin typeface="Verdana" panose="020B0604030504040204" pitchFamily="34" charset="0"/>
                          <a:ea typeface="Verdana" panose="020B0604030504040204" pitchFamily="34" charset="0"/>
                          <a:cs typeface="Verdana" panose="020B0604030504040204" pitchFamily="34" charset="0"/>
                        </a:rPr>
                        <a:t>425a</a:t>
                      </a: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endParaRPr lang="de-DE" sz="14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4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400" dirty="0" smtClean="0">
                          <a:effectLst/>
                          <a:latin typeface="Verdana" panose="020B0604030504040204" pitchFamily="34" charset="0"/>
                          <a:ea typeface="Verdana" panose="020B0604030504040204" pitchFamily="34" charset="0"/>
                          <a:cs typeface="Verdana" panose="020B0604030504040204" pitchFamily="34" charset="0"/>
                        </a:rPr>
                        <a:t> 2013</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7609070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 	</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Stand: 19.06.2015 | CC BY-NC-SA</a:t>
            </a:r>
            <a:endParaRPr lang="de-DE" dirty="0"/>
          </a:p>
        </p:txBody>
      </p:sp>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052736"/>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9" name="Tabelle 8"/>
          <p:cNvGraphicFramePr>
            <a:graphicFrameLocks noGrp="1"/>
          </p:cNvGraphicFramePr>
          <p:nvPr>
            <p:extLst>
              <p:ext uri="{D42A27DB-BD31-4B8C-83A1-F6EECF244321}">
                <p14:modId xmlns:p14="http://schemas.microsoft.com/office/powerpoint/2010/main" val="463082014"/>
              </p:ext>
            </p:extLst>
          </p:nvPr>
        </p:nvGraphicFramePr>
        <p:xfrm>
          <a:off x="3059832" y="1059777"/>
          <a:ext cx="5796000" cy="4714240"/>
        </p:xfrm>
        <a:graphic>
          <a:graphicData uri="http://schemas.openxmlformats.org/drawingml/2006/table">
            <a:tbl>
              <a:tblPr firstRow="1" bandRow="1">
                <a:tableStyleId>{5C22544A-7EE6-4342-B048-85BDC9FD1C3A}</a:tableStyleId>
              </a:tblPr>
              <a:tblGrid>
                <a:gridCol w="792000"/>
                <a:gridCol w="720000"/>
                <a:gridCol w="1944000"/>
                <a:gridCol w="2340000"/>
              </a:tblGrid>
              <a:tr h="370840">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051,</a:t>
                      </a:r>
                      <a:br>
                        <a:rPr lang="de-DE" sz="1400" b="1" dirty="0" smtClean="0">
                          <a:latin typeface="Verdana" panose="020B0604030504040204" pitchFamily="34" charset="0"/>
                          <a:ea typeface="Verdana" panose="020B0604030504040204" pitchFamily="34" charset="0"/>
                          <a:cs typeface="Verdana" panose="020B0604030504040204" pitchFamily="34" charset="0"/>
                        </a:rPr>
                      </a:br>
                      <a:r>
                        <a:rPr lang="de-DE" sz="1400" b="1" dirty="0" smtClean="0">
                          <a:latin typeface="Verdana" panose="020B0604030504040204" pitchFamily="34" charset="0"/>
                          <a:ea typeface="Verdana" panose="020B0604030504040204" pitchFamily="34" charset="0"/>
                          <a:cs typeface="Verdana" panose="020B0604030504040204" pitchFamily="34" charset="0"/>
                        </a:rPr>
                        <a:t>Pos. 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2.13 </a:t>
                      </a: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Erscheinungs-weise</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m </a:t>
                      </a:r>
                      <a:r>
                        <a:rPr lang="de-DE" sz="1400" i="1" dirty="0" smtClean="0">
                          <a:latin typeface="Verdana" panose="020B0604030504040204" pitchFamily="34" charset="0"/>
                          <a:ea typeface="Verdana" panose="020B0604030504040204" pitchFamily="34" charset="0"/>
                          <a:cs typeface="Verdana" panose="020B0604030504040204" pitchFamily="34" charset="0"/>
                        </a:rPr>
                        <a:t>(Einzelne Einheit)</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540a</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2.15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err="1" smtClean="0">
                          <a:latin typeface="Verdana" panose="020B0604030504040204" pitchFamily="34" charset="0"/>
                          <a:ea typeface="Verdana" panose="020B0604030504040204" pitchFamily="34" charset="0"/>
                          <a:cs typeface="Verdana" panose="020B0604030504040204" pitchFamily="34" charset="0"/>
                        </a:rPr>
                        <a:t>Identifikator</a:t>
                      </a:r>
                      <a:r>
                        <a:rPr lang="de-DE" sz="1400" b="1" dirty="0" smtClean="0">
                          <a:latin typeface="Verdana" panose="020B0604030504040204" pitchFamily="34" charset="0"/>
                          <a:ea typeface="Verdana" panose="020B0604030504040204" pitchFamily="34" charset="0"/>
                          <a:cs typeface="Verdana" panose="020B0604030504040204" pitchFamily="34" charset="0"/>
                        </a:rPr>
                        <a:t> für</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die </a:t>
                      </a:r>
                      <a:r>
                        <a:rPr lang="de-DE" sz="1400" b="1" dirty="0" smtClean="0">
                          <a:latin typeface="Verdana" panose="020B0604030504040204" pitchFamily="34" charset="0"/>
                          <a:ea typeface="Verdana" panose="020B0604030504040204" pitchFamily="34" charset="0"/>
                          <a:cs typeface="Verdana" panose="020B0604030504040204" pitchFamily="34" charset="0"/>
                        </a:rPr>
                        <a:t>Manifestation</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978-3-943180-08-4</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061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3.2</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Medientyp</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dirty="0" smtClean="0">
                          <a:latin typeface="Verdana" panose="020B0604030504040204" pitchFamily="34" charset="0"/>
                          <a:ea typeface="Verdana" panose="020B0604030504040204" pitchFamily="34" charset="0"/>
                          <a:cs typeface="Verdana" panose="020B0604030504040204" pitchFamily="34" charset="0"/>
                        </a:rPr>
                        <a:t> n </a:t>
                      </a:r>
                      <a:r>
                        <a:rPr lang="de-DE" sz="1400" i="1" dirty="0" smtClean="0">
                          <a:latin typeface="Verdana" panose="020B0604030504040204" pitchFamily="34" charset="0"/>
                          <a:ea typeface="Verdana" panose="020B0604030504040204" pitchFamily="34" charset="0"/>
                          <a:cs typeface="Verdana" panose="020B0604030504040204" pitchFamily="34" charset="0"/>
                        </a:rPr>
                        <a:t>(Ohne Hilfsmittel zu benutzen)</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062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3.3</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nc</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(Band)</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433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3.4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Umfang</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dirty="0" smtClean="0">
                          <a:latin typeface="Verdana" panose="020B0604030504040204" pitchFamily="34" charset="0"/>
                          <a:ea typeface="Verdana" panose="020B0604030504040204" pitchFamily="34" charset="0"/>
                          <a:cs typeface="Verdana" panose="020B0604030504040204" pitchFamily="34" charset="0"/>
                        </a:rPr>
                        <a:t>55 Seiten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331</a:t>
                      </a:r>
                      <a:b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400" b="1" i="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oder</a:t>
                      </a:r>
                      <a: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r>
                      <a:b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400" b="1" dirty="0" smtClean="0">
                          <a:latin typeface="Verdana" panose="020B0604030504040204" pitchFamily="34" charset="0"/>
                          <a:ea typeface="Verdana" panose="020B0604030504040204" pitchFamily="34" charset="0"/>
                          <a:cs typeface="Verdana" panose="020B0604030504040204" pitchFamily="34" charset="0"/>
                        </a:rPr>
                        <a:t>303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Bevorzugter Titel des Werkes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a:t>
                      </a:r>
                      <a:r>
                        <a:rPr lang="de-DE" sz="1400"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Zwischen Leuchten und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Vergehn</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r>
                      <a:b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400" i="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oder</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r>
                      <a:b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400" dirty="0" smtClean="0">
                          <a:latin typeface="Verdana" panose="020B0604030504040204" pitchFamily="34" charset="0"/>
                          <a:ea typeface="Verdana" panose="020B0604030504040204" pitchFamily="34" charset="0"/>
                          <a:cs typeface="Verdana" panose="020B0604030504040204" pitchFamily="34" charset="0"/>
                        </a:rPr>
                        <a:t> Zwischen Leuchten und </a:t>
                      </a:r>
                      <a:r>
                        <a:rPr lang="de-DE" sz="1400" dirty="0" err="1" smtClean="0">
                          <a:latin typeface="Verdana" panose="020B0604030504040204" pitchFamily="34" charset="0"/>
                          <a:ea typeface="Verdana" panose="020B0604030504040204" pitchFamily="34" charset="0"/>
                          <a:cs typeface="Verdana" panose="020B0604030504040204" pitchFamily="34" charset="0"/>
                        </a:rPr>
                        <a:t>Vergehn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060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6.9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Inhaltstyp</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txt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(Text)</a:t>
                      </a: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037b</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6.11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Sprache der Expression</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ger</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6085812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a:t>
            </a:r>
            <a:endParaRPr lang="de-DE" dirty="0"/>
          </a:p>
        </p:txBody>
      </p:sp>
      <p:sp>
        <p:nvSpPr>
          <p:cNvPr id="3" name="Textplatzhalter 2"/>
          <p:cNvSpPr>
            <a:spLocks noGrp="1"/>
          </p:cNvSpPr>
          <p:nvPr>
            <p:ph type="body" sz="quarter" idx="13"/>
          </p:nvPr>
        </p:nvSpPr>
        <p:spPr/>
        <p:txBody>
          <a:bodyPr wrap="square"/>
          <a:lstStyle/>
          <a:p>
            <a:pPr marL="457200" lvl="1" indent="0">
              <a:buNone/>
            </a:pPr>
            <a:endParaRPr lang="de-DE" dirty="0" smtClean="0"/>
          </a:p>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10"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Stand: 19.06.2015 | CC BY-NC-SA</a:t>
            </a:r>
            <a:endParaRPr lang="de-DE"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764704"/>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8" name="Tabelle 7"/>
          <p:cNvGraphicFramePr>
            <a:graphicFrameLocks noGrp="1"/>
          </p:cNvGraphicFramePr>
          <p:nvPr>
            <p:extLst>
              <p:ext uri="{D42A27DB-BD31-4B8C-83A1-F6EECF244321}">
                <p14:modId xmlns:p14="http://schemas.microsoft.com/office/powerpoint/2010/main" val="1281550284"/>
              </p:ext>
            </p:extLst>
          </p:nvPr>
        </p:nvGraphicFramePr>
        <p:xfrm>
          <a:off x="2987824" y="908720"/>
          <a:ext cx="5832000" cy="3815080"/>
        </p:xfrm>
        <a:graphic>
          <a:graphicData uri="http://schemas.openxmlformats.org/drawingml/2006/table">
            <a:tbl>
              <a:tblPr firstRow="1" bandRow="1">
                <a:tableStyleId>{5C22544A-7EE6-4342-B048-85BDC9FD1C3A}</a:tableStyleId>
              </a:tblPr>
              <a:tblGrid>
                <a:gridCol w="756000"/>
                <a:gridCol w="756000"/>
                <a:gridCol w="1980000"/>
                <a:gridCol w="2340000"/>
              </a:tblGrid>
              <a:tr h="370840">
                <a:tc>
                  <a:txBody>
                    <a:bodyPr/>
                    <a:lstStyle/>
                    <a:p>
                      <a:r>
                        <a:rPr lang="de-DE" sz="1400" dirty="0" err="1" smtClean="0">
                          <a:latin typeface="Verdana" pitchFamily="34" charset="0"/>
                        </a:rPr>
                        <a:t>Aleph</a:t>
                      </a:r>
                      <a:endParaRPr lang="de-DE" sz="1400" dirty="0">
                        <a:latin typeface="Verdana" pitchFamily="34" charset="0"/>
                      </a:endParaRPr>
                    </a:p>
                  </a:txBody>
                  <a:tcPr/>
                </a:tc>
                <a:tc>
                  <a:txBody>
                    <a:bodyPr/>
                    <a:lstStyle/>
                    <a:p>
                      <a:r>
                        <a:rPr lang="de-DE" sz="1400" dirty="0" smtClean="0">
                          <a:latin typeface="Verdana" pitchFamily="34" charset="0"/>
                        </a:rPr>
                        <a:t>RDA</a:t>
                      </a:r>
                      <a:endParaRPr lang="de-DE" sz="1400" dirty="0">
                        <a:latin typeface="Verdana" pitchFamily="34" charset="0"/>
                      </a:endParaRPr>
                    </a:p>
                  </a:txBody>
                  <a:tcPr/>
                </a:tc>
                <a:tc>
                  <a:txBody>
                    <a:bodyPr/>
                    <a:lstStyle/>
                    <a:p>
                      <a:r>
                        <a:rPr lang="de-DE" sz="1400" dirty="0" smtClean="0">
                          <a:latin typeface="Verdana" pitchFamily="34" charset="0"/>
                        </a:rPr>
                        <a:t>Element</a:t>
                      </a:r>
                      <a:endParaRPr lang="de-DE" sz="1400" dirty="0">
                        <a:latin typeface="Verdana" pitchFamily="34" charset="0"/>
                      </a:endParaRPr>
                    </a:p>
                  </a:txBody>
                  <a:tcPr/>
                </a:tc>
                <a:tc>
                  <a:txBody>
                    <a:bodyPr/>
                    <a:lstStyle/>
                    <a:p>
                      <a:r>
                        <a:rPr lang="de-DE" sz="1400" dirty="0" smtClean="0">
                          <a:latin typeface="Verdana" pitchFamily="34" charset="0"/>
                        </a:rPr>
                        <a:t>Erfassung</a:t>
                      </a:r>
                      <a:endParaRPr lang="de-DE" sz="1400" dirty="0">
                        <a:latin typeface="Verdana" pitchFamily="34" charset="0"/>
                      </a:endParaRPr>
                    </a:p>
                  </a:txBody>
                  <a:tcPr/>
                </a:tc>
              </a:tr>
              <a:tr h="370840">
                <a:tc rowSpan="2">
                  <a:txBody>
                    <a:bodyPr/>
                    <a:lstStyle/>
                    <a:p>
                      <a:r>
                        <a:rPr lang="de-DE" sz="1400" b="1" dirty="0" smtClean="0">
                          <a:latin typeface="Verdana" pitchFamily="34" charset="0"/>
                          <a:ea typeface="Verdana" panose="020B0604030504040204" pitchFamily="34" charset="0"/>
                          <a:cs typeface="Verdana" panose="020B0604030504040204" pitchFamily="34" charset="0"/>
                        </a:rPr>
                        <a:t>434</a:t>
                      </a:r>
                      <a:endParaRPr lang="de-DE" sz="1400" b="1"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itchFamily="34" charset="0"/>
                          <a:ea typeface="Verdana" panose="020B0604030504040204" pitchFamily="34" charset="0"/>
                          <a:cs typeface="Verdana" panose="020B0604030504040204" pitchFamily="34" charset="0"/>
                        </a:rPr>
                        <a:t>7.15</a:t>
                      </a:r>
                      <a:endParaRPr lang="de-DE" sz="1400" b="1"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itchFamily="34" charset="0"/>
                          <a:ea typeface="Verdana" panose="020B0604030504040204" pitchFamily="34" charset="0"/>
                          <a:cs typeface="Verdana" panose="020B0604030504040204" pitchFamily="34" charset="0"/>
                        </a:rPr>
                        <a:t>Illustrierender Inhalt</a:t>
                      </a:r>
                      <a:endParaRPr lang="de-DE" sz="1400" b="1" dirty="0">
                        <a:latin typeface="Verdana" pitchFamily="34" charset="0"/>
                        <a:ea typeface="Verdana" panose="020B0604030504040204" pitchFamily="34" charset="0"/>
                        <a:cs typeface="Verdana" panose="020B0604030504040204" pitchFamily="34" charset="0"/>
                      </a:endParaRPr>
                    </a:p>
                  </a:txBody>
                  <a:tcPr/>
                </a:tc>
                <a:tc rowSpan="2">
                  <a:txBody>
                    <a:bodyPr/>
                    <a:lstStyle/>
                    <a:p>
                      <a:r>
                        <a:rPr lang="de-DE" sz="1400" dirty="0" smtClean="0">
                          <a:solidFill>
                            <a:srgbClr val="FF0000"/>
                          </a:solidFill>
                          <a:latin typeface="Verdana" pitchFamily="34" charset="0"/>
                          <a:ea typeface="Verdana" panose="020B0604030504040204" pitchFamily="34" charset="0"/>
                          <a:cs typeface="Verdana" panose="020B0604030504040204" pitchFamily="34" charset="0"/>
                        </a:rPr>
                        <a:t>$a</a:t>
                      </a:r>
                      <a:r>
                        <a:rPr lang="de-DE" sz="1400" dirty="0" smtClean="0">
                          <a:latin typeface="Verdana" pitchFamily="34" charset="0"/>
                          <a:ea typeface="Verdana" panose="020B0604030504040204" pitchFamily="34" charset="0"/>
                          <a:cs typeface="Verdana" panose="020B0604030504040204" pitchFamily="34" charset="0"/>
                        </a:rPr>
                        <a:t> Illustrationen</a:t>
                      </a:r>
                      <a:r>
                        <a:rPr lang="de-DE" sz="1400" dirty="0" smtClean="0">
                          <a:solidFill>
                            <a:srgbClr val="FF0000"/>
                          </a:solidFill>
                          <a:latin typeface="Verdana" pitchFamily="34" charset="0"/>
                          <a:ea typeface="Verdana" panose="020B0604030504040204" pitchFamily="34" charset="0"/>
                          <a:cs typeface="Verdana" panose="020B0604030504040204" pitchFamily="34" charset="0"/>
                        </a:rPr>
                        <a:t>_</a:t>
                      </a:r>
                    </a:p>
                    <a:p>
                      <a:endParaRPr lang="de-DE" sz="1400" dirty="0" smtClean="0">
                        <a:solidFill>
                          <a:srgbClr val="FF0000"/>
                        </a:solidFill>
                        <a:latin typeface="Verdana" pitchFamily="34" charset="0"/>
                        <a:ea typeface="Verdana" panose="020B0604030504040204" pitchFamily="34" charset="0"/>
                        <a:cs typeface="Verdana" panose="020B0604030504040204" pitchFamily="34" charset="0"/>
                      </a:endParaRPr>
                    </a:p>
                    <a:p>
                      <a:endParaRPr lang="de-DE" sz="1400" dirty="0">
                        <a:solidFill>
                          <a:srgbClr val="FF0000"/>
                        </a:solidFill>
                        <a:latin typeface="Verdana" pitchFamily="34" charset="0"/>
                        <a:ea typeface="Verdana" panose="020B0604030504040204" pitchFamily="34" charset="0"/>
                        <a:cs typeface="Verdana" panose="020B0604030504040204" pitchFamily="34" charset="0"/>
                      </a:endParaRPr>
                    </a:p>
                    <a:p>
                      <a:r>
                        <a:rPr lang="de-DE" sz="1400" dirty="0" smtClean="0">
                          <a:solidFill>
                            <a:srgbClr val="FF0000"/>
                          </a:solidFill>
                          <a:latin typeface="Verdana" pitchFamily="34" charset="0"/>
                          <a:ea typeface="Verdana" panose="020B0604030504040204" pitchFamily="34" charset="0"/>
                          <a:cs typeface="Verdana" panose="020B0604030504040204" pitchFamily="34" charset="0"/>
                        </a:rPr>
                        <a:t>(</a:t>
                      </a:r>
                      <a:r>
                        <a:rPr lang="de-DE" sz="1400" dirty="0" smtClean="0">
                          <a:latin typeface="Verdana" pitchFamily="34" charset="0"/>
                          <a:ea typeface="Verdana" panose="020B0604030504040204" pitchFamily="34" charset="0"/>
                          <a:cs typeface="Verdana" panose="020B0604030504040204" pitchFamily="34" charset="0"/>
                        </a:rPr>
                        <a:t>Fotos (schwarz/weiß)</a:t>
                      </a:r>
                      <a:r>
                        <a:rPr lang="de-DE" sz="1400" dirty="0" smtClean="0">
                          <a:solidFill>
                            <a:srgbClr val="FF0000"/>
                          </a:solidFill>
                          <a:latin typeface="Verdana" pitchFamily="34" charset="0"/>
                          <a:ea typeface="Verdana" panose="020B0604030504040204" pitchFamily="34" charset="0"/>
                          <a:cs typeface="Verdana" panose="020B0604030504040204" pitchFamily="34" charset="0"/>
                        </a:rPr>
                        <a:t>)</a:t>
                      </a:r>
                      <a:endParaRPr lang="de-DE" sz="1400" dirty="0">
                        <a:solidFill>
                          <a:srgbClr val="FF0000"/>
                        </a:solidFill>
                        <a:latin typeface="Verdana"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itchFamily="34" charset="0"/>
                          <a:ea typeface="Verdana" panose="020B0604030504040204" pitchFamily="34" charset="0"/>
                          <a:cs typeface="Verdana" panose="020B0604030504040204" pitchFamily="34" charset="0"/>
                        </a:rPr>
                        <a:t>7.15</a:t>
                      </a:r>
                      <a:endParaRPr lang="de-DE" sz="1400"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itchFamily="34" charset="0"/>
                          <a:ea typeface="Verdana" panose="020B0604030504040204" pitchFamily="34" charset="0"/>
                          <a:cs typeface="Verdana" panose="020B0604030504040204" pitchFamily="34" charset="0"/>
                        </a:rPr>
                        <a:t>Illustrierender Inhalt</a:t>
                      </a:r>
                      <a:endParaRPr lang="de-DE" sz="1400" dirty="0">
                        <a:latin typeface="Verdana" pitchFamily="34" charset="0"/>
                        <a:ea typeface="Verdana" panose="020B0604030504040204" pitchFamily="34" charset="0"/>
                        <a:cs typeface="Verdana" panose="020B0604030504040204" pitchFamily="34" charset="0"/>
                      </a:endParaRPr>
                    </a:p>
                  </a:txBody>
                  <a:tcPr/>
                </a:tc>
                <a:tc vMerge="1">
                  <a:txBody>
                    <a:bodyPr/>
                    <a:lstStyle/>
                    <a:p>
                      <a:endParaRPr lang="de-DE" sz="1400" dirty="0">
                        <a:solidFill>
                          <a:srgbClr val="FF0000"/>
                        </a:solidFill>
                        <a:latin typeface="Verdana"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itchFamily="34" charset="0"/>
                          <a:ea typeface="Verdana" panose="020B0604030504040204" pitchFamily="34" charset="0"/>
                          <a:cs typeface="Verdana" panose="020B0604030504040204" pitchFamily="34" charset="0"/>
                        </a:rPr>
                        <a:t>303</a:t>
                      </a:r>
                      <a:endParaRPr lang="de-DE" sz="1400" b="1"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itchFamily="34" charset="0"/>
                          <a:ea typeface="Verdana" panose="020B0604030504040204" pitchFamily="34" charset="0"/>
                          <a:cs typeface="Verdana" panose="020B0604030504040204" pitchFamily="34" charset="0"/>
                        </a:rPr>
                        <a:t>17.8</a:t>
                      </a:r>
                      <a:endParaRPr lang="de-DE" sz="1400" b="1"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itchFamily="34" charset="0"/>
                          <a:ea typeface="Verdana" panose="020B0604030504040204" pitchFamily="34" charset="0"/>
                          <a:cs typeface="Verdana" panose="020B0604030504040204" pitchFamily="34" charset="0"/>
                        </a:rPr>
                        <a:t>In der Manifestation verkörpertes</a:t>
                      </a:r>
                      <a:r>
                        <a:rPr lang="de-DE" sz="1400" b="1" baseline="0" dirty="0" smtClean="0">
                          <a:latin typeface="Verdana" pitchFamily="34" charset="0"/>
                          <a:ea typeface="Verdana" panose="020B0604030504040204" pitchFamily="34" charset="0"/>
                          <a:cs typeface="Verdana" panose="020B0604030504040204" pitchFamily="34" charset="0"/>
                        </a:rPr>
                        <a:t> Werk</a:t>
                      </a:r>
                      <a:endParaRPr lang="de-DE" sz="1400" b="1"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itchFamily="34" charset="0"/>
                          <a:ea typeface="Verdana" panose="020B0604030504040204" pitchFamily="34" charset="0"/>
                          <a:cs typeface="Verdana" panose="020B0604030504040204" pitchFamily="34" charset="0"/>
                        </a:rPr>
                        <a:t>$p</a:t>
                      </a:r>
                      <a:r>
                        <a:rPr lang="de-DE" sz="1400" dirty="0" smtClean="0">
                          <a:latin typeface="Verdana" pitchFamily="34" charset="0"/>
                          <a:ea typeface="Verdana" panose="020B0604030504040204" pitchFamily="34" charset="0"/>
                          <a:cs typeface="Verdana" panose="020B0604030504040204" pitchFamily="34" charset="0"/>
                        </a:rPr>
                        <a:t> Maier, Bernhard</a:t>
                      </a:r>
                      <a:r>
                        <a:rPr lang="de-DE" sz="1400" dirty="0" smtClean="0">
                          <a:solidFill>
                            <a:srgbClr val="FF0000"/>
                          </a:solidFill>
                          <a:latin typeface="Verdana" pitchFamily="34" charset="0"/>
                          <a:ea typeface="Verdana" panose="020B0604030504040204" pitchFamily="34" charset="0"/>
                          <a:cs typeface="Verdana" panose="020B0604030504040204" pitchFamily="34" charset="0"/>
                        </a:rPr>
                        <a:t/>
                      </a:r>
                      <a:br>
                        <a:rPr lang="de-DE" sz="1400" dirty="0" smtClean="0">
                          <a:solidFill>
                            <a:srgbClr val="FF0000"/>
                          </a:solidFill>
                          <a:latin typeface="Verdana" pitchFamily="34" charset="0"/>
                          <a:ea typeface="Verdana" panose="020B0604030504040204" pitchFamily="34" charset="0"/>
                          <a:cs typeface="Verdana" panose="020B0604030504040204" pitchFamily="34" charset="0"/>
                        </a:rPr>
                      </a:br>
                      <a:r>
                        <a:rPr lang="de-DE" sz="1400" dirty="0" smtClean="0">
                          <a:solidFill>
                            <a:srgbClr val="FF0000"/>
                          </a:solidFill>
                          <a:latin typeface="Verdana" pitchFamily="34" charset="0"/>
                          <a:ea typeface="Verdana" panose="020B0604030504040204" pitchFamily="34" charset="0"/>
                          <a:cs typeface="Verdana" panose="020B0604030504040204" pitchFamily="34" charset="0"/>
                        </a:rPr>
                        <a:t>$d</a:t>
                      </a:r>
                      <a:r>
                        <a:rPr lang="de-DE" sz="1400" dirty="0" smtClean="0">
                          <a:latin typeface="Verdana" pitchFamily="34" charset="0"/>
                          <a:ea typeface="Verdana" panose="020B0604030504040204" pitchFamily="34" charset="0"/>
                          <a:cs typeface="Verdana" panose="020B0604030504040204" pitchFamily="34" charset="0"/>
                        </a:rPr>
                        <a:t> 1933-</a:t>
                      </a:r>
                      <a:br>
                        <a:rPr lang="de-DE" sz="1400" dirty="0" smtClean="0">
                          <a:latin typeface="Verdana" pitchFamily="34" charset="0"/>
                          <a:ea typeface="Verdana" panose="020B0604030504040204" pitchFamily="34" charset="0"/>
                          <a:cs typeface="Verdana" panose="020B0604030504040204" pitchFamily="34" charset="0"/>
                        </a:rPr>
                      </a:br>
                      <a:r>
                        <a:rPr lang="de-DE" sz="1400" dirty="0" smtClean="0">
                          <a:solidFill>
                            <a:srgbClr val="FF0000"/>
                          </a:solidFill>
                          <a:latin typeface="Verdana" pitchFamily="34" charset="0"/>
                          <a:ea typeface="Verdana" panose="020B0604030504040204" pitchFamily="34" charset="0"/>
                          <a:cs typeface="Verdana" panose="020B0604030504040204" pitchFamily="34" charset="0"/>
                        </a:rPr>
                        <a:t>$t </a:t>
                      </a:r>
                      <a:r>
                        <a:rPr lang="de-DE" sz="1400" dirty="0" smtClean="0">
                          <a:latin typeface="Verdana" pitchFamily="34" charset="0"/>
                          <a:ea typeface="Verdana" panose="020B0604030504040204" pitchFamily="34" charset="0"/>
                          <a:cs typeface="Verdana" panose="020B0604030504040204" pitchFamily="34" charset="0"/>
                        </a:rPr>
                        <a:t>Zwischen</a:t>
                      </a:r>
                      <a:r>
                        <a:rPr lang="de-DE" sz="1400" baseline="0" dirty="0" smtClean="0">
                          <a:latin typeface="Verdana" pitchFamily="34" charset="0"/>
                          <a:ea typeface="Verdana" panose="020B0604030504040204" pitchFamily="34" charset="0"/>
                          <a:cs typeface="Verdana" panose="020B0604030504040204" pitchFamily="34" charset="0"/>
                        </a:rPr>
                        <a:t> Leuchten und </a:t>
                      </a:r>
                      <a:r>
                        <a:rPr lang="de-DE" sz="1400" baseline="0" dirty="0" err="1" smtClean="0">
                          <a:latin typeface="Verdana" pitchFamily="34" charset="0"/>
                          <a:ea typeface="Verdana" panose="020B0604030504040204" pitchFamily="34" charset="0"/>
                          <a:cs typeface="Verdana" panose="020B0604030504040204" pitchFamily="34" charset="0"/>
                        </a:rPr>
                        <a:t>Vergehn</a:t>
                      </a:r>
                      <a:r>
                        <a:rPr lang="de-DE" sz="1400" baseline="0" dirty="0" smtClean="0">
                          <a:latin typeface="Verdana" pitchFamily="34" charset="0"/>
                          <a:ea typeface="Verdana" panose="020B0604030504040204" pitchFamily="34" charset="0"/>
                          <a:cs typeface="Verdana" panose="020B0604030504040204" pitchFamily="34" charset="0"/>
                        </a:rPr>
                        <a:t/>
                      </a:r>
                      <a:br>
                        <a:rPr lang="de-DE" sz="1400" baseline="0" dirty="0" smtClean="0">
                          <a:latin typeface="Verdana" pitchFamily="34" charset="0"/>
                          <a:ea typeface="Verdana" panose="020B0604030504040204" pitchFamily="34" charset="0"/>
                          <a:cs typeface="Verdana" panose="020B0604030504040204" pitchFamily="34" charset="0"/>
                        </a:rPr>
                      </a:br>
                      <a:r>
                        <a:rPr lang="en-US" sz="1400" kern="1200" dirty="0" smtClean="0">
                          <a:solidFill>
                            <a:srgbClr val="FF0000"/>
                          </a:solidFill>
                          <a:latin typeface="Verdana" pitchFamily="34" charset="0"/>
                          <a:ea typeface="+mn-ea"/>
                          <a:cs typeface="+mn-cs"/>
                        </a:rPr>
                        <a:t>$9</a:t>
                      </a:r>
                      <a:r>
                        <a:rPr lang="en-US" sz="1400" kern="1200" dirty="0" smtClean="0">
                          <a:solidFill>
                            <a:schemeClr val="dk1"/>
                          </a:solidFill>
                          <a:latin typeface="Verdana" pitchFamily="34" charset="0"/>
                          <a:ea typeface="+mn-ea"/>
                          <a:cs typeface="+mn-cs"/>
                        </a:rPr>
                        <a:t> </a:t>
                      </a:r>
                      <a:r>
                        <a:rPr lang="en-US" sz="1400" i="1" kern="1200" dirty="0" smtClean="0">
                          <a:solidFill>
                            <a:schemeClr val="dk1"/>
                          </a:solidFill>
                          <a:latin typeface="Verdana" pitchFamily="34" charset="0"/>
                          <a:ea typeface="+mn-ea"/>
                          <a:cs typeface="+mn-cs"/>
                        </a:rPr>
                        <a:t>GND-IDN</a:t>
                      </a:r>
                      <a:endParaRPr lang="de-DE" sz="1400" dirty="0">
                        <a:latin typeface="Verdana" pitchFamily="34" charset="0"/>
                        <a:ea typeface="Verdana" panose="020B0604030504040204" pitchFamily="34" charset="0"/>
                        <a:cs typeface="Verdana" panose="020B0604030504040204" pitchFamily="34" charset="0"/>
                      </a:endParaRPr>
                    </a:p>
                  </a:txBody>
                  <a:tcPr/>
                </a:tc>
              </a:tr>
              <a:tr h="370840">
                <a:tc rowSpan="2">
                  <a:txBody>
                    <a:bodyPr/>
                    <a:lstStyle/>
                    <a:p>
                      <a:r>
                        <a:rPr lang="de-DE" sz="1400" b="1" dirty="0" smtClean="0">
                          <a:latin typeface="Verdana" pitchFamily="34" charset="0"/>
                          <a:ea typeface="Verdana" panose="020B0604030504040204" pitchFamily="34" charset="0"/>
                          <a:cs typeface="Verdana" panose="020B0604030504040204" pitchFamily="34" charset="0"/>
                        </a:rPr>
                        <a:t>100</a:t>
                      </a:r>
                      <a:endParaRPr lang="de-DE" sz="1400" b="1"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itchFamily="34" charset="0"/>
                          <a:ea typeface="Verdana" panose="020B0604030504040204" pitchFamily="34" charset="0"/>
                          <a:cs typeface="Verdana" panose="020B0604030504040204" pitchFamily="34" charset="0"/>
                        </a:rPr>
                        <a:t>19.2</a:t>
                      </a:r>
                      <a:endParaRPr lang="de-DE" sz="1400" b="1"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itchFamily="34" charset="0"/>
                          <a:ea typeface="Verdana" panose="020B0604030504040204" pitchFamily="34" charset="0"/>
                          <a:cs typeface="Verdana" panose="020B0604030504040204" pitchFamily="34" charset="0"/>
                        </a:rPr>
                        <a:t>Geistiger Schöpfer</a:t>
                      </a:r>
                      <a:endParaRPr lang="de-DE" sz="1400" b="1" dirty="0">
                        <a:latin typeface="Verdana" pitchFamily="34" charset="0"/>
                        <a:ea typeface="Verdana" panose="020B0604030504040204" pitchFamily="34" charset="0"/>
                        <a:cs typeface="Verdana" panose="020B0604030504040204" pitchFamily="34" charset="0"/>
                      </a:endParaRPr>
                    </a:p>
                  </a:txBody>
                  <a:tcPr/>
                </a:tc>
                <a:tc rowSpan="2">
                  <a:txBody>
                    <a:bodyPr/>
                    <a:lstStyle/>
                    <a:p>
                      <a:r>
                        <a:rPr lang="de-DE" sz="1400" dirty="0" smtClean="0">
                          <a:solidFill>
                            <a:srgbClr val="FF0000"/>
                          </a:solidFill>
                          <a:latin typeface="Verdana" pitchFamily="34" charset="0"/>
                          <a:ea typeface="Verdana" panose="020B0604030504040204" pitchFamily="34" charset="0"/>
                          <a:cs typeface="Verdana" panose="020B0604030504040204" pitchFamily="34" charset="0"/>
                        </a:rPr>
                        <a:t>$p</a:t>
                      </a:r>
                      <a:r>
                        <a:rPr lang="de-DE" sz="1400" dirty="0" smtClean="0">
                          <a:latin typeface="Verdana" pitchFamily="34" charset="0"/>
                          <a:ea typeface="Verdana" panose="020B0604030504040204" pitchFamily="34" charset="0"/>
                          <a:cs typeface="Verdana" panose="020B0604030504040204" pitchFamily="34" charset="0"/>
                        </a:rPr>
                        <a:t> Maier, Bernhard</a:t>
                      </a:r>
                      <a:br>
                        <a:rPr lang="de-DE" sz="1400" dirty="0" smtClean="0">
                          <a:latin typeface="Verdana" pitchFamily="34" charset="0"/>
                          <a:ea typeface="Verdana" panose="020B0604030504040204" pitchFamily="34" charset="0"/>
                          <a:cs typeface="Verdana" panose="020B0604030504040204" pitchFamily="34" charset="0"/>
                        </a:rPr>
                      </a:br>
                      <a:r>
                        <a:rPr lang="de-DE" sz="1400" dirty="0" smtClean="0">
                          <a:solidFill>
                            <a:srgbClr val="FF0000"/>
                          </a:solidFill>
                          <a:latin typeface="Verdana" pitchFamily="34" charset="0"/>
                          <a:ea typeface="Verdana" panose="020B0604030504040204" pitchFamily="34" charset="0"/>
                          <a:cs typeface="Verdana" panose="020B0604030504040204" pitchFamily="34" charset="0"/>
                        </a:rPr>
                        <a:t>$d</a:t>
                      </a:r>
                      <a:r>
                        <a:rPr lang="de-DE" sz="1400" dirty="0" smtClean="0">
                          <a:latin typeface="Verdana" pitchFamily="34" charset="0"/>
                          <a:ea typeface="Verdana" panose="020B0604030504040204" pitchFamily="34" charset="0"/>
                          <a:cs typeface="Verdana" panose="020B0604030504040204" pitchFamily="34" charset="0"/>
                        </a:rPr>
                        <a:t> 1933-</a:t>
                      </a:r>
                      <a:endParaRPr lang="de-DE" sz="1400" dirty="0">
                        <a:latin typeface="Verdana" pitchFamily="34" charset="0"/>
                        <a:ea typeface="Verdana" panose="020B0604030504040204" pitchFamily="34" charset="0"/>
                        <a:cs typeface="Verdana" panose="020B0604030504040204" pitchFamily="34" charset="0"/>
                      </a:endParaRPr>
                    </a:p>
                    <a:p>
                      <a:r>
                        <a:rPr lang="en-US" sz="1400" kern="1200" dirty="0" smtClean="0">
                          <a:solidFill>
                            <a:srgbClr val="FF0000"/>
                          </a:solidFill>
                          <a:latin typeface="Verdana" pitchFamily="34" charset="0"/>
                          <a:ea typeface="+mn-ea"/>
                          <a:cs typeface="+mn-cs"/>
                        </a:rPr>
                        <a:t>$9</a:t>
                      </a:r>
                      <a:r>
                        <a:rPr lang="en-US" sz="1400" kern="1200" dirty="0" smtClean="0">
                          <a:solidFill>
                            <a:schemeClr val="dk1"/>
                          </a:solidFill>
                          <a:latin typeface="Verdana" pitchFamily="34" charset="0"/>
                          <a:ea typeface="+mn-ea"/>
                          <a:cs typeface="+mn-cs"/>
                        </a:rPr>
                        <a:t> </a:t>
                      </a:r>
                      <a:r>
                        <a:rPr lang="en-US" sz="1400" i="1" kern="1200" dirty="0" smtClean="0">
                          <a:solidFill>
                            <a:schemeClr val="dk1"/>
                          </a:solidFill>
                          <a:latin typeface="Verdana" pitchFamily="34" charset="0"/>
                          <a:ea typeface="+mn-ea"/>
                          <a:cs typeface="+mn-cs"/>
                        </a:rPr>
                        <a:t>GND-IDN</a:t>
                      </a:r>
                      <a:br>
                        <a:rPr lang="en-US" sz="1400" i="1" kern="1200" dirty="0" smtClean="0">
                          <a:solidFill>
                            <a:schemeClr val="dk1"/>
                          </a:solidFill>
                          <a:latin typeface="Verdana" pitchFamily="34" charset="0"/>
                          <a:ea typeface="+mn-ea"/>
                          <a:cs typeface="+mn-cs"/>
                        </a:rPr>
                      </a:br>
                      <a:r>
                        <a:rPr lang="de-DE" sz="1400" kern="1200" dirty="0" smtClean="0">
                          <a:solidFill>
                            <a:schemeClr val="bg1">
                              <a:lumMod val="50000"/>
                            </a:schemeClr>
                          </a:solidFill>
                          <a:latin typeface="Verdana" pitchFamily="34" charset="0"/>
                          <a:ea typeface="+mn-ea"/>
                          <a:cs typeface="+mn-cs"/>
                        </a:rPr>
                        <a:t>$4 </a:t>
                      </a:r>
                      <a:r>
                        <a:rPr lang="de-DE" sz="1400" kern="1200" dirty="0" err="1" smtClean="0">
                          <a:solidFill>
                            <a:schemeClr val="bg1">
                              <a:lumMod val="50000"/>
                            </a:schemeClr>
                          </a:solidFill>
                          <a:latin typeface="Verdana" pitchFamily="34" charset="0"/>
                          <a:ea typeface="+mn-ea"/>
                          <a:cs typeface="+mn-cs"/>
                        </a:rPr>
                        <a:t>aut</a:t>
                      </a:r>
                      <a:r>
                        <a:rPr lang="de-DE" sz="1400" kern="1200" dirty="0" smtClean="0">
                          <a:solidFill>
                            <a:schemeClr val="bg1">
                              <a:lumMod val="50000"/>
                            </a:schemeClr>
                          </a:solidFill>
                          <a:latin typeface="Verdana" pitchFamily="34" charset="0"/>
                          <a:ea typeface="+mn-ea"/>
                          <a:cs typeface="+mn-cs"/>
                        </a:rPr>
                        <a:t> </a:t>
                      </a:r>
                      <a:r>
                        <a:rPr lang="de-DE" sz="1400" i="1" kern="1200" dirty="0" smtClean="0">
                          <a:solidFill>
                            <a:schemeClr val="bg1">
                              <a:lumMod val="50000"/>
                            </a:schemeClr>
                          </a:solidFill>
                          <a:latin typeface="Cambria" pitchFamily="18" charset="0"/>
                          <a:ea typeface="+mn-ea"/>
                          <a:cs typeface="+mn-cs"/>
                        </a:rPr>
                        <a:t>(Verfasser)</a:t>
                      </a:r>
                      <a:endParaRPr lang="de-DE" sz="1400" dirty="0">
                        <a:latin typeface="Verdana"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itchFamily="34" charset="0"/>
                          <a:ea typeface="Verdana" panose="020B0604030504040204" pitchFamily="34" charset="0"/>
                          <a:cs typeface="Verdana" panose="020B0604030504040204" pitchFamily="34" charset="0"/>
                        </a:rPr>
                        <a:t>18.5 + </a:t>
                      </a:r>
                      <a:r>
                        <a:rPr lang="de-DE" sz="1400" dirty="0" err="1" smtClean="0">
                          <a:latin typeface="Verdana" pitchFamily="34" charset="0"/>
                          <a:ea typeface="Verdana" panose="020B0604030504040204" pitchFamily="34" charset="0"/>
                          <a:cs typeface="Verdana" panose="020B0604030504040204" pitchFamily="34" charset="0"/>
                        </a:rPr>
                        <a:t>Anh</a:t>
                      </a:r>
                      <a:r>
                        <a:rPr lang="de-DE" sz="1400" dirty="0" smtClean="0">
                          <a:latin typeface="Verdana" pitchFamily="34" charset="0"/>
                          <a:ea typeface="Verdana" panose="020B0604030504040204" pitchFamily="34" charset="0"/>
                          <a:cs typeface="Verdana" panose="020B0604030504040204" pitchFamily="34" charset="0"/>
                        </a:rPr>
                        <a:t>. I</a:t>
                      </a:r>
                      <a:endParaRPr lang="de-DE" sz="1400" dirty="0">
                        <a:latin typeface="Verdana"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itchFamily="34" charset="0"/>
                          <a:ea typeface="Verdana" panose="020B0604030504040204" pitchFamily="34" charset="0"/>
                          <a:cs typeface="Verdana" panose="020B0604030504040204" pitchFamily="34" charset="0"/>
                        </a:rPr>
                        <a:t>Beziehungs-kennzeichnung</a:t>
                      </a:r>
                      <a:endParaRPr lang="de-DE" sz="1400" dirty="0">
                        <a:latin typeface="Verdana" pitchFamily="34" charset="0"/>
                        <a:ea typeface="Verdana" panose="020B0604030504040204" pitchFamily="34" charset="0"/>
                        <a:cs typeface="Verdana" panose="020B0604030504040204" pitchFamily="34" charset="0"/>
                      </a:endParaRPr>
                    </a:p>
                  </a:txBody>
                  <a:tcPr/>
                </a:tc>
                <a:tc vMerge="1">
                  <a:txBody>
                    <a:bodyPr/>
                    <a:lstStyle/>
                    <a:p>
                      <a:endParaRPr lang="de-DE" sz="1400" dirty="0">
                        <a:latin typeface="Verdana"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4815819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 	</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Normdaten</a:t>
            </a:r>
          </a:p>
          <a:p>
            <a:endParaRPr lang="de-DE" dirty="0"/>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10"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Stand: 19.06.2015 | CC BY-NC-SA</a:t>
            </a:r>
            <a:endParaRPr lang="de-DE" dirty="0"/>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268761"/>
            <a:ext cx="2376264" cy="49429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8" name="Tabelle 7"/>
          <p:cNvGraphicFramePr>
            <a:graphicFrameLocks noGrp="1"/>
          </p:cNvGraphicFramePr>
          <p:nvPr>
            <p:extLst>
              <p:ext uri="{D42A27DB-BD31-4B8C-83A1-F6EECF244321}">
                <p14:modId xmlns:p14="http://schemas.microsoft.com/office/powerpoint/2010/main" val="26676884"/>
              </p:ext>
            </p:extLst>
          </p:nvPr>
        </p:nvGraphicFramePr>
        <p:xfrm>
          <a:off x="2915816" y="1412776"/>
          <a:ext cx="5796000" cy="2565400"/>
        </p:xfrm>
        <a:graphic>
          <a:graphicData uri="http://schemas.openxmlformats.org/drawingml/2006/table">
            <a:tbl>
              <a:tblPr firstRow="1" bandRow="1">
                <a:tableStyleId>{5C22544A-7EE6-4342-B048-85BDC9FD1C3A}</a:tableStyleId>
              </a:tblPr>
              <a:tblGrid>
                <a:gridCol w="756000"/>
                <a:gridCol w="720000"/>
                <a:gridCol w="1980000"/>
                <a:gridCol w="2340000"/>
              </a:tblGrid>
              <a:tr h="370840">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095</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8.10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Status der Identifizierung</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1 </a:t>
                      </a:r>
                      <a:r>
                        <a:rPr lang="de-DE" sz="1400" i="1" dirty="0" smtClean="0">
                          <a:latin typeface="Verdana" panose="020B0604030504040204" pitchFamily="34" charset="0"/>
                          <a:ea typeface="Verdana" panose="020B0604030504040204" pitchFamily="34" charset="0"/>
                          <a:cs typeface="Verdana" panose="020B0604030504040204" pitchFamily="34" charset="0"/>
                        </a:rPr>
                        <a:t>(Vollständig etabliert)</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9.2.2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Bevorzugter Name der Person</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Maier, Bernhard</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latin typeface="Verdana" panose="020B0604030504040204" pitchFamily="34" charset="0"/>
                          <a:ea typeface="Verdana" panose="020B0604030504040204" pitchFamily="34" charset="0"/>
                          <a:cs typeface="Verdana" panose="020B0604030504040204" pitchFamily="34" charset="0"/>
                        </a:rPr>
                        <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latin typeface="Verdana" panose="020B0604030504040204" pitchFamily="34" charset="0"/>
                          <a:ea typeface="Verdana" panose="020B0604030504040204" pitchFamily="34" charset="0"/>
                          <a:cs typeface="Verdana" panose="020B0604030504040204" pitchFamily="34" charset="0"/>
                        </a:rPr>
                        <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dirty="0" smtClean="0">
                          <a:latin typeface="Verdana" panose="020B0604030504040204" pitchFamily="34" charset="0"/>
                          <a:ea typeface="Verdana" panose="020B0604030504040204" pitchFamily="34" charset="0"/>
                          <a:cs typeface="Verdana" panose="020B0604030504040204" pitchFamily="34" charset="0"/>
                        </a:rPr>
                        <a:t> 1933-</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21032">
                <a:tc vMerge="1">
                  <a:txBody>
                    <a:bodyPr/>
                    <a:lstStyle/>
                    <a:p>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9.3.2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Geburtsdatum</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550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9.16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Beruf oder Beschäftigung</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$s</a:t>
                      </a:r>
                      <a:r>
                        <a:rPr lang="de-DE" sz="1400" dirty="0" smtClean="0">
                          <a:latin typeface="Verdana" panose="020B0604030504040204" pitchFamily="34" charset="0"/>
                          <a:ea typeface="Verdana" panose="020B0604030504040204" pitchFamily="34" charset="0"/>
                          <a:cs typeface="Verdana" panose="020B0604030504040204" pitchFamily="34" charset="0"/>
                        </a:rPr>
                        <a:t> Redakteur</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beru</a:t>
                      </a:r>
                      <a:r>
                        <a:rPr lang="de-DE" sz="1400" dirty="0" smtClean="0">
                          <a:latin typeface="Verdana" panose="020B0604030504040204" pitchFamily="34" charset="0"/>
                          <a:ea typeface="Verdana" panose="020B0604030504040204" pitchFamily="34" charset="0"/>
                          <a:cs typeface="Verdana" panose="020B0604030504040204" pitchFamily="34" charset="0"/>
                        </a:rPr>
                        <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en-US" sz="1400" kern="1200" dirty="0" smtClean="0">
                          <a:solidFill>
                            <a:srgbClr val="FF0000"/>
                          </a:solidFill>
                          <a:latin typeface="Verdana" pitchFamily="34" charset="0"/>
                          <a:ea typeface="+mn-ea"/>
                          <a:cs typeface="+mn-cs"/>
                        </a:rPr>
                        <a:t>$9</a:t>
                      </a:r>
                      <a:r>
                        <a:rPr lang="en-US" sz="1400" kern="1200" dirty="0" smtClean="0">
                          <a:solidFill>
                            <a:schemeClr val="dk1"/>
                          </a:solidFill>
                          <a:latin typeface="Verdana" pitchFamily="34" charset="0"/>
                          <a:ea typeface="+mn-ea"/>
                          <a:cs typeface="+mn-cs"/>
                        </a:rPr>
                        <a:t> </a:t>
                      </a:r>
                      <a:r>
                        <a:rPr lang="en-US" sz="1400" i="1" kern="1200" dirty="0" smtClean="0">
                          <a:solidFill>
                            <a:schemeClr val="dk1"/>
                          </a:solidFill>
                          <a:latin typeface="Verdana" pitchFamily="34" charset="0"/>
                          <a:ea typeface="+mn-ea"/>
                          <a:cs typeface="+mn-cs"/>
                        </a:rPr>
                        <a:t>GND-IDN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9305346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fortlaufende Ressource</a:t>
            </a:r>
            <a:endParaRPr lang="de-DE" dirty="0"/>
          </a:p>
        </p:txBody>
      </p:sp>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5776" y="764704"/>
            <a:ext cx="3086075" cy="5440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648276" y="775624"/>
            <a:ext cx="1800200" cy="461665"/>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Vorlage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Stand: 19.06.2015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21482820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fortlaufende </a:t>
            </a:r>
            <a:r>
              <a:rPr lang="de-DE" dirty="0" smtClean="0"/>
              <a:t>Ressource</a:t>
            </a:r>
            <a:endParaRPr lang="de-DE"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828166"/>
            <a:ext cx="2571750" cy="453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Stand: 19.06.2015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19</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2474651045"/>
              </p:ext>
            </p:extLst>
          </p:nvPr>
        </p:nvGraphicFramePr>
        <p:xfrm>
          <a:off x="2987824" y="908720"/>
          <a:ext cx="5796000" cy="5176520"/>
        </p:xfrm>
        <a:graphic>
          <a:graphicData uri="http://schemas.openxmlformats.org/drawingml/2006/table">
            <a:tbl>
              <a:tblPr firstRow="1" bandRow="1">
                <a:tableStyleId>{5C22544A-7EE6-4342-B048-85BDC9FD1C3A}</a:tableStyleId>
              </a:tblPr>
              <a:tblGrid>
                <a:gridCol w="792000"/>
                <a:gridCol w="720000"/>
                <a:gridCol w="1944000"/>
                <a:gridCol w="2340000"/>
              </a:tblGrid>
              <a:tr h="370840">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331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International </a:t>
                      </a:r>
                      <a:r>
                        <a:rPr lang="de-DE" sz="1400" dirty="0" err="1" smtClean="0">
                          <a:latin typeface="Verdana" panose="020B0604030504040204" pitchFamily="34" charset="0"/>
                          <a:ea typeface="Verdana" panose="020B0604030504040204" pitchFamily="34" charset="0"/>
                          <a:cs typeface="Verdana" panose="020B0604030504040204" pitchFamily="34" charset="0"/>
                        </a:rPr>
                        <a:t>journal</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of</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dynamics</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and</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control</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405</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2.6</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Zählung</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Volume 1, </a:t>
                      </a:r>
                      <a:r>
                        <a:rPr lang="de-DE" sz="1400" dirty="0" err="1" smtClean="0">
                          <a:latin typeface="Verdana" panose="020B0604030504040204" pitchFamily="34" charset="0"/>
                          <a:ea typeface="Verdana" panose="020B0604030504040204" pitchFamily="34" charset="0"/>
                          <a:cs typeface="Verdana" panose="020B0604030504040204" pitchFamily="34" charset="0"/>
                        </a:rPr>
                        <a:t>Number</a:t>
                      </a:r>
                      <a:r>
                        <a:rPr lang="de-DE" sz="1400" dirty="0" smtClean="0">
                          <a:latin typeface="Verdana" panose="020B0604030504040204" pitchFamily="34" charset="0"/>
                          <a:ea typeface="Verdana" panose="020B0604030504040204" pitchFamily="34" charset="0"/>
                          <a:cs typeface="Verdana" panose="020B0604030504040204" pitchFamily="34" charset="0"/>
                        </a:rPr>
                        <a:t> 3 (2013)-</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4">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419</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2.8.2 </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Erscheinungs-</a:t>
                      </a:r>
                    </a:p>
                    <a:p>
                      <a:r>
                        <a:rPr lang="de-DE" sz="1400" b="1" dirty="0" err="1" smtClean="0">
                          <a:latin typeface="Verdana" panose="020B0604030504040204" pitchFamily="34" charset="0"/>
                          <a:ea typeface="Verdana" panose="020B0604030504040204" pitchFamily="34" charset="0"/>
                          <a:cs typeface="Verdana" panose="020B0604030504040204" pitchFamily="34" charset="0"/>
                        </a:rPr>
                        <a:t>ort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rowSpan="4">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Berlin</a:t>
                      </a: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sz="1400"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endParaRPr lang="de-DE" sz="1400" dirty="0" smtClean="0">
                        <a:latin typeface="Verdana" panose="020B0604030504040204" pitchFamily="34" charset="0"/>
                        <a:ea typeface="Verdana" panose="020B0604030504040204" pitchFamily="34" charset="0"/>
                        <a:cs typeface="Verdana" panose="020B0604030504040204" pitchFamily="34" charset="0"/>
                      </a:endParaRPr>
                    </a:p>
                    <a:p>
                      <a:r>
                        <a:rPr lang="de-DE" sz="1400" dirty="0" smtClean="0">
                          <a:latin typeface="Verdana" panose="020B0604030504040204" pitchFamily="34" charset="0"/>
                          <a:ea typeface="Verdana" panose="020B0604030504040204" pitchFamily="34" charset="0"/>
                          <a:cs typeface="Verdana" panose="020B0604030504040204" pitchFamily="34" charset="0"/>
                        </a:rPr>
                        <a:t>Heidelberg</a:t>
                      </a:r>
                    </a:p>
                    <a:p>
                      <a:endPar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endParaRPr>
                    </a:p>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dirty="0" smtClean="0">
                          <a:latin typeface="Verdana" panose="020B0604030504040204" pitchFamily="34" charset="0"/>
                          <a:ea typeface="Verdana" panose="020B0604030504040204" pitchFamily="34" charset="0"/>
                          <a:cs typeface="Verdana" panose="020B0604030504040204" pitchFamily="34" charset="0"/>
                        </a:rPr>
                        <a:t> Springer-Verlag</a:t>
                      </a:r>
                    </a:p>
                    <a:p>
                      <a:endPar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endParaRPr>
                    </a:p>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a:t>
                      </a:r>
                      <a:r>
                        <a:rPr lang="de-DE" sz="1400" dirty="0" smtClean="0">
                          <a:latin typeface="Verdana" panose="020B0604030504040204" pitchFamily="34" charset="0"/>
                          <a:ea typeface="Verdana" panose="020B0604030504040204" pitchFamily="34" charset="0"/>
                          <a:cs typeface="Verdana" panose="020B0604030504040204" pitchFamily="34" charset="0"/>
                        </a:rPr>
                        <a:t> [2014]-</a:t>
                      </a:r>
                    </a:p>
                  </a:txBody>
                  <a:tcPr/>
                </a:tc>
              </a:tr>
              <a:tr h="370840">
                <a:tc vMerge="1">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2.8.2</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1400" dirty="0" smtClean="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2.8.4</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Verlagsname</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1400" dirty="0" smtClean="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2.8.6</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1400" dirty="0" smtClean="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425b</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2014</a:t>
                      </a: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052,</a:t>
                      </a:r>
                      <a:br>
                        <a:rPr lang="de-DE" sz="1400" b="1" dirty="0" smtClean="0">
                          <a:latin typeface="Verdana" panose="020B0604030504040204" pitchFamily="34" charset="0"/>
                          <a:ea typeface="Verdana" panose="020B0604030504040204" pitchFamily="34" charset="0"/>
                          <a:cs typeface="Verdana" panose="020B0604030504040204" pitchFamily="34" charset="0"/>
                        </a:rPr>
                      </a:br>
                      <a:r>
                        <a:rPr lang="de-DE" sz="1400" b="1" dirty="0" smtClean="0">
                          <a:latin typeface="Verdana" panose="020B0604030504040204" pitchFamily="34" charset="0"/>
                          <a:ea typeface="Verdana" panose="020B0604030504040204" pitchFamily="34" charset="0"/>
                          <a:cs typeface="Verdana" panose="020B0604030504040204" pitchFamily="34" charset="0"/>
                        </a:rPr>
                        <a:t>Pos.</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2.13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Erscheinungs-weise</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p</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i="1" baseline="0" dirty="0" smtClean="0">
                          <a:latin typeface="Verdana" panose="020B0604030504040204" pitchFamily="34" charset="0"/>
                          <a:ea typeface="Verdana" panose="020B0604030504040204" pitchFamily="34" charset="0"/>
                          <a:cs typeface="Verdana" panose="020B0604030504040204" pitchFamily="34" charset="0"/>
                        </a:rPr>
                        <a:t>(</a:t>
                      </a:r>
                      <a:r>
                        <a:rPr lang="de-DE" sz="1400" i="1" dirty="0" smtClean="0">
                          <a:latin typeface="Verdana" panose="020B0604030504040204" pitchFamily="34" charset="0"/>
                          <a:ea typeface="Verdana" panose="020B0604030504040204" pitchFamily="34" charset="0"/>
                          <a:cs typeface="Verdana" panose="020B0604030504040204" pitchFamily="34" charset="0"/>
                        </a:rPr>
                        <a:t>Fortlaufende Ressource)</a:t>
                      </a:r>
                    </a:p>
                  </a:txBody>
                  <a:tcPr/>
                </a:tc>
              </a:tr>
              <a:tr h="370840">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052, Pos. 8-10</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2.14</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Erscheinungs-frequenz</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q </a:t>
                      </a:r>
                      <a:r>
                        <a:rPr lang="de-DE" sz="1400" i="1" dirty="0" smtClean="0">
                          <a:latin typeface="Verdana" panose="020B0604030504040204" pitchFamily="34" charset="0"/>
                          <a:ea typeface="Verdana" panose="020B0604030504040204" pitchFamily="34" charset="0"/>
                          <a:cs typeface="Verdana" panose="020B0604030504040204" pitchFamily="34" charset="0"/>
                        </a:rPr>
                        <a:t>(vierteljährlich)</a:t>
                      </a: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542a</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2.15</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err="1" smtClean="0">
                          <a:latin typeface="Verdana" panose="020B0604030504040204" pitchFamily="34" charset="0"/>
                          <a:ea typeface="Verdana" panose="020B0604030504040204" pitchFamily="34" charset="0"/>
                          <a:cs typeface="Verdana" panose="020B0604030504040204" pitchFamily="34" charset="0"/>
                        </a:rPr>
                        <a:t>Identifikator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2195-268X</a:t>
                      </a:r>
                    </a:p>
                  </a:txBody>
                  <a:tcPr/>
                </a:tc>
              </a:tr>
            </a:tbl>
          </a:graphicData>
        </a:graphic>
      </p:graphicFrame>
    </p:spTree>
    <p:extLst>
      <p:ext uri="{BB962C8B-B14F-4D97-AF65-F5344CB8AC3E}">
        <p14:creationId xmlns:p14="http://schemas.microsoft.com/office/powerpoint/2010/main" val="22299755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altLang="de-DE" dirty="0" smtClean="0"/>
              <a:t>Das Standardelemente-Set</a:t>
            </a:r>
            <a:br>
              <a:rPr lang="de-DE" altLang="de-DE" dirty="0" smtClean="0"/>
            </a:br>
            <a:r>
              <a:rPr lang="de-DE" sz="2000" dirty="0" smtClean="0">
                <a:solidFill>
                  <a:schemeClr val="tx1"/>
                </a:solidFill>
              </a:rPr>
              <a:t>Formatneutral, 22.05.2015, </a:t>
            </a:r>
            <a:r>
              <a:rPr lang="de-DE" sz="2000" dirty="0" err="1" smtClean="0">
                <a:solidFill>
                  <a:schemeClr val="tx1"/>
                </a:solidFill>
              </a:rPr>
              <a:t>Aleph</a:t>
            </a:r>
            <a:r>
              <a:rPr lang="de-DE" sz="2000" dirty="0" smtClean="0">
                <a:solidFill>
                  <a:schemeClr val="tx1"/>
                </a:solidFill>
              </a:rPr>
              <a:t> (ASEQ), 19.06.2015</a:t>
            </a:r>
            <a:r>
              <a:rPr lang="de-DE" altLang="de-DE" dirty="0" smtClean="0"/>
              <a:t/>
            </a:r>
            <a:br>
              <a:rPr lang="de-DE" altLang="de-DE" dirty="0" smtClean="0"/>
            </a:br>
            <a:r>
              <a:rPr lang="de-DE" altLang="de-DE" dirty="0" smtClean="0"/>
              <a:t/>
            </a:r>
            <a:br>
              <a:rPr lang="de-DE" altLang="de-DE" dirty="0" smtClean="0"/>
            </a:b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Stand: 19.06.2015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fortlaufende </a:t>
            </a:r>
            <a:r>
              <a:rPr lang="de-DE" dirty="0" smtClean="0"/>
              <a:t>Ressource</a:t>
            </a:r>
            <a:endParaRPr lang="de-DE" dirty="0"/>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819620"/>
            <a:ext cx="2571750" cy="453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Stand: 19.06.2015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20</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2557256827"/>
              </p:ext>
            </p:extLst>
          </p:nvPr>
        </p:nvGraphicFramePr>
        <p:xfrm>
          <a:off x="3129227" y="908720"/>
          <a:ext cx="5796000" cy="4038600"/>
        </p:xfrm>
        <a:graphic>
          <a:graphicData uri="http://schemas.openxmlformats.org/drawingml/2006/table">
            <a:tbl>
              <a:tblPr firstRow="1" bandRow="1">
                <a:tableStyleId>{5C22544A-7EE6-4342-B048-85BDC9FD1C3A}</a:tableStyleId>
              </a:tblPr>
              <a:tblGrid>
                <a:gridCol w="792000"/>
                <a:gridCol w="720000"/>
                <a:gridCol w="1944000"/>
                <a:gridCol w="2340000"/>
              </a:tblGrid>
              <a:tr h="370840">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501</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27.1</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In Beziehung stehende Manifestation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ISSN der parallelen</a:t>
                      </a:r>
                      <a:r>
                        <a:rPr lang="de-DE" sz="1400" baseline="0" dirty="0" smtClean="0">
                          <a:latin typeface="Verdana" panose="020B0604030504040204" pitchFamily="34" charset="0"/>
                          <a:ea typeface="Verdana" panose="020B0604030504040204" pitchFamily="34" charset="0"/>
                          <a:cs typeface="Verdana" panose="020B0604030504040204" pitchFamily="34" charset="0"/>
                        </a:rPr>
                        <a:t> Ausgabe: </a:t>
                      </a:r>
                    </a:p>
                    <a:p>
                      <a:r>
                        <a:rPr lang="de-DE" sz="1400" baseline="0" dirty="0" smtClean="0">
                          <a:latin typeface="Verdana" panose="020B0604030504040204" pitchFamily="34" charset="0"/>
                          <a:ea typeface="Verdana" panose="020B0604030504040204" pitchFamily="34" charset="0"/>
                          <a:cs typeface="Verdana" panose="020B0604030504040204" pitchFamily="34" charset="0"/>
                        </a:rPr>
                        <a:t>2195-268X</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061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Medientyp</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dirty="0" smtClean="0">
                          <a:latin typeface="Verdana" panose="020B0604030504040204" pitchFamily="34" charset="0"/>
                          <a:ea typeface="Verdana" panose="020B0604030504040204" pitchFamily="34" charset="0"/>
                          <a:cs typeface="Verdana" panose="020B0604030504040204" pitchFamily="34" charset="0"/>
                        </a:rPr>
                        <a:t> n </a:t>
                      </a:r>
                      <a:r>
                        <a:rPr lang="de-DE" sz="1400" i="1" dirty="0" smtClean="0">
                          <a:latin typeface="Verdana" panose="020B0604030504040204" pitchFamily="34" charset="0"/>
                          <a:ea typeface="Verdana" panose="020B0604030504040204" pitchFamily="34" charset="0"/>
                          <a:cs typeface="Verdana" panose="020B0604030504040204" pitchFamily="34" charset="0"/>
                        </a:rPr>
                        <a:t>(Ohne Hilfsmittel zu benutzen)</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062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nc</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(Band)</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331</a:t>
                      </a:r>
                      <a:b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400" b="1" i="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oder</a:t>
                      </a:r>
                      <a: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r>
                      <a:br>
                        <a:rPr lang="de-DE" sz="14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400" b="1" dirty="0" smtClean="0">
                          <a:latin typeface="Verdana" panose="020B0604030504040204" pitchFamily="34" charset="0"/>
                          <a:ea typeface="Verdana" panose="020B0604030504040204" pitchFamily="34" charset="0"/>
                          <a:cs typeface="Verdana" panose="020B0604030504040204" pitchFamily="34" charset="0"/>
                        </a:rPr>
                        <a:t>303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 International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journal</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of</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dynamics</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and</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control</a:t>
                      </a:r>
                      <a: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r>
                      <a:br>
                        <a:rPr lang="de-DE" sz="14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400" i="1" dirty="0" smtClean="0">
                          <a:latin typeface="Verdana" panose="020B0604030504040204" pitchFamily="34" charset="0"/>
                          <a:ea typeface="Verdana" panose="020B0604030504040204" pitchFamily="34" charset="0"/>
                          <a:cs typeface="Verdana" panose="020B0604030504040204" pitchFamily="34" charset="0"/>
                        </a:rPr>
                        <a:t>oder</a:t>
                      </a:r>
                      <a:r>
                        <a:rPr lang="de-DE" sz="1400" dirty="0" smtClean="0">
                          <a:latin typeface="Verdana" panose="020B0604030504040204" pitchFamily="34" charset="0"/>
                          <a:ea typeface="Verdana" panose="020B0604030504040204" pitchFamily="34" charset="0"/>
                          <a:cs typeface="Verdana" panose="020B0604030504040204" pitchFamily="34" charset="0"/>
                        </a:rPr>
                        <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400" dirty="0" smtClean="0">
                          <a:latin typeface="Verdana" panose="020B0604030504040204" pitchFamily="34" charset="0"/>
                          <a:ea typeface="Verdana" panose="020B0604030504040204" pitchFamily="34" charset="0"/>
                          <a:cs typeface="Verdana" panose="020B0604030504040204" pitchFamily="34" charset="0"/>
                        </a:rPr>
                        <a:t> International </a:t>
                      </a:r>
                      <a:r>
                        <a:rPr lang="de-DE" sz="1400" dirty="0" err="1" smtClean="0">
                          <a:latin typeface="Verdana" panose="020B0604030504040204" pitchFamily="34" charset="0"/>
                          <a:ea typeface="Verdana" panose="020B0604030504040204" pitchFamily="34" charset="0"/>
                          <a:cs typeface="Verdana" panose="020B0604030504040204" pitchFamily="34" charset="0"/>
                        </a:rPr>
                        <a:t>journal</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of</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dynamics</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and</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control</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060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6.9</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Inhaltstyp</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txt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(Text)</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037b</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6.11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Sprache</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der Expression</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ger</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5644446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	</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pPr marL="0" indent="0">
              <a:buNone/>
            </a:pPr>
            <a:r>
              <a:rPr lang="de-DE" dirty="0" smtClean="0"/>
              <a:t>Wiederholung aus dem Modul 1 </a:t>
            </a:r>
          </a:p>
          <a:p>
            <a:pPr marL="0" indent="0">
              <a:buNone/>
            </a:pPr>
            <a:r>
              <a:rPr lang="de-DE" dirty="0" smtClean="0"/>
              <a:t>Kennzeichnung im Toolkit</a:t>
            </a:r>
          </a:p>
          <a:p>
            <a:pPr marL="0" indent="0">
              <a:buNone/>
            </a:pPr>
            <a:r>
              <a:rPr lang="de-DE" dirty="0" smtClean="0"/>
              <a:t>Anwendung der Standardelemente</a:t>
            </a:r>
          </a:p>
          <a:p>
            <a:pPr marL="0" indent="0">
              <a:buNone/>
            </a:pPr>
            <a:r>
              <a:rPr lang="de-DE" dirty="0" smtClean="0"/>
              <a:t>	Anhang: Monografie</a:t>
            </a:r>
            <a:endParaRPr lang="de-DE" dirty="0"/>
          </a:p>
          <a:p>
            <a:pPr marL="0" indent="0">
              <a:buNone/>
            </a:pPr>
            <a:r>
              <a:rPr lang="de-DE" dirty="0" smtClean="0"/>
              <a:t>	Anhang: fortlaufende Ressource</a:t>
            </a:r>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Stand: 19.06.2015 | CC BY-NC-SA</a:t>
            </a:r>
            <a:endParaRPr lang="de-DE" dirty="0"/>
          </a:p>
        </p:txBody>
      </p:sp>
    </p:spTree>
    <p:extLst>
      <p:ext uri="{BB962C8B-B14F-4D97-AF65-F5344CB8AC3E}">
        <p14:creationId xmlns:p14="http://schemas.microsoft.com/office/powerpoint/2010/main" val="13519391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DE" dirty="0" smtClean="0"/>
              <a:t>Wiederholung aus dem Modul 1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Was für Ausgaben liegen vom Standardelemente-Set vor?</a:t>
            </a:r>
          </a:p>
          <a:p>
            <a:r>
              <a:rPr lang="de-DE" dirty="0" smtClean="0"/>
              <a:t>Was sind Kern- und Zusatzelemente?</a:t>
            </a:r>
          </a:p>
          <a:p>
            <a:pPr marL="914400" lvl="2"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dirty="0"/>
          </a:p>
        </p:txBody>
      </p:sp>
      <p:sp>
        <p:nvSpPr>
          <p:cNvPr id="7"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Stand: 19.06.2015 | CC BY-NC-SA</a:t>
            </a:r>
            <a:endParaRPr lang="de-DE" dirty="0"/>
          </a:p>
        </p:txBody>
      </p:sp>
    </p:spTree>
    <p:extLst>
      <p:ext uri="{BB962C8B-B14F-4D97-AF65-F5344CB8AC3E}">
        <p14:creationId xmlns:p14="http://schemas.microsoft.com/office/powerpoint/2010/main" val="13519391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Wiederholung aus dem Modul 1</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Für den deutschsprachigen Raum gibt es:</a:t>
            </a:r>
          </a:p>
          <a:p>
            <a:pPr marL="0" indent="0">
              <a:buNone/>
            </a:pPr>
            <a:r>
              <a:rPr lang="de-DE" dirty="0" smtClean="0"/>
              <a:t>	Kernelemente</a:t>
            </a:r>
          </a:p>
          <a:p>
            <a:pPr marL="0" indent="0">
              <a:buNone/>
            </a:pPr>
            <a:r>
              <a:rPr lang="de-DE" dirty="0" smtClean="0"/>
              <a:t>	Kernelemente, nur unter bestimmten 	Bedingungen</a:t>
            </a:r>
          </a:p>
          <a:p>
            <a:pPr marL="0" indent="0">
              <a:buNone/>
            </a:pPr>
            <a:r>
              <a:rPr lang="de-DE" dirty="0" smtClean="0"/>
              <a:t>	Zusatzelemente</a:t>
            </a:r>
          </a:p>
          <a:p>
            <a:pPr marL="0" indent="0">
              <a:buNone/>
            </a:pPr>
            <a:r>
              <a:rPr lang="de-DE" dirty="0" smtClean="0"/>
              <a:t>	Zusatzelemente, nur unter bestimmten 	Bedingungen</a:t>
            </a:r>
          </a:p>
          <a:p>
            <a:pPr marL="0" indent="0">
              <a:buNone/>
            </a:pPr>
            <a:r>
              <a:rPr lang="de-DE" dirty="0"/>
              <a:t>	</a:t>
            </a:r>
            <a:endParaRPr lang="de-DE" dirty="0" smtClean="0"/>
          </a:p>
          <a:p>
            <a:pPr marL="0" indent="0">
              <a:buNone/>
            </a:pPr>
            <a:r>
              <a:rPr lang="de-DE" dirty="0" smtClean="0">
                <a:solidFill>
                  <a:srgbClr val="FF0000"/>
                </a:solidFill>
              </a:rPr>
              <a:t>Neu</a:t>
            </a:r>
            <a:r>
              <a:rPr lang="de-DE" dirty="0" smtClean="0"/>
              <a:t>   </a:t>
            </a:r>
            <a:r>
              <a:rPr lang="de-DE" b="1" dirty="0" smtClean="0"/>
              <a:t>Ergänzung Nationalbibliotheken</a:t>
            </a:r>
            <a:r>
              <a:rPr lang="de-DE" dirty="0" smtClean="0"/>
              <a:t>:</a:t>
            </a:r>
          </a:p>
          <a:p>
            <a:pPr marL="0" indent="0">
              <a:buNone/>
            </a:pPr>
            <a:r>
              <a:rPr lang="de-DE" dirty="0" smtClean="0"/>
              <a:t>	verpflichtende Angaben nur für die 	Nationalbibliotheken</a:t>
            </a:r>
            <a:endParaRPr lang="de-DE" dirty="0"/>
          </a:p>
        </p:txBody>
      </p:sp>
      <p:sp>
        <p:nvSpPr>
          <p:cNvPr id="4"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Stand: 19.06.2015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0160235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Kennzeichnung im Toolkit			</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Die Standardelemente-Sets sind unter </a:t>
            </a:r>
          </a:p>
          <a:p>
            <a:pPr marL="0" indent="0">
              <a:buNone/>
            </a:pPr>
            <a:r>
              <a:rPr lang="de-DE" dirty="0" smtClean="0"/>
              <a:t>RDA 0.6.1 D-A-CH verlinkt.</a:t>
            </a:r>
          </a:p>
          <a:p>
            <a:pPr marL="0" indent="0">
              <a:buNone/>
            </a:pPr>
            <a:r>
              <a:rPr lang="de-DE" dirty="0" smtClean="0"/>
              <a:t>Im Toolkit sind Kernelemente wie folgt gekennzeichnet:</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7664" y="2780928"/>
            <a:ext cx="4482641" cy="1140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feld 5"/>
          <p:cNvSpPr txBox="1"/>
          <p:nvPr/>
        </p:nvSpPr>
        <p:spPr>
          <a:xfrm>
            <a:off x="395536" y="4653136"/>
            <a:ext cx="8136904" cy="1200329"/>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Achtung: im deutschsprachigen Raum wurden weitere Elemente als Standard festgesetzt: die Zusatzelemente.</a:t>
            </a:r>
            <a:endParaRPr lang="de-DE" sz="2400" b="1" dirty="0"/>
          </a:p>
        </p:txBody>
      </p:sp>
      <p:sp>
        <p:nvSpPr>
          <p:cNvPr id="7"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Stand: 19.06.2015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3519391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Kennzeichnung im Toolkit</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Zusatzelemente finden Sie </a:t>
            </a:r>
            <a:r>
              <a:rPr lang="de-DE" u="sng" dirty="0" smtClean="0"/>
              <a:t>nur</a:t>
            </a:r>
            <a:r>
              <a:rPr lang="de-DE" dirty="0" smtClean="0"/>
              <a:t> in den D-A-CH Anwendungsregeln gekennzeichnet:</a:t>
            </a:r>
          </a:p>
          <a:p>
            <a:pPr marL="0" indent="0">
              <a:buNone/>
            </a:pPr>
            <a:r>
              <a:rPr lang="de-DE" sz="2000" dirty="0" smtClean="0"/>
              <a:t>s. RDA 0.6.1 D-A-CH</a:t>
            </a:r>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r>
              <a:rPr lang="de-DE" dirty="0" smtClean="0"/>
              <a:t>	</a:t>
            </a:r>
            <a:r>
              <a:rPr lang="de-DE" b="1" dirty="0" smtClean="0">
                <a:solidFill>
                  <a:srgbClr val="FF0000"/>
                </a:solidFill>
              </a:rPr>
              <a:t>Kernelemente + Zusatzelemente</a:t>
            </a:r>
          </a:p>
          <a:p>
            <a:pPr marL="0" indent="0">
              <a:buNone/>
            </a:pPr>
            <a:r>
              <a:rPr lang="de-DE" b="1" dirty="0" smtClean="0">
                <a:solidFill>
                  <a:srgbClr val="FF0000"/>
                </a:solidFill>
              </a:rPr>
              <a:t>	         = Standardelemente</a:t>
            </a:r>
          </a:p>
          <a:p>
            <a:pPr marL="0" indent="0">
              <a:buNone/>
            </a:pPr>
            <a:endParaRPr lang="de-DE" dirty="0"/>
          </a:p>
        </p:txBody>
      </p:sp>
      <p:pic>
        <p:nvPicPr>
          <p:cNvPr id="4" name="Grafik 3"/>
          <p:cNvPicPr/>
          <p:nvPr/>
        </p:nvPicPr>
        <p:blipFill>
          <a:blip r:embed="rId2" cstate="print"/>
          <a:stretch>
            <a:fillRect/>
          </a:stretch>
        </p:blipFill>
        <p:spPr>
          <a:xfrm>
            <a:off x="1187624" y="2564904"/>
            <a:ext cx="6049595" cy="1427212"/>
          </a:xfrm>
          <a:prstGeom prst="rect">
            <a:avLst/>
          </a:prstGeom>
        </p:spPr>
      </p:pic>
      <p:sp>
        <p:nvSpPr>
          <p:cNvPr id="6"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Stand: 19.06.2015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29338431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508918"/>
          </a:xfrm>
        </p:spPr>
        <p:txBody>
          <a:bodyPr/>
          <a:lstStyle/>
          <a:p>
            <a:r>
              <a:rPr lang="de-DE" dirty="0" smtClean="0"/>
              <a:t>Anwendung der Standardelemente	</a:t>
            </a:r>
            <a:endParaRPr lang="de-DE" dirty="0"/>
          </a:p>
        </p:txBody>
      </p:sp>
      <p:sp>
        <p:nvSpPr>
          <p:cNvPr id="3" name="Textplatzhalter 2"/>
          <p:cNvSpPr>
            <a:spLocks noGrp="1"/>
          </p:cNvSpPr>
          <p:nvPr>
            <p:ph type="body" sz="quarter" idx="13"/>
          </p:nvPr>
        </p:nvSpPr>
        <p:spPr/>
        <p:txBody>
          <a:bodyPr wrap="square"/>
          <a:lstStyle/>
          <a:p>
            <a:pPr marL="0" indent="0">
              <a:buNone/>
            </a:pPr>
            <a:r>
              <a:rPr lang="de-DE" u="sng" dirty="0" smtClean="0"/>
              <a:t>Kernelement</a:t>
            </a:r>
            <a:endParaRPr lang="de-DE" u="sng" dirty="0"/>
          </a:p>
          <a:p>
            <a:pPr marL="0" indent="0">
              <a:buNone/>
            </a:pPr>
            <a:r>
              <a:rPr lang="de-DE" dirty="0"/>
              <a:t>Das Element 2.8.2 Erscheinungsort ist Kernelement</a:t>
            </a:r>
            <a:r>
              <a:rPr lang="de-DE" dirty="0" smtClean="0"/>
              <a:t>.</a:t>
            </a:r>
          </a:p>
          <a:p>
            <a:pPr marL="0" indent="0">
              <a:buNone/>
            </a:pPr>
            <a:endParaRPr lang="de-DE" dirty="0"/>
          </a:p>
          <a:p>
            <a:pPr marL="0" indent="0">
              <a:buNone/>
            </a:pPr>
            <a:endParaRPr lang="de-DE" dirty="0" smtClean="0"/>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8"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Stand: 19.06.2015 | CC BY-NC-SA</a:t>
            </a:r>
            <a:endParaRPr lang="de-DE" dirty="0"/>
          </a:p>
        </p:txBody>
      </p:sp>
      <p:sp>
        <p:nvSpPr>
          <p:cNvPr id="4" name="Rechteck 3"/>
          <p:cNvSpPr/>
          <p:nvPr/>
        </p:nvSpPr>
        <p:spPr>
          <a:xfrm>
            <a:off x="323528" y="4077072"/>
            <a:ext cx="7416824" cy="1200329"/>
          </a:xfrm>
          <a:prstGeom prst="rect">
            <a:avLst/>
          </a:prstGeom>
        </p:spPr>
        <p:txBody>
          <a:bodyPr wrap="square">
            <a:spAutoFit/>
          </a:bodyPr>
          <a:lstStyle/>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Verpflichtend </a:t>
            </a:r>
            <a:r>
              <a:rPr lang="de-DE" sz="2400" dirty="0">
                <a:latin typeface="Verdana" panose="020B0604030504040204" pitchFamily="34" charset="0"/>
                <a:ea typeface="Verdana" panose="020B0604030504040204" pitchFamily="34" charset="0"/>
                <a:cs typeface="Verdana" panose="020B0604030504040204" pitchFamily="34" charset="0"/>
              </a:rPr>
              <a:t>ist </a:t>
            </a:r>
            <a:r>
              <a:rPr lang="de-DE" sz="2400" u="sng" dirty="0">
                <a:latin typeface="Verdana" panose="020B0604030504040204" pitchFamily="34" charset="0"/>
                <a:ea typeface="Verdana" panose="020B0604030504040204" pitchFamily="34" charset="0"/>
                <a:cs typeface="Verdana" panose="020B0604030504040204" pitchFamily="34" charset="0"/>
              </a:rPr>
              <a:t>nur</a:t>
            </a:r>
            <a:r>
              <a:rPr lang="de-DE" sz="2400" dirty="0">
                <a:latin typeface="Verdana" panose="020B0604030504040204" pitchFamily="34" charset="0"/>
                <a:ea typeface="Verdana" panose="020B0604030504040204" pitchFamily="34" charset="0"/>
                <a:cs typeface="Verdana" panose="020B0604030504040204" pitchFamily="34" charset="0"/>
              </a:rPr>
              <a:t> die Angabe des ersten Erscheinungsortes. </a:t>
            </a:r>
          </a:p>
        </p:txBody>
      </p:sp>
      <p:graphicFrame>
        <p:nvGraphicFramePr>
          <p:cNvPr id="10" name="Tabelle 9"/>
          <p:cNvGraphicFramePr>
            <a:graphicFrameLocks noGrp="1"/>
          </p:cNvGraphicFramePr>
          <p:nvPr>
            <p:extLst>
              <p:ext uri="{D42A27DB-BD31-4B8C-83A1-F6EECF244321}">
                <p14:modId xmlns:p14="http://schemas.microsoft.com/office/powerpoint/2010/main" val="337153644"/>
              </p:ext>
            </p:extLst>
          </p:nvPr>
        </p:nvGraphicFramePr>
        <p:xfrm>
          <a:off x="395536" y="2276872"/>
          <a:ext cx="8496000" cy="1833880"/>
        </p:xfrm>
        <a:graphic>
          <a:graphicData uri="http://schemas.openxmlformats.org/drawingml/2006/table">
            <a:tbl>
              <a:tblPr firstRow="1" bandRow="1">
                <a:tableStyleId>{5C22544A-7EE6-4342-B048-85BDC9FD1C3A}</a:tableStyleId>
              </a:tblPr>
              <a:tblGrid>
                <a:gridCol w="972000"/>
                <a:gridCol w="864000"/>
                <a:gridCol w="3240000"/>
                <a:gridCol w="3420000"/>
              </a:tblGrid>
              <a:tr h="370840">
                <a:tc>
                  <a:txBody>
                    <a:bodyPr/>
                    <a:lstStyle/>
                    <a:p>
                      <a:r>
                        <a:rPr lang="de-DE" sz="1800" dirty="0" err="1" smtClean="0">
                          <a:latin typeface="Verdana" pitchFamily="34" charset="0"/>
                        </a:rPr>
                        <a:t>Aleph</a:t>
                      </a:r>
                      <a:endParaRPr lang="de-DE" sz="1800" dirty="0">
                        <a:latin typeface="Verdana" pitchFamily="34" charset="0"/>
                      </a:endParaRPr>
                    </a:p>
                  </a:txBody>
                  <a:tcPr/>
                </a:tc>
                <a:tc>
                  <a:txBody>
                    <a:bodyPr/>
                    <a:lstStyle/>
                    <a:p>
                      <a:r>
                        <a:rPr lang="de-DE" sz="1800" dirty="0" smtClean="0">
                          <a:latin typeface="Verdana" pitchFamily="34" charset="0"/>
                        </a:rPr>
                        <a:t>RDA</a:t>
                      </a:r>
                      <a:endParaRPr lang="de-DE" sz="1800" dirty="0">
                        <a:latin typeface="Verdana" pitchFamily="34" charset="0"/>
                      </a:endParaRPr>
                    </a:p>
                  </a:txBody>
                  <a:tcPr/>
                </a:tc>
                <a:tc>
                  <a:txBody>
                    <a:bodyPr/>
                    <a:lstStyle/>
                    <a:p>
                      <a:r>
                        <a:rPr lang="de-DE" sz="1800" dirty="0" smtClean="0">
                          <a:latin typeface="Verdana" pitchFamily="34" charset="0"/>
                        </a:rPr>
                        <a:t>Element</a:t>
                      </a:r>
                      <a:endParaRPr lang="de-DE" sz="1800" dirty="0">
                        <a:latin typeface="Verdana" pitchFamily="34" charset="0"/>
                      </a:endParaRPr>
                    </a:p>
                  </a:txBody>
                  <a:tcPr/>
                </a:tc>
                <a:tc>
                  <a:txBody>
                    <a:bodyPr/>
                    <a:lstStyle/>
                    <a:p>
                      <a:r>
                        <a:rPr lang="de-DE" sz="1800" dirty="0" smtClean="0">
                          <a:latin typeface="Verdana" pitchFamily="34" charset="0"/>
                        </a:rPr>
                        <a:t>Erfassung</a:t>
                      </a:r>
                      <a:endParaRPr lang="de-DE" sz="1800" dirty="0">
                        <a:latin typeface="Verdana" pitchFamily="34" charset="0"/>
                      </a:endParaRPr>
                    </a:p>
                  </a:txBody>
                  <a:tcPr/>
                </a:tc>
              </a:tr>
              <a:tr h="493256">
                <a:tc rowSpan="3">
                  <a:txBody>
                    <a:bodyPr/>
                    <a:lstStyle/>
                    <a:p>
                      <a:r>
                        <a:rPr lang="de-DE" sz="1800" b="1" dirty="0" smtClean="0">
                          <a:latin typeface="Verdana" pitchFamily="34" charset="0"/>
                        </a:rPr>
                        <a:t>419</a:t>
                      </a:r>
                      <a:endParaRPr lang="de-DE" sz="1800" b="1" dirty="0">
                        <a:latin typeface="Verdana" pitchFamily="34" charset="0"/>
                      </a:endParaRPr>
                    </a:p>
                  </a:txBody>
                  <a:tcPr/>
                </a:tc>
                <a:tc>
                  <a:txBody>
                    <a:bodyPr/>
                    <a:lstStyle/>
                    <a:p>
                      <a:r>
                        <a:rPr lang="de-DE" sz="1800" b="1" dirty="0" smtClean="0">
                          <a:latin typeface="Verdana" pitchFamily="34" charset="0"/>
                        </a:rPr>
                        <a:t>2.8.2</a:t>
                      </a:r>
                      <a:endParaRPr lang="de-DE" sz="1800" b="1" dirty="0">
                        <a:latin typeface="Verdana" pitchFamily="34" charset="0"/>
                      </a:endParaRPr>
                    </a:p>
                  </a:txBody>
                  <a:tcPr/>
                </a:tc>
                <a:tc>
                  <a:txBody>
                    <a:bodyPr/>
                    <a:lstStyle/>
                    <a:p>
                      <a:r>
                        <a:rPr lang="de-DE" sz="1800" b="1" dirty="0" smtClean="0">
                          <a:latin typeface="Verdana" pitchFamily="34" charset="0"/>
                        </a:rPr>
                        <a:t>Erscheinungsort</a:t>
                      </a:r>
                      <a:endParaRPr lang="de-DE" sz="1800" b="1" dirty="0">
                        <a:latin typeface="Verdana" pitchFamily="34" charset="0"/>
                      </a:endParaRPr>
                    </a:p>
                  </a:txBody>
                  <a:tcPr/>
                </a:tc>
                <a:tc rowSpan="3">
                  <a:txBody>
                    <a:bodyPr/>
                    <a:lstStyle/>
                    <a:p>
                      <a:r>
                        <a:rPr lang="de-DE" sz="1800" dirty="0" smtClean="0">
                          <a:solidFill>
                            <a:srgbClr val="FF0000"/>
                          </a:solidFill>
                          <a:latin typeface="Verdana" pitchFamily="34" charset="0"/>
                        </a:rPr>
                        <a:t>$a</a:t>
                      </a:r>
                      <a:r>
                        <a:rPr lang="de-DE" sz="1800" dirty="0" smtClean="0">
                          <a:latin typeface="Verdana" pitchFamily="34" charset="0"/>
                        </a:rPr>
                        <a:t> Kassel</a:t>
                      </a:r>
                      <a:r>
                        <a:rPr lang="de-DE" sz="1800" dirty="0" smtClean="0">
                          <a:solidFill>
                            <a:srgbClr val="FF0000"/>
                          </a:solidFill>
                          <a:latin typeface="Verdana" pitchFamily="34" charset="0"/>
                        </a:rPr>
                        <a:t>_;_</a:t>
                      </a:r>
                    </a:p>
                    <a:p>
                      <a:endParaRPr lang="de-DE" sz="1800" dirty="0">
                        <a:solidFill>
                          <a:srgbClr val="FF0000"/>
                        </a:solidFill>
                        <a:latin typeface="Verdana" pitchFamily="34" charset="0"/>
                      </a:endParaRPr>
                    </a:p>
                    <a:p>
                      <a:r>
                        <a:rPr lang="de-DE" sz="1800" dirty="0" smtClean="0">
                          <a:latin typeface="Verdana" pitchFamily="34" charset="0"/>
                        </a:rPr>
                        <a:t>Fulda</a:t>
                      </a:r>
                      <a:r>
                        <a:rPr lang="de-DE" sz="1800" dirty="0" smtClean="0">
                          <a:solidFill>
                            <a:srgbClr val="FF0000"/>
                          </a:solidFill>
                          <a:latin typeface="Verdana" pitchFamily="34" charset="0"/>
                        </a:rPr>
                        <a:t>_;_</a:t>
                      </a:r>
                      <a:br>
                        <a:rPr lang="de-DE" sz="1800" dirty="0" smtClean="0">
                          <a:solidFill>
                            <a:srgbClr val="FF0000"/>
                          </a:solidFill>
                          <a:latin typeface="Verdana" pitchFamily="34" charset="0"/>
                        </a:rPr>
                      </a:br>
                      <a:endParaRPr lang="de-DE" sz="1800" dirty="0">
                        <a:latin typeface="Verdana" pitchFamily="34" charset="0"/>
                      </a:endParaRPr>
                    </a:p>
                    <a:p>
                      <a:r>
                        <a:rPr lang="de-DE" sz="1800" dirty="0" smtClean="0">
                          <a:latin typeface="Verdana" pitchFamily="34" charset="0"/>
                        </a:rPr>
                        <a:t>Wiesbaden</a:t>
                      </a:r>
                      <a:endParaRPr lang="de-DE" sz="1800" dirty="0">
                        <a:latin typeface="Verdana" pitchFamily="34" charset="0"/>
                      </a:endParaRPr>
                    </a:p>
                  </a:txBody>
                  <a:tcPr/>
                </a:tc>
              </a:tr>
              <a:tr h="504056">
                <a:tc vMerge="1">
                  <a:txBody>
                    <a:bodyPr/>
                    <a:lstStyle/>
                    <a:p>
                      <a:endParaRPr lang="de-DE" sz="1800" dirty="0">
                        <a:latin typeface="Verdana" pitchFamily="34" charset="0"/>
                      </a:endParaRPr>
                    </a:p>
                  </a:txBody>
                  <a:tcPr/>
                </a:tc>
                <a:tc>
                  <a:txBody>
                    <a:bodyPr/>
                    <a:lstStyle/>
                    <a:p>
                      <a:r>
                        <a:rPr lang="de-DE" sz="1800" dirty="0" smtClean="0">
                          <a:latin typeface="Verdana" pitchFamily="34" charset="0"/>
                        </a:rPr>
                        <a:t>2.8.2</a:t>
                      </a:r>
                      <a:endParaRPr lang="de-DE" sz="1800" dirty="0">
                        <a:latin typeface="Verdana" pitchFamily="34" charset="0"/>
                      </a:endParaRPr>
                    </a:p>
                  </a:txBody>
                  <a:tcPr/>
                </a:tc>
                <a:tc>
                  <a:txBody>
                    <a:bodyPr/>
                    <a:lstStyle/>
                    <a:p>
                      <a:r>
                        <a:rPr lang="de-DE" sz="1800" dirty="0" smtClean="0">
                          <a:latin typeface="Verdana" pitchFamily="34" charset="0"/>
                        </a:rPr>
                        <a:t>Erscheinungsort</a:t>
                      </a:r>
                      <a:endParaRPr lang="de-DE" sz="1800" dirty="0">
                        <a:latin typeface="Verdana" pitchFamily="34" charset="0"/>
                      </a:endParaRPr>
                    </a:p>
                  </a:txBody>
                  <a:tcPr/>
                </a:tc>
                <a:tc vMerge="1">
                  <a:txBody>
                    <a:bodyPr/>
                    <a:lstStyle/>
                    <a:p>
                      <a:endParaRPr lang="de-DE" sz="1800" dirty="0">
                        <a:latin typeface="Verdana" pitchFamily="34" charset="0"/>
                      </a:endParaRPr>
                    </a:p>
                  </a:txBody>
                  <a:tcPr/>
                </a:tc>
              </a:tr>
              <a:tr h="370840">
                <a:tc vMerge="1">
                  <a:txBody>
                    <a:bodyPr/>
                    <a:lstStyle/>
                    <a:p>
                      <a:endParaRPr lang="de-DE" sz="1800" dirty="0">
                        <a:latin typeface="Verdana" pitchFamily="34" charset="0"/>
                      </a:endParaRPr>
                    </a:p>
                  </a:txBody>
                  <a:tcPr/>
                </a:tc>
                <a:tc>
                  <a:txBody>
                    <a:bodyPr/>
                    <a:lstStyle/>
                    <a:p>
                      <a:r>
                        <a:rPr lang="de-DE" sz="1800" dirty="0" smtClean="0">
                          <a:latin typeface="Verdana" pitchFamily="34" charset="0"/>
                        </a:rPr>
                        <a:t>2.8.2</a:t>
                      </a:r>
                      <a:endParaRPr lang="de-DE" sz="1800" dirty="0">
                        <a:latin typeface="Verdana" pitchFamily="34" charset="0"/>
                      </a:endParaRPr>
                    </a:p>
                  </a:txBody>
                  <a:tcPr/>
                </a:tc>
                <a:tc>
                  <a:txBody>
                    <a:bodyPr/>
                    <a:lstStyle/>
                    <a:p>
                      <a:r>
                        <a:rPr lang="de-DE" sz="1800" dirty="0" smtClean="0">
                          <a:latin typeface="Verdana" pitchFamily="34" charset="0"/>
                        </a:rPr>
                        <a:t>Erscheinungsort</a:t>
                      </a:r>
                      <a:endParaRPr lang="de-DE" sz="1800" dirty="0">
                        <a:latin typeface="Verdana" pitchFamily="34" charset="0"/>
                      </a:endParaRPr>
                    </a:p>
                  </a:txBody>
                  <a:tcPr/>
                </a:tc>
                <a:tc vMerge="1">
                  <a:txBody>
                    <a:bodyPr/>
                    <a:lstStyle/>
                    <a:p>
                      <a:endParaRPr lang="de-DE" sz="1800" dirty="0">
                        <a:latin typeface="Verdana" pitchFamily="34" charset="0"/>
                      </a:endParaRPr>
                    </a:p>
                  </a:txBody>
                  <a:tcPr/>
                </a:tc>
              </a:tr>
            </a:tbl>
          </a:graphicData>
        </a:graphic>
      </p:graphicFrame>
    </p:spTree>
    <p:extLst>
      <p:ext uri="{BB962C8B-B14F-4D97-AF65-F5344CB8AC3E}">
        <p14:creationId xmlns:p14="http://schemas.microsoft.com/office/powerpoint/2010/main" val="22640483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t>Kernelement</a:t>
            </a:r>
          </a:p>
          <a:p>
            <a:pPr marL="0" indent="0">
              <a:buNone/>
            </a:pPr>
            <a:endParaRPr lang="de-DE" dirty="0"/>
          </a:p>
          <a:p>
            <a:pPr marL="0" indent="0">
              <a:buNone/>
            </a:pPr>
            <a:r>
              <a:rPr lang="de-DE" dirty="0"/>
              <a:t>… , wenn auf die Ressource zutrifft</a:t>
            </a:r>
          </a:p>
          <a:p>
            <a:pPr marL="0" indent="0">
              <a:buNone/>
            </a:pPr>
            <a:r>
              <a:rPr lang="de-DE" dirty="0"/>
              <a:t>Das Element 7.25.x Maßstab ist </a:t>
            </a:r>
            <a:r>
              <a:rPr lang="de-DE" dirty="0" smtClean="0"/>
              <a:t>im englischsprachigen Raum als </a:t>
            </a:r>
            <a:r>
              <a:rPr lang="de-DE" b="1" dirty="0" err="1" smtClean="0"/>
              <a:t>core</a:t>
            </a:r>
            <a:r>
              <a:rPr lang="de-DE" b="1" dirty="0" smtClean="0"/>
              <a:t> </a:t>
            </a:r>
            <a:r>
              <a:rPr lang="de-DE" b="1" dirty="0" err="1" smtClean="0"/>
              <a:t>element</a:t>
            </a:r>
            <a:r>
              <a:rPr lang="de-DE" dirty="0" smtClean="0"/>
              <a:t> </a:t>
            </a:r>
            <a:r>
              <a:rPr lang="de-DE" dirty="0"/>
              <a:t>definiert, aber nur für kartografischen Inhalt erforderlich. D.H. das Kernelement wird nur angegeben, wenn auf die Ressource zutrifft.</a:t>
            </a:r>
          </a:p>
          <a:p>
            <a:pPr marL="0" indent="0">
              <a:buNone/>
            </a:pPr>
            <a:endParaRPr lang="de-DE" dirty="0"/>
          </a:p>
        </p:txBody>
      </p:sp>
      <p:sp>
        <p:nvSpPr>
          <p:cNvPr id="4"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2.01: Standardelemente-Set | Stand: 19.06.2015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623665466"/>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1039</Words>
  <Application>Microsoft Office PowerPoint</Application>
  <PresentationFormat>Bildschirmpräsentation (4:3)</PresentationFormat>
  <Paragraphs>332</Paragraphs>
  <Slides>20</Slides>
  <Notes>2</Notes>
  <HiddenSlides>0</HiddenSlides>
  <MMClips>0</MMClips>
  <ScaleCrop>false</ScaleCrop>
  <HeadingPairs>
    <vt:vector size="4" baseType="variant">
      <vt:variant>
        <vt:lpstr>Design</vt:lpstr>
      </vt:variant>
      <vt:variant>
        <vt:i4>1</vt:i4>
      </vt:variant>
      <vt:variant>
        <vt:lpstr>Folientitel</vt:lpstr>
      </vt:variant>
      <vt:variant>
        <vt:i4>20</vt:i4>
      </vt:variant>
    </vt:vector>
  </HeadingPairs>
  <TitlesOfParts>
    <vt:vector size="21" baseType="lpstr">
      <vt:lpstr>Larissa</vt:lpstr>
      <vt:lpstr>Schulungsunterlagen der AG RDA</vt:lpstr>
      <vt:lpstr>Das Standardelemente-Set Formatneutral, 22.05.2015, Aleph (ASEQ), 19.06.2015   </vt:lpstr>
      <vt:lpstr>Inhalt </vt:lpstr>
      <vt:lpstr>Wiederholung aus dem Modul 1 </vt:lpstr>
      <vt:lpstr>Wiederholung aus dem Modul 1</vt:lpstr>
      <vt:lpstr>Kennzeichnung im Toolkit   </vt:lpstr>
      <vt:lpstr>Kennzeichnung im Toolkit</vt:lpstr>
      <vt:lpstr>Anwendung der Standardelemente </vt:lpstr>
      <vt:lpstr>Anwendung der Standardelemente</vt:lpstr>
      <vt:lpstr>Anwendung der Standardelemente</vt:lpstr>
      <vt:lpstr>Anwendung der Standardelemente</vt:lpstr>
      <vt:lpstr>Anwendung der Standardelemente</vt:lpstr>
      <vt:lpstr>Anhang: Monografie</vt:lpstr>
      <vt:lpstr>Anhang: Monografie</vt:lpstr>
      <vt:lpstr>Anhang: Monografie  </vt:lpstr>
      <vt:lpstr>Anhang: Monografie</vt:lpstr>
      <vt:lpstr>Anhang: Monografie  </vt:lpstr>
      <vt:lpstr>Anhang: fortlaufende Ressource</vt:lpstr>
      <vt:lpstr>Anhang: fortlaufende Ressource</vt:lpstr>
      <vt:lpstr>Anhang: fortlaufende Ressource</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Goerlich</cp:lastModifiedBy>
  <cp:revision>291</cp:revision>
  <cp:lastPrinted>2014-11-06T11:13:22Z</cp:lastPrinted>
  <dcterms:created xsi:type="dcterms:W3CDTF">2014-02-18T07:01:40Z</dcterms:created>
  <dcterms:modified xsi:type="dcterms:W3CDTF">2015-07-08T06:37:43Z</dcterms:modified>
</cp:coreProperties>
</file>