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18"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0" d="100"/>
          <a:sy n="100" d="100"/>
        </p:scale>
        <p:origin x="-139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2.01: Standardelemente-Set | PICA DNB/ZDB | Stand: 15.09.2015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2.01: Standardelemente-Set | PICA DNB/ZDB | Stand: 15.09.2015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pica3://cbs.dnb.de.appr:1035,1,590710/?\zoe+\12+104570346X" TargetMode="External"/><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270596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endParaRPr lang="de-DE" dirty="0" smtClean="0"/>
          </a:p>
          <a:p>
            <a:pPr marL="0" indent="0">
              <a:buNone/>
            </a:pPr>
            <a:endParaRPr lang="de-DE" dirty="0" smtClean="0"/>
          </a:p>
          <a:p>
            <a:pPr marL="0" indent="0">
              <a:buNone/>
            </a:pPr>
            <a:r>
              <a:rPr lang="de-DE" dirty="0" smtClean="0"/>
              <a:t>Beispiel: </a:t>
            </a: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z.B.</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graphicFrame>
        <p:nvGraphicFramePr>
          <p:cNvPr id="11" name="Tabelle 10"/>
          <p:cNvGraphicFramePr>
            <a:graphicFrameLocks noGrp="1"/>
          </p:cNvGraphicFramePr>
          <p:nvPr>
            <p:extLst>
              <p:ext uri="{D42A27DB-BD31-4B8C-83A1-F6EECF244321}">
                <p14:modId xmlns:p14="http://schemas.microsoft.com/office/powerpoint/2010/main" val="217501027"/>
              </p:ext>
            </p:extLst>
          </p:nvPr>
        </p:nvGraphicFramePr>
        <p:xfrm>
          <a:off x="2987824" y="692696"/>
          <a:ext cx="5688632" cy="5550954"/>
        </p:xfrm>
        <a:graphic>
          <a:graphicData uri="http://schemas.openxmlformats.org/drawingml/2006/table">
            <a:tbl>
              <a:tblPr firstRow="1" bandRow="1">
                <a:tableStyleId>{5C22544A-7EE6-4342-B048-85BDC9FD1C3A}</a:tableStyleId>
              </a:tblPr>
              <a:tblGrid>
                <a:gridCol w="936104"/>
                <a:gridCol w="864096"/>
                <a:gridCol w="1872208"/>
                <a:gridCol w="2016224"/>
              </a:tblGrid>
              <a:tr h="393220">
                <a:tc>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PICA</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40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98075">
                <a:tc rowSpan="3">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rowSpan="3">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Zwischen Leuchten und </a:t>
                      </a:r>
                      <a:r>
                        <a:rPr lang="de-DE" sz="1400" dirty="0" err="1" smtClean="0">
                          <a:effectLst/>
                          <a:latin typeface="Verdana" panose="020B0604030504040204" pitchFamily="34" charset="0"/>
                          <a:ea typeface="Verdana" panose="020B0604030504040204" pitchFamily="34" charset="0"/>
                          <a:cs typeface="Verdana" panose="020B0604030504040204" pitchFamily="34" charset="0"/>
                        </a:rPr>
                        <a:t>Vergehn</a:t>
                      </a:r>
                      <a:r>
                        <a:rPr lang="de-DE" sz="1400" dirty="0" smtClean="0">
                          <a:effectLst/>
                          <a:latin typeface="Verdana" panose="020B0604030504040204" pitchFamily="34" charset="0"/>
                          <a:ea typeface="Verdana" panose="020B0604030504040204" pitchFamily="34" charset="0"/>
                          <a:cs typeface="Verdana" panose="020B0604030504040204" pitchFamily="34" charset="0"/>
                        </a:rPr>
                        <a:t> : Sterne </a:t>
                      </a:r>
                      <a:r>
                        <a:rPr lang="de-DE" sz="1400" dirty="0">
                          <a:effectLst/>
                          <a:latin typeface="Verdana" panose="020B0604030504040204" pitchFamily="34" charset="0"/>
                          <a:ea typeface="Verdana" panose="020B0604030504040204" pitchFamily="34" charset="0"/>
                          <a:cs typeface="Verdana" panose="020B0604030504040204" pitchFamily="34" charset="0"/>
                        </a:rPr>
                        <a:t>am Lahrer </a:t>
                      </a:r>
                      <a:r>
                        <a:rPr lang="de-DE" sz="1400" dirty="0" smtClean="0">
                          <a:effectLst/>
                          <a:latin typeface="Verdana" panose="020B0604030504040204" pitchFamily="34" charset="0"/>
                          <a:ea typeface="Verdana" panose="020B0604030504040204" pitchFamily="34" charset="0"/>
                          <a:cs typeface="Verdana" panose="020B0604030504040204" pitchFamily="34" charset="0"/>
                        </a:rPr>
                        <a:t>Literaturhimmel / Bernhard </a:t>
                      </a:r>
                      <a:r>
                        <a:rPr lang="de-DE" sz="1400" dirty="0">
                          <a:effectLst/>
                          <a:latin typeface="Verdana" panose="020B0604030504040204" pitchFamily="34" charset="0"/>
                          <a:ea typeface="Verdana" panose="020B0604030504040204" pitchFamily="34" charset="0"/>
                          <a:cs typeface="Verdana" panose="020B0604030504040204" pitchFamily="34" charset="0"/>
                        </a:rPr>
                        <a:t>Maier</a:t>
                      </a:r>
                    </a:p>
                  </a:txBody>
                  <a:tcPr/>
                </a:tc>
              </a:tr>
              <a:tr h="698075">
                <a:tc vMerge="1">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751368">
                <a:tc vMerge="1">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754887">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4020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AutoNum type="arabicPeriod"/>
                        <a:tabLst>
                          <a:tab pos="457200" algn="l"/>
                        </a:tabLst>
                      </a:pPr>
                      <a:r>
                        <a:rPr lang="de-DE" sz="1400" dirty="0">
                          <a:effectLst/>
                          <a:latin typeface="Verdana" panose="020B0604030504040204" pitchFamily="34" charset="0"/>
                          <a:ea typeface="Verdana" panose="020B0604030504040204" pitchFamily="34" charset="0"/>
                          <a:cs typeface="Verdana" panose="020B0604030504040204" pitchFamily="34" charset="0"/>
                        </a:rPr>
                        <a:t>Auflage</a:t>
                      </a:r>
                    </a:p>
                  </a:txBody>
                  <a:tcPr/>
                </a:tc>
              </a:tr>
              <a:tr h="698075">
                <a:tc rowSpan="3">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4030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Lahr ; Biberach :</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smtClean="0">
                          <a:effectLst/>
                          <a:latin typeface="Verdana" panose="020B0604030504040204" pitchFamily="34" charset="0"/>
                          <a:ea typeface="Verdana" panose="020B0604030504040204" pitchFamily="34" charset="0"/>
                          <a:cs typeface="Verdana" panose="020B0604030504040204" pitchFamily="34" charset="0"/>
                        </a:rPr>
                        <a:t>Lahr </a:t>
                      </a:r>
                      <a:r>
                        <a:rPr lang="de-DE" sz="1400" dirty="0">
                          <a:effectLst/>
                          <a:latin typeface="Verdana" panose="020B0604030504040204" pitchFamily="34" charset="0"/>
                          <a:ea typeface="Verdana" panose="020B0604030504040204" pitchFamily="34" charset="0"/>
                          <a:cs typeface="Verdana" panose="020B0604030504040204" pitchFamily="34" charset="0"/>
                        </a:rPr>
                        <a:t>Verlag</a:t>
                      </a:r>
                    </a:p>
                  </a:txBody>
                  <a:tcPr/>
                </a:tc>
              </a:tr>
              <a:tr h="465959">
                <a:tc vMerge="1">
                  <a:txBody>
                    <a:bodyPr/>
                    <a:lstStyle/>
                    <a:p>
                      <a:pPr>
                        <a:lnSpc>
                          <a:spcPct val="115000"/>
                        </a:lnSpc>
                        <a:spcAft>
                          <a:spcPts val="1000"/>
                        </a:spcAft>
                      </a:pPr>
                      <a:endParaRPr lang="de-DE" sz="1400" b="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93220">
                <a:tc vMerge="1">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698075">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1100</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2013</a:t>
                      </a:r>
                    </a:p>
                  </a:txBody>
                  <a:tcPr/>
                </a:tc>
              </a:tr>
            </a:tbl>
          </a:graphicData>
        </a:graphic>
      </p:graphicFrame>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graphicFrame>
        <p:nvGraphicFramePr>
          <p:cNvPr id="9" name="Tabelle 8"/>
          <p:cNvGraphicFramePr>
            <a:graphicFrameLocks noGrp="1"/>
          </p:cNvGraphicFramePr>
          <p:nvPr>
            <p:extLst>
              <p:ext uri="{D42A27DB-BD31-4B8C-83A1-F6EECF244321}">
                <p14:modId xmlns:p14="http://schemas.microsoft.com/office/powerpoint/2010/main" val="3780175217"/>
              </p:ext>
            </p:extLst>
          </p:nvPr>
        </p:nvGraphicFramePr>
        <p:xfrm>
          <a:off x="3181959" y="1313777"/>
          <a:ext cx="5594871" cy="4221480"/>
        </p:xfrm>
        <a:graphic>
          <a:graphicData uri="http://schemas.openxmlformats.org/drawingml/2006/table">
            <a:tbl>
              <a:tblPr firstRow="1" bandRow="1">
                <a:tableStyleId>{5C22544A-7EE6-4342-B048-85BDC9FD1C3A}</a:tableStyleId>
              </a:tblPr>
              <a:tblGrid>
                <a:gridCol w="764864"/>
                <a:gridCol w="764864"/>
                <a:gridCol w="1904286"/>
                <a:gridCol w="2160857"/>
              </a:tblGrid>
              <a:tr h="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0500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Aa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400" b="1" dirty="0" smtClean="0">
                          <a:latin typeface="Verdana" panose="020B0604030504040204" pitchFamily="34" charset="0"/>
                          <a:ea typeface="Verdana" panose="020B0604030504040204" pitchFamily="34" charset="0"/>
                          <a:cs typeface="Verdana" panose="020B0604030504040204" pitchFamily="34" charset="0"/>
                        </a:rPr>
                        <a:t> für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a:t>
                      </a:r>
                      <a:r>
                        <a:rPr lang="de-DE" sz="1400"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978-3-943180-08-4*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ohne Hilfsmittel zu </a:t>
                      </a:r>
                      <a:r>
                        <a:rPr lang="de-DE" sz="14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benutzen</a:t>
                      </a:r>
                      <a:r>
                        <a:rPr lang="de-DE" sz="14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t>
                      </a:r>
                      <a:r>
                        <a:rPr lang="de-DE" sz="14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n</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Band</a:t>
                      </a:r>
                      <a:r>
                        <a:rPr lang="de-DE" sz="14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t>
                      </a:r>
                      <a:r>
                        <a:rPr lang="de-DE" sz="14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nd</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3.4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Umfang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55 Seiten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Zwischen Leuchten und </a:t>
                      </a:r>
                      <a:r>
                        <a:rPr lang="de-DE" sz="140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0501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Text</a:t>
                      </a:r>
                      <a:r>
                        <a:rPr lang="de-DE" sz="14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1500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/1ger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912807459"/>
              </p:ext>
            </p:extLst>
          </p:nvPr>
        </p:nvGraphicFramePr>
        <p:xfrm>
          <a:off x="3491880" y="908720"/>
          <a:ext cx="5472608" cy="3789680"/>
        </p:xfrm>
        <a:graphic>
          <a:graphicData uri="http://schemas.openxmlformats.org/drawingml/2006/table">
            <a:tbl>
              <a:tblPr firstRow="1" bandRow="1">
                <a:tableStyleId>{5C22544A-7EE6-4342-B048-85BDC9FD1C3A}</a:tableStyleId>
              </a:tblPr>
              <a:tblGrid>
                <a:gridCol w="797816"/>
                <a:gridCol w="797816"/>
                <a:gridCol w="1644728"/>
                <a:gridCol w="2232248"/>
              </a:tblGrid>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7.15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Illustrationen</a:t>
                      </a:r>
                      <a:endParaRPr lang="de-DE" sz="1400" dirty="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(schwarz/weiß)</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7.17</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Farbinhalt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3210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i="0" dirty="0" smtClean="0">
                          <a:latin typeface="Verdana" panose="020B0604030504040204" pitchFamily="34" charset="0"/>
                          <a:ea typeface="Verdana" panose="020B0604030504040204" pitchFamily="34" charset="0"/>
                          <a:cs typeface="Verdana" panose="020B0604030504040204" pitchFamily="34" charset="0"/>
                        </a:rPr>
                        <a:t>!</a:t>
                      </a:r>
                      <a:r>
                        <a:rPr lang="de-DE" sz="1400" i="0" dirty="0" err="1" smtClean="0">
                          <a:latin typeface="Verdana" panose="020B0604030504040204" pitchFamily="34" charset="0"/>
                          <a:ea typeface="Verdana" panose="020B0604030504040204" pitchFamily="34" charset="0"/>
                          <a:cs typeface="Verdana" panose="020B0604030504040204" pitchFamily="34" charset="0"/>
                        </a:rPr>
                        <a:t>IDN!</a:t>
                      </a:r>
                      <a:r>
                        <a:rPr lang="de-DE" sz="1400" i="1" dirty="0" err="1" smtClean="0">
                          <a:latin typeface="Verdana" panose="020B0604030504040204" pitchFamily="34" charset="0"/>
                          <a:ea typeface="Verdana" panose="020B0604030504040204" pitchFamily="34" charset="0"/>
                          <a:cs typeface="Verdana" panose="020B0604030504040204" pitchFamily="34" charset="0"/>
                        </a:rPr>
                        <a:t>Maier</a:t>
                      </a:r>
                      <a:r>
                        <a:rPr lang="de-DE" sz="1400" i="1" smtClean="0">
                          <a:latin typeface="Verdana" panose="020B0604030504040204" pitchFamily="34" charset="0"/>
                          <a:ea typeface="Verdana" panose="020B0604030504040204" pitchFamily="34" charset="0"/>
                          <a:cs typeface="Verdana" panose="020B0604030504040204" pitchFamily="34" charset="0"/>
                        </a:rPr>
                        <a:t>, Bernhard: </a:t>
                      </a:r>
                      <a:r>
                        <a:rPr lang="de-DE" sz="1400" i="1" dirty="0" smtClean="0">
                          <a:latin typeface="Verdana" panose="020B0604030504040204" pitchFamily="34" charset="0"/>
                          <a:ea typeface="Verdana" panose="020B0604030504040204" pitchFamily="34" charset="0"/>
                          <a:cs typeface="Verdana" panose="020B0604030504040204" pitchFamily="34" charset="0"/>
                        </a:rPr>
                        <a:t>Zwischen</a:t>
                      </a:r>
                      <a:r>
                        <a:rPr lang="de-DE" sz="1400" i="1" baseline="0" dirty="0" smtClean="0">
                          <a:latin typeface="Verdana" panose="020B0604030504040204" pitchFamily="34" charset="0"/>
                          <a:ea typeface="Verdana" panose="020B0604030504040204" pitchFamily="34" charset="0"/>
                          <a:cs typeface="Verdana" panose="020B0604030504040204" pitchFamily="34" charset="0"/>
                        </a:rPr>
                        <a:t> Leuchten und </a:t>
                      </a:r>
                      <a:r>
                        <a:rPr lang="de-DE" sz="1400" i="1" baseline="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3000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endParaRPr lang="de-DE" sz="1400" dirty="0" smtClean="0">
                        <a:solidFill>
                          <a:schemeClr val="tx1"/>
                        </a:solidFill>
                        <a:latin typeface="Verdana" panose="020B0604030504040204" pitchFamily="34" charset="0"/>
                        <a:ea typeface="Verdana" panose="020B0604030504040204" pitchFamily="34" charset="0"/>
                        <a:cs typeface="Verdana" panose="020B0604030504040204" pitchFamily="34" charset="0"/>
                        <a:hlinkClick r:id="rId3"/>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err="1" smtClean="0">
                          <a:latin typeface="Verdana" panose="020B0604030504040204" pitchFamily="34" charset="0"/>
                          <a:ea typeface="Verdana" panose="020B0604030504040204" pitchFamily="34" charset="0"/>
                          <a:cs typeface="Verdana" panose="020B0604030504040204" pitchFamily="34" charset="0"/>
                        </a:rPr>
                        <a:t>IDN!</a:t>
                      </a:r>
                      <a:r>
                        <a:rPr lang="de-DE" sz="1400" i="1" dirty="0" err="1" smtClean="0">
                          <a:latin typeface="Verdana" panose="020B0604030504040204" pitchFamily="34" charset="0"/>
                          <a:ea typeface="Verdana" panose="020B0604030504040204" pitchFamily="34" charset="0"/>
                          <a:cs typeface="Verdana" panose="020B0604030504040204" pitchFamily="34" charset="0"/>
                        </a:rPr>
                        <a:t>Maier</a:t>
                      </a:r>
                      <a:r>
                        <a:rPr lang="de-DE" sz="1400" i="1" dirty="0" smtClean="0">
                          <a:latin typeface="Verdana" panose="020B0604030504040204" pitchFamily="34" charset="0"/>
                          <a:ea typeface="Verdana" panose="020B0604030504040204" pitchFamily="34" charset="0"/>
                          <a:cs typeface="Verdana" panose="020B0604030504040204" pitchFamily="34" charset="0"/>
                        </a:rPr>
                        <a:t>, Bernhard</a:t>
                      </a: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Verfasser</a:t>
                      </a: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aut</a:t>
                      </a:r>
                    </a:p>
                    <a:p>
                      <a:endParaRPr lang="de-DE" sz="1400" dirty="0" smtClean="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 </a:t>
                      </a:r>
                    </a:p>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 + </a:t>
                      </a:r>
                      <a:r>
                        <a:rPr lang="de-DE" sz="1400" dirty="0" err="1" smtClean="0">
                          <a:latin typeface="Verdana" panose="020B0604030504040204" pitchFamily="34" charset="0"/>
                          <a:ea typeface="Verdana" panose="020B0604030504040204" pitchFamily="34" charset="0"/>
                          <a:cs typeface="Verdana" panose="020B0604030504040204" pitchFamily="34" charset="0"/>
                        </a:rPr>
                        <a:t>Anh</a:t>
                      </a:r>
                      <a:r>
                        <a:rPr lang="de-DE" sz="1400" dirty="0" smtClean="0">
                          <a:latin typeface="Verdana" panose="020B0604030504040204" pitchFamily="34" charset="0"/>
                          <a:ea typeface="Verdana" panose="020B0604030504040204" pitchFamily="34" charset="0"/>
                          <a:cs typeface="Verdana" panose="020B0604030504040204" pitchFamily="34" charset="0"/>
                        </a:rPr>
                        <a:t>. I</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graphicFrame>
        <p:nvGraphicFramePr>
          <p:cNvPr id="10" name="Tabelle 9"/>
          <p:cNvGraphicFramePr>
            <a:graphicFrameLocks noGrp="1"/>
          </p:cNvGraphicFramePr>
          <p:nvPr>
            <p:extLst>
              <p:ext uri="{D42A27DB-BD31-4B8C-83A1-F6EECF244321}">
                <p14:modId xmlns:p14="http://schemas.microsoft.com/office/powerpoint/2010/main" val="2169920546"/>
              </p:ext>
            </p:extLst>
          </p:nvPr>
        </p:nvGraphicFramePr>
        <p:xfrm>
          <a:off x="3131840" y="1628800"/>
          <a:ext cx="5400600" cy="2653537"/>
        </p:xfrm>
        <a:graphic>
          <a:graphicData uri="http://schemas.openxmlformats.org/drawingml/2006/table">
            <a:tbl>
              <a:tblPr firstRow="1" bandRow="1">
                <a:tableStyleId>{5C22544A-7EE6-4342-B048-85BDC9FD1C3A}</a:tableStyleId>
              </a:tblPr>
              <a:tblGrid>
                <a:gridCol w="1034003"/>
                <a:gridCol w="1034003"/>
                <a:gridCol w="1676410"/>
                <a:gridCol w="1656184"/>
              </a:tblGrid>
              <a:tr h="392123">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47896">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040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8.10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err="1" smtClean="0">
                          <a:latin typeface="Verdana" panose="020B0604030504040204" pitchFamily="34" charset="0"/>
                          <a:ea typeface="Verdana" panose="020B0604030504040204" pitchFamily="34" charset="0"/>
                          <a:cs typeface="Verdana" panose="020B0604030504040204" pitchFamily="34" charset="0"/>
                        </a:rPr>
                        <a:t>erda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77350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Maier, Bernhard</a:t>
                      </a:r>
                    </a:p>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92122">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1933</a:t>
                      </a: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datl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47896">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550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9.16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!IDN!</a:t>
                      </a:r>
                      <a:r>
                        <a:rPr lang="de-DE" sz="14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Redakteur</a:t>
                      </a:r>
                      <a:r>
                        <a:rPr lang="de-DE" sz="14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beru </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1016309"/>
            <a:ext cx="2704132" cy="4837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2.01: Standardelemente-Set | PICA DNB/ZDB | Stand: 15.09.2015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elle 6"/>
          <p:cNvGraphicFramePr>
            <a:graphicFrameLocks noGrp="1"/>
          </p:cNvGraphicFramePr>
          <p:nvPr>
            <p:extLst>
              <p:ext uri="{D42A27DB-BD31-4B8C-83A1-F6EECF244321}">
                <p14:modId xmlns:p14="http://schemas.microsoft.com/office/powerpoint/2010/main" val="2099519754"/>
              </p:ext>
            </p:extLst>
          </p:nvPr>
        </p:nvGraphicFramePr>
        <p:xfrm>
          <a:off x="2987824" y="908720"/>
          <a:ext cx="6048672" cy="4008120"/>
        </p:xfrm>
        <a:graphic>
          <a:graphicData uri="http://schemas.openxmlformats.org/drawingml/2006/table">
            <a:tbl>
              <a:tblPr firstRow="1" bandRow="1">
                <a:tableStyleId>{5C22544A-7EE6-4342-B048-85BDC9FD1C3A}</a:tableStyleId>
              </a:tblPr>
              <a:tblGrid>
                <a:gridCol w="881424"/>
                <a:gridCol w="846768"/>
                <a:gridCol w="2016224"/>
                <a:gridCol w="230425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2.13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Abvz</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6.9</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Text</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600" dirty="0" err="1" smtClean="0">
                          <a:latin typeface="Verdana" panose="020B0604030504040204" pitchFamily="34" charset="0"/>
                          <a:ea typeface="Verdana" panose="020B0604030504040204" pitchFamily="34" charset="0"/>
                          <a:cs typeface="Verdana" panose="020B0604030504040204" pitchFamily="34" charset="0"/>
                        </a:rPr>
                        <a:t>txt</a:t>
                      </a:r>
                      <a:r>
                        <a:rPr lang="de-DE" sz="1600" dirty="0" smtClean="0">
                          <a:latin typeface="Verdana" panose="020B0604030504040204" pitchFamily="34" charset="0"/>
                          <a:ea typeface="Verdana" panose="020B0604030504040204" pitchFamily="34" charset="0"/>
                          <a:cs typeface="Verdana" panose="020B0604030504040204" pitchFamily="34" charset="0"/>
                        </a:rPr>
                        <a:t> </a:t>
                      </a: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ohne Hilfsmittel zu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benutzen</a:t>
                      </a:r>
                      <a:r>
                        <a:rPr lang="de-DE" sz="16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n</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0503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Band</a:t>
                      </a:r>
                      <a:r>
                        <a:rPr lang="de-DE" sz="16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nd</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2003</a:t>
                      </a:r>
                      <a:r>
                        <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latin typeface="Verdana" panose="020B0604030504040204" pitchFamily="34" charset="0"/>
                          <a:ea typeface="Verdana" panose="020B0604030504040204" pitchFamily="34" charset="0"/>
                          <a:cs typeface="Verdana" panose="020B0604030504040204" pitchFamily="34" charset="0"/>
                        </a:rPr>
                        <a:t>[2013]-</a:t>
                      </a: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1500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1800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q</a:t>
                      </a:r>
                    </a:p>
                  </a:txBody>
                  <a:tcPr/>
                </a:tc>
              </a:tr>
            </a:tbl>
          </a:graphicData>
        </a:graphic>
      </p:graphicFrame>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z="800" dirty="0"/>
              <a:t>AG RDA Schulungsunterlagen – Modul </a:t>
            </a:r>
            <a:r>
              <a:rPr lang="de-DE" sz="800" dirty="0" smtClean="0"/>
              <a:t>2.01: </a:t>
            </a:r>
            <a:r>
              <a:rPr lang="de-DE" sz="800" dirty="0"/>
              <a:t>Standardelemente-Set | </a:t>
            </a:r>
            <a:r>
              <a:rPr lang="de-DE" sz="800" dirty="0" smtClean="0"/>
              <a:t>PICA DNB/ZDB | Stand</a:t>
            </a:r>
            <a:r>
              <a:rPr lang="de-DE" sz="800" dirty="0"/>
              <a:t>: </a:t>
            </a:r>
            <a:r>
              <a:rPr lang="de-DE" sz="800" dirty="0" smtClean="0"/>
              <a:t>15.09.2015 </a:t>
            </a:r>
            <a:r>
              <a:rPr lang="de-DE" sz="800"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2630354" cy="47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elle 8"/>
          <p:cNvGraphicFramePr>
            <a:graphicFrameLocks noGrp="1"/>
          </p:cNvGraphicFramePr>
          <p:nvPr>
            <p:extLst>
              <p:ext uri="{D42A27DB-BD31-4B8C-83A1-F6EECF244321}">
                <p14:modId xmlns:p14="http://schemas.microsoft.com/office/powerpoint/2010/main" val="3630116221"/>
              </p:ext>
            </p:extLst>
          </p:nvPr>
        </p:nvGraphicFramePr>
        <p:xfrm>
          <a:off x="2861658" y="680202"/>
          <a:ext cx="6069210" cy="5629118"/>
        </p:xfrm>
        <a:graphic>
          <a:graphicData uri="http://schemas.openxmlformats.org/drawingml/2006/table">
            <a:tbl>
              <a:tblPr firstRow="1" bandRow="1">
                <a:tableStyleId>{5C22544A-7EE6-4342-B048-85BDC9FD1C3A}</a:tableStyleId>
              </a:tblPr>
              <a:tblGrid>
                <a:gridCol w="842621"/>
                <a:gridCol w="978117"/>
                <a:gridCol w="1728192"/>
                <a:gridCol w="2520280"/>
              </a:tblGrid>
              <a:tr h="307796">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PICA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4044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2.15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2195-268X*</a:t>
                      </a:r>
                    </a:p>
                  </a:txBody>
                  <a:tcPr/>
                </a:tc>
              </a:tr>
              <a:tr h="340441">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rowSpan="2">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International </a:t>
                      </a:r>
                      <a:r>
                        <a:rPr lang="de-DE" sz="1600" dirty="0" err="1" smtClean="0">
                          <a:latin typeface="Verdana" panose="020B0604030504040204" pitchFamily="34" charset="0"/>
                          <a:ea typeface="Verdana" panose="020B0604030504040204" pitchFamily="34" charset="0"/>
                          <a:cs typeface="Verdana" panose="020B0604030504040204" pitchFamily="34" charset="0"/>
                        </a:rPr>
                        <a:t>journal</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of</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dynamics</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and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755499">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p>
                  </a:txBody>
                  <a:tcPr/>
                </a:tc>
                <a:tc vMerge="1">
                  <a:txBody>
                    <a:bodyPr/>
                    <a:lstStyle/>
                    <a:p>
                      <a:endParaRPr lang="de-DE"/>
                    </a:p>
                  </a:txBody>
                  <a:tcPr/>
                </a:tc>
              </a:tr>
              <a:tr h="34044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Volume 1, </a:t>
                      </a:r>
                      <a:r>
                        <a:rPr lang="de-DE" sz="1600" dirty="0" err="1" smtClean="0">
                          <a:latin typeface="Verdana" panose="020B0604030504040204" pitchFamily="34" charset="0"/>
                          <a:ea typeface="Verdana" panose="020B0604030504040204" pitchFamily="34" charset="0"/>
                          <a:cs typeface="Verdana" panose="020B0604030504040204" pitchFamily="34" charset="0"/>
                        </a:rPr>
                        <a:t>number</a:t>
                      </a:r>
                      <a:r>
                        <a:rPr lang="de-DE" sz="1600" dirty="0" smtClean="0">
                          <a:latin typeface="Verdana" panose="020B0604030504040204" pitchFamily="34" charset="0"/>
                          <a:ea typeface="Verdana" panose="020B0604030504040204" pitchFamily="34" charset="0"/>
                          <a:cs typeface="Verdana" panose="020B0604030504040204" pitchFamily="34" charset="0"/>
                        </a:rPr>
                        <a:t> 3-</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31648">
                <a:tc rowSpan="3">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4030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2.8.2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err="1" smtClean="0">
                          <a:latin typeface="Verdana" panose="020B0604030504040204" pitchFamily="34" charset="0"/>
                          <a:ea typeface="Verdana" panose="020B0604030504040204" pitchFamily="34" charset="0"/>
                          <a:cs typeface="Verdana" panose="020B0604030504040204" pitchFamily="34" charset="0"/>
                        </a:rPr>
                        <a:t>Erscheinungs</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r>
                        <a:rPr lang="de-DE" sz="1600" b="1" dirty="0" err="1" smtClean="0">
                          <a:latin typeface="Verdana" panose="020B0604030504040204" pitchFamily="34" charset="0"/>
                          <a:ea typeface="Verdana" panose="020B0604030504040204" pitchFamily="34" charset="0"/>
                          <a:cs typeface="Verdana" panose="020B0604030504040204" pitchFamily="34" charset="0"/>
                        </a:rPr>
                        <a:t>ort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Berlin ; Heidelberg : Springer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31648">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err="1" smtClean="0">
                          <a:latin typeface="Verdana" panose="020B0604030504040204" pitchFamily="34" charset="0"/>
                          <a:ea typeface="Verdana" panose="020B0604030504040204" pitchFamily="34" charset="0"/>
                          <a:cs typeface="Verdana" panose="020B0604030504040204" pitchFamily="34" charset="0"/>
                        </a:rPr>
                        <a:t>Erscheinungs</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r>
                        <a:rPr lang="de-DE" sz="1600" b="0" dirty="0" err="1" smtClean="0">
                          <a:latin typeface="Verdana" panose="020B0604030504040204" pitchFamily="34" charset="0"/>
                          <a:ea typeface="Verdana" panose="020B0604030504040204" pitchFamily="34" charset="0"/>
                          <a:cs typeface="Verdana" panose="020B0604030504040204" pitchFamily="34" charset="0"/>
                        </a:rPr>
                        <a:t>ort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49299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2.8.4</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1389010">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4243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Anhang J.4.2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Äquivalenz</a:t>
                      </a:r>
                    </a:p>
                    <a:p>
                      <a:r>
                        <a:rPr lang="de-DE" sz="1600" dirty="0" err="1" smtClean="0">
                          <a:latin typeface="Verdana" panose="020B0604030504040204" pitchFamily="34" charset="0"/>
                          <a:ea typeface="Verdana" panose="020B0604030504040204" pitchFamily="34" charset="0"/>
                          <a:cs typeface="Verdana" panose="020B0604030504040204" pitchFamily="34" charset="0"/>
                        </a:rPr>
                        <a:t>beziehung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Erscheint auch </a:t>
                      </a:r>
                      <a:r>
                        <a:rPr lang="de-DE" sz="1600" dirty="0" err="1" smtClean="0">
                          <a:latin typeface="Verdana" panose="020B0604030504040204" pitchFamily="34" charset="0"/>
                          <a:ea typeface="Verdana" panose="020B0604030504040204" pitchFamily="34" charset="0"/>
                          <a:cs typeface="Verdana" panose="020B0604030504040204" pitchFamily="34" charset="0"/>
                        </a:rPr>
                        <a:t>als</a:t>
                      </a:r>
                      <a:r>
                        <a:rPr lang="de-DE" sz="1600" b="1" dirty="0" err="1" smtClean="0">
                          <a:latin typeface="Verdana" panose="020B0604030504040204" pitchFamily="34" charset="0"/>
                          <a:ea typeface="Verdana" panose="020B0604030504040204" pitchFamily="34" charset="0"/>
                          <a:cs typeface="Verdana" panose="020B0604030504040204" pitchFamily="34" charset="0"/>
                        </a:rPr>
                        <a:t>$n</a:t>
                      </a:r>
                      <a:r>
                        <a:rPr lang="de-DE" sz="1600" b="0" dirty="0" err="1" smtClean="0">
                          <a:latin typeface="Verdana" panose="020B0604030504040204" pitchFamily="34" charset="0"/>
                          <a:ea typeface="Verdana" panose="020B0604030504040204" pitchFamily="34" charset="0"/>
                          <a:cs typeface="Verdana" panose="020B0604030504040204" pitchFamily="34" charset="0"/>
                        </a:rPr>
                        <a:t>Online-Ausgabe</a:t>
                      </a:r>
                      <a:r>
                        <a:rPr lang="de-DE" sz="1600" i="0" dirty="0" err="1" smtClean="0">
                          <a:latin typeface="Verdana" panose="020B0604030504040204" pitchFamily="34" charset="0"/>
                          <a:ea typeface="Verdana" panose="020B0604030504040204" pitchFamily="34" charset="0"/>
                          <a:cs typeface="Verdana" panose="020B0604030504040204" pitchFamily="34" charset="0"/>
                        </a:rPr>
                        <a:t>!IDN</a:t>
                      </a:r>
                      <a:r>
                        <a:rPr lang="de-DE" sz="1600" i="0" dirty="0" smtClean="0">
                          <a:latin typeface="Verdana" panose="020B0604030504040204" pitchFamily="34" charset="0"/>
                          <a:ea typeface="Verdana" panose="020B0604030504040204" pitchFamily="34" charset="0"/>
                          <a:cs typeface="Verdana" panose="020B0604030504040204" pitchFamily="34" charset="0"/>
                        </a:rPr>
                        <a:t>!</a:t>
                      </a:r>
                      <a:br>
                        <a:rPr lang="de-DE" sz="1600" i="0" dirty="0" smtClean="0">
                          <a:latin typeface="Verdana" panose="020B0604030504040204" pitchFamily="34" charset="0"/>
                          <a:ea typeface="Verdana" panose="020B0604030504040204" pitchFamily="34" charset="0"/>
                          <a:cs typeface="Verdana" panose="020B0604030504040204" pitchFamily="34" charset="0"/>
                        </a:rPr>
                      </a:br>
                      <a:r>
                        <a:rPr lang="de-DE" sz="1600" i="1" dirty="0" smtClean="0">
                          <a:latin typeface="Verdana" panose="020B0604030504040204" pitchFamily="34" charset="0"/>
                          <a:ea typeface="Verdana" panose="020B0604030504040204" pitchFamily="34" charset="0"/>
                          <a:cs typeface="Verdana" panose="020B0604030504040204" pitchFamily="34" charset="0"/>
                        </a:rPr>
                        <a:t>International </a:t>
                      </a:r>
                      <a:r>
                        <a:rPr lang="de-DE" sz="1600" i="1" dirty="0" err="1" smtClean="0">
                          <a:latin typeface="Verdana" panose="020B0604030504040204" pitchFamily="34" charset="0"/>
                          <a:ea typeface="Verdana" panose="020B0604030504040204" pitchFamily="34" charset="0"/>
                          <a:cs typeface="Verdana" panose="020B0604030504040204" pitchFamily="34" charset="0"/>
                        </a:rPr>
                        <a:t>journal</a:t>
                      </a:r>
                      <a:r>
                        <a:rPr lang="de-DE" sz="1600" i="1" dirty="0" smtClean="0">
                          <a:latin typeface="Verdana" panose="020B0604030504040204" pitchFamily="34" charset="0"/>
                          <a:ea typeface="Verdana" panose="020B0604030504040204" pitchFamily="34" charset="0"/>
                          <a:cs typeface="Verdana" panose="020B0604030504040204" pitchFamily="34" charset="0"/>
                        </a:rPr>
                        <a:t> </a:t>
                      </a:r>
                      <a:r>
                        <a:rPr lang="de-DE" sz="1600" i="1" dirty="0" err="1" smtClean="0">
                          <a:latin typeface="Verdana" panose="020B0604030504040204" pitchFamily="34" charset="0"/>
                          <a:ea typeface="Verdana" panose="020B0604030504040204" pitchFamily="34" charset="0"/>
                          <a:cs typeface="Verdana" panose="020B0604030504040204" pitchFamily="34" charset="0"/>
                        </a:rPr>
                        <a:t>of</a:t>
                      </a:r>
                      <a:r>
                        <a:rPr lang="de-DE" sz="1600" i="1" dirty="0" smtClean="0">
                          <a:latin typeface="Verdana" panose="020B0604030504040204" pitchFamily="34" charset="0"/>
                          <a:ea typeface="Verdana" panose="020B0604030504040204" pitchFamily="34" charset="0"/>
                          <a:cs typeface="Verdana" panose="020B0604030504040204" pitchFamily="34" charset="0"/>
                        </a:rPr>
                        <a:t> </a:t>
                      </a:r>
                      <a:r>
                        <a:rPr lang="de-DE" sz="1600" i="1" dirty="0" err="1" smtClean="0">
                          <a:latin typeface="Verdana" panose="020B0604030504040204" pitchFamily="34" charset="0"/>
                          <a:ea typeface="Verdana" panose="020B0604030504040204" pitchFamily="34" charset="0"/>
                          <a:cs typeface="Verdana" panose="020B0604030504040204" pitchFamily="34" charset="0"/>
                        </a:rPr>
                        <a:t>dynamics</a:t>
                      </a:r>
                      <a:r>
                        <a:rPr lang="de-DE" sz="1600" i="1" dirty="0" smtClean="0">
                          <a:latin typeface="Verdana" panose="020B0604030504040204" pitchFamily="34" charset="0"/>
                          <a:ea typeface="Verdana" panose="020B0604030504040204" pitchFamily="34" charset="0"/>
                          <a:cs typeface="Verdana" panose="020B0604030504040204" pitchFamily="34" charset="0"/>
                        </a:rPr>
                        <a:t> </a:t>
                      </a:r>
                      <a:r>
                        <a:rPr lang="de-DE" sz="1600" i="1" dirty="0" err="1" smtClean="0">
                          <a:latin typeface="Verdana" panose="020B0604030504040204" pitchFamily="34" charset="0"/>
                          <a:ea typeface="Verdana" panose="020B0604030504040204" pitchFamily="34" charset="0"/>
                          <a:cs typeface="Verdana" panose="020B0604030504040204" pitchFamily="34" charset="0"/>
                        </a:rPr>
                        <a:t>and</a:t>
                      </a:r>
                      <a:r>
                        <a:rPr lang="de-DE" sz="1600" i="1" dirty="0" smtClean="0">
                          <a:latin typeface="Verdana" panose="020B0604030504040204" pitchFamily="34" charset="0"/>
                          <a:ea typeface="Verdana" panose="020B0604030504040204" pitchFamily="34" charset="0"/>
                          <a:cs typeface="Verdana" panose="020B0604030504040204" pitchFamily="34" charset="0"/>
                        </a:rPr>
                        <a:t> </a:t>
                      </a:r>
                      <a:r>
                        <a:rPr lang="de-DE" sz="1600" i="1"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600" i="1" dirty="0" smtClean="0">
                        <a:latin typeface="Verdana" panose="020B0604030504040204" pitchFamily="34" charset="0"/>
                        <a:ea typeface="Verdana" panose="020B0604030504040204" pitchFamily="34" charset="0"/>
                        <a:cs typeface="Verdana" panose="020B0604030504040204" pitchFamily="34" charset="0"/>
                      </a:endParaRPr>
                    </a:p>
                    <a:p>
                      <a:endPar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Standardelement</a:t>
            </a:r>
            <a:r>
              <a:rPr lang="de-DE" dirty="0" smtClean="0"/>
              <a:t> ist z</a:t>
            </a:r>
            <a:r>
              <a:rPr lang="de-DE" dirty="0" smtClean="0"/>
              <a:t>. B</a:t>
            </a:r>
            <a:r>
              <a:rPr lang="de-DE" dirty="0" smtClean="0"/>
              <a:t>.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graphicFrame>
        <p:nvGraphicFramePr>
          <p:cNvPr id="10" name="Tabelle 9"/>
          <p:cNvGraphicFramePr>
            <a:graphicFrameLocks noGrp="1"/>
          </p:cNvGraphicFramePr>
          <p:nvPr>
            <p:extLst>
              <p:ext uri="{D42A27DB-BD31-4B8C-83A1-F6EECF244321}">
                <p14:modId xmlns:p14="http://schemas.microsoft.com/office/powerpoint/2010/main" val="4021697542"/>
              </p:ext>
            </p:extLst>
          </p:nvPr>
        </p:nvGraphicFramePr>
        <p:xfrm>
          <a:off x="1043608" y="1916832"/>
          <a:ext cx="6768752" cy="2312275"/>
        </p:xfrm>
        <a:graphic>
          <a:graphicData uri="http://schemas.openxmlformats.org/drawingml/2006/table">
            <a:tbl>
              <a:tblPr firstRow="1" bandRow="1">
                <a:tableStyleId>{5C22544A-7EE6-4342-B048-85BDC9FD1C3A}</a:tableStyleId>
              </a:tblPr>
              <a:tblGrid>
                <a:gridCol w="912298"/>
                <a:gridCol w="912298"/>
                <a:gridCol w="2316260"/>
                <a:gridCol w="2627896"/>
              </a:tblGrid>
              <a:tr h="118876">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PICA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Erfassung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4030</a:t>
                      </a: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 ; Fulda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vMerge="1">
                  <a:txBody>
                    <a:bodyPr/>
                    <a:lstStyle/>
                    <a:p>
                      <a:pPr>
                        <a:lnSpc>
                          <a:spcPct val="115000"/>
                        </a:lnSpc>
                        <a:spcAft>
                          <a:spcPts val="1000"/>
                        </a:spcAft>
                      </a:pP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Bedingung</a:t>
            </a:r>
          </a:p>
          <a:p>
            <a:pPr marL="0" indent="0">
              <a:buNone/>
            </a:pPr>
            <a:endParaRPr lang="de-DE" dirty="0"/>
          </a:p>
          <a:p>
            <a:pPr marL="0" indent="0">
              <a:buNone/>
            </a:pPr>
            <a:r>
              <a:rPr lang="de-DE" dirty="0"/>
              <a:t>Die "Bedingung "wenn auf die Ressource zutrifft" gilt generell für Kernelemente (RDA 0.6.1).</a:t>
            </a:r>
          </a:p>
          <a:p>
            <a:pPr marL="0" indent="0">
              <a:buNone/>
            </a:pPr>
            <a:endParaRPr lang="de-DE" dirty="0" smtClean="0"/>
          </a:p>
          <a:p>
            <a:pPr marL="0" indent="0">
              <a:buNone/>
            </a:pPr>
            <a:r>
              <a:rPr lang="de-DE" dirty="0" smtClean="0"/>
              <a:t>Das Element 7.25.x Maßstab wird nur angegeben, wenn auf die Ressource zutrifft. </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2.01: Standardelemente-Set | PICA DNB/ZDB | Stand: 15.09.2015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1044</Words>
  <Application>Microsoft Office PowerPoint</Application>
  <PresentationFormat>Bildschirmpräsentation (4:3)</PresentationFormat>
  <Paragraphs>334</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304</cp:revision>
  <cp:lastPrinted>2015-06-22T08:33:45Z</cp:lastPrinted>
  <dcterms:created xsi:type="dcterms:W3CDTF">2014-02-18T07:01:40Z</dcterms:created>
  <dcterms:modified xsi:type="dcterms:W3CDTF">2015-09-17T05:47:30Z</dcterms:modified>
</cp:coreProperties>
</file>