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85" r:id="rId2"/>
    <p:sldId id="259" r:id="rId3"/>
    <p:sldId id="288" r:id="rId4"/>
    <p:sldId id="317" r:id="rId5"/>
    <p:sldId id="312" r:id="rId6"/>
    <p:sldId id="293" r:id="rId7"/>
    <p:sldId id="304" r:id="rId8"/>
    <p:sldId id="294" r:id="rId9"/>
    <p:sldId id="313" r:id="rId10"/>
    <p:sldId id="314" r:id="rId11"/>
    <p:sldId id="315" r:id="rId12"/>
    <p:sldId id="316" r:id="rId13"/>
    <p:sldId id="295" r:id="rId14"/>
    <p:sldId id="296" r:id="rId15"/>
    <p:sldId id="302" r:id="rId16"/>
    <p:sldId id="299" r:id="rId17"/>
    <p:sldId id="303" r:id="rId18"/>
    <p:sldId id="309" r:id="rId19"/>
    <p:sldId id="310" r:id="rId20"/>
    <p:sldId id="311"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111" d="100"/>
          <a:sy n="111" d="100"/>
        </p:scale>
        <p:origin x="-1068" y="21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03.08.2015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03.08.2015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TT.MM.JJJJ</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TT.MM.JJJJ</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3" name="Grafik 22"/>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539552" y="2348879"/>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ea typeface="Verdana" panose="020B0604030504040204" pitchFamily="34" charset="0"/>
                <a:cs typeface="Verdana" panose="020B0604030504040204" pitchFamily="34" charset="0"/>
              </a:rPr>
              <a:t>Kernelement, nur unter bestimmten Bedingungen</a:t>
            </a:r>
          </a:p>
          <a:p>
            <a:pPr marL="0" indent="0">
              <a:buNone/>
            </a:pPr>
            <a:endParaRPr lang="de-DE" b="1" dirty="0" smtClean="0">
              <a:solidFill>
                <a:srgbClr val="FF0000"/>
              </a:solidFill>
              <a:ea typeface="Verdana" panose="020B0604030504040204" pitchFamily="34" charset="0"/>
              <a:cs typeface="Verdana" panose="020B0604030504040204" pitchFamily="34" charset="0"/>
            </a:endParaRPr>
          </a:p>
          <a:p>
            <a:pPr marL="0" indent="0">
              <a:buNone/>
            </a:pPr>
            <a:r>
              <a:rPr lang="de-DE" b="1" dirty="0" smtClean="0">
                <a:solidFill>
                  <a:srgbClr val="FF0000"/>
                </a:solidFill>
                <a:ea typeface="Verdana" panose="020B0604030504040204" pitchFamily="34" charset="0"/>
                <a:cs typeface="Verdana" panose="020B0604030504040204" pitchFamily="34" charset="0"/>
              </a:rPr>
              <a:t>Achtung</a:t>
            </a:r>
            <a:endParaRPr lang="de-DE" b="1" dirty="0">
              <a:solidFill>
                <a:srgbClr val="FF0000"/>
              </a:solidFill>
              <a:ea typeface="Verdana" panose="020B0604030504040204" pitchFamily="34" charset="0"/>
              <a:cs typeface="Verdana" panose="020B0604030504040204" pitchFamily="34" charset="0"/>
            </a:endParaRPr>
          </a:p>
          <a:p>
            <a:pPr marL="0" indent="0">
              <a:buNone/>
            </a:pPr>
            <a:endParaRPr lang="de-DE" dirty="0" smtClean="0">
              <a:ea typeface="Verdana" panose="020B0604030504040204" pitchFamily="34" charset="0"/>
              <a:cs typeface="Verdana" panose="020B0604030504040204" pitchFamily="34" charset="0"/>
            </a:endParaRPr>
          </a:p>
          <a:p>
            <a:pPr marL="0" indent="0">
              <a:buNone/>
            </a:pPr>
            <a:r>
              <a:rPr lang="de-DE" dirty="0" smtClean="0">
                <a:ea typeface="Verdana" panose="020B0604030504040204" pitchFamily="34" charset="0"/>
                <a:cs typeface="Verdana" panose="020B0604030504040204" pitchFamily="34" charset="0"/>
              </a:rPr>
              <a:t>Statusänderung </a:t>
            </a:r>
            <a:r>
              <a:rPr lang="de-DE" dirty="0">
                <a:ea typeface="Verdana" panose="020B0604030504040204" pitchFamily="34" charset="0"/>
                <a:cs typeface="Verdana" panose="020B0604030504040204" pitchFamily="34" charset="0"/>
              </a:rPr>
              <a:t>bei folgenden Elementen: Vertriebsort, Herstellungsort und Copyright-Datum. </a:t>
            </a:r>
          </a:p>
          <a:p>
            <a:endParaRPr lang="de-DE" dirty="0">
              <a:ea typeface="Verdana" panose="020B0604030504040204" pitchFamily="34" charset="0"/>
              <a:cs typeface="Verdana" panose="020B0604030504040204" pitchFamily="34" charset="0"/>
            </a:endParaRPr>
          </a:p>
          <a:p>
            <a:pPr marL="0" indent="0">
              <a:buNone/>
            </a:pPr>
            <a:r>
              <a:rPr lang="de-DE" dirty="0">
                <a:ea typeface="Verdana" panose="020B0604030504040204" pitchFamily="34" charset="0"/>
                <a:cs typeface="Verdana" panose="020B0604030504040204" pitchFamily="34" charset="0"/>
              </a:rPr>
              <a:t>Seit dem Toolkit-Release vom 14.4.2015 im englischsprachigen Raum</a:t>
            </a:r>
          </a:p>
          <a:p>
            <a:pPr marL="0" indent="0">
              <a:buNone/>
            </a:pPr>
            <a:r>
              <a:rPr lang="de-DE" dirty="0">
                <a:ea typeface="Verdana" panose="020B0604030504040204" pitchFamily="34" charset="0"/>
                <a:cs typeface="Verdana" panose="020B0604030504040204" pitchFamily="34" charset="0"/>
              </a:rPr>
              <a:t>Ab dem nächsten Toolkit-Release auch im deutschsprachigen Raum</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00269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Kernelement, nur unter bestimmten Bedingungen</a:t>
            </a:r>
          </a:p>
          <a:p>
            <a:pPr marL="0" indent="0">
              <a:buNone/>
            </a:pPr>
            <a:r>
              <a:rPr lang="de-DE" dirty="0"/>
              <a:t>Element 6.3 Form des Werks</a:t>
            </a:r>
          </a:p>
          <a:p>
            <a:pPr marL="0" indent="0">
              <a:buNone/>
            </a:pPr>
            <a:r>
              <a:rPr lang="de-DE" dirty="0"/>
              <a:t>Form des Werks ist ein Kernelement, wenn es benötigt wird, um ein Werk von einem anderen Werk mit demselben Titel oder vom Namen einer Person, einer Familie oder einer Körperschaft zu unterscheiden. </a:t>
            </a:r>
          </a:p>
          <a:p>
            <a:pPr marL="0" indent="0">
              <a:buNone/>
            </a:pPr>
            <a:endParaRPr lang="de-DE" dirty="0"/>
          </a:p>
          <a:p>
            <a:r>
              <a:rPr lang="de-DE" dirty="0"/>
              <a:t>War </a:t>
            </a:r>
            <a:r>
              <a:rPr lang="de-DE" dirty="0" err="1"/>
              <a:t>of</a:t>
            </a:r>
            <a:r>
              <a:rPr lang="de-DE" dirty="0"/>
              <a:t> </a:t>
            </a:r>
            <a:r>
              <a:rPr lang="de-DE" dirty="0" err="1"/>
              <a:t>the</a:t>
            </a:r>
            <a:r>
              <a:rPr lang="de-DE" dirty="0"/>
              <a:t> </a:t>
            </a:r>
            <a:r>
              <a:rPr lang="de-DE" dirty="0" err="1"/>
              <a:t>worlds</a:t>
            </a:r>
            <a:r>
              <a:rPr lang="de-DE" dirty="0"/>
              <a:t>. Radiosendung</a:t>
            </a:r>
          </a:p>
          <a:p>
            <a:r>
              <a:rPr lang="de-DE" dirty="0"/>
              <a:t>War </a:t>
            </a:r>
            <a:r>
              <a:rPr lang="de-DE" dirty="0" err="1"/>
              <a:t>of</a:t>
            </a:r>
            <a:r>
              <a:rPr lang="de-DE" dirty="0"/>
              <a:t> </a:t>
            </a:r>
            <a:r>
              <a:rPr lang="de-DE" dirty="0" err="1"/>
              <a:t>the</a:t>
            </a:r>
            <a:r>
              <a:rPr lang="de-DE" dirty="0"/>
              <a:t> </a:t>
            </a:r>
            <a:r>
              <a:rPr lang="de-DE" dirty="0" err="1"/>
              <a:t>worlds</a:t>
            </a:r>
            <a:r>
              <a:rPr lang="de-DE" dirty="0"/>
              <a:t>. Fernsehsendung</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20054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a:t>Zusatzelement</a:t>
            </a:r>
          </a:p>
          <a:p>
            <a:pPr marL="0" indent="0">
              <a:buNone/>
            </a:pPr>
            <a:r>
              <a:rPr lang="de-DE" dirty="0"/>
              <a:t>Nur für D-A-CH gibt es weitere Standardelemente, </a:t>
            </a:r>
            <a:r>
              <a:rPr lang="de-DE" dirty="0" smtClean="0"/>
              <a:t>z.B</a:t>
            </a:r>
            <a:r>
              <a:rPr lang="de-DE" dirty="0"/>
              <a:t>.</a:t>
            </a:r>
          </a:p>
          <a:p>
            <a:pPr marL="0" indent="0">
              <a:buNone/>
            </a:pPr>
            <a:r>
              <a:rPr lang="de-DE" dirty="0"/>
              <a:t>2.13 Erscheinungsweise</a:t>
            </a:r>
          </a:p>
          <a:p>
            <a:pPr marL="0" indent="0">
              <a:buNone/>
            </a:pPr>
            <a:r>
              <a:rPr lang="de-DE" dirty="0"/>
              <a:t>Diese Zusatzelemente sind im deutschsprachigen Raum, nicht aber im englischsprachigen Raum verpflichtend.</a:t>
            </a:r>
          </a:p>
          <a:p>
            <a:pPr marL="0" indent="0">
              <a:buNone/>
            </a:pPr>
            <a:endParaRPr lang="de-DE" dirty="0"/>
          </a:p>
          <a:p>
            <a:pPr marL="0" indent="0">
              <a:buNone/>
            </a:pPr>
            <a:r>
              <a:rPr lang="de-DE" dirty="0"/>
              <a:t> </a:t>
            </a:r>
          </a:p>
          <a:p>
            <a:pPr marL="0" indent="0">
              <a:buNone/>
            </a:pPr>
            <a:r>
              <a:rPr lang="de-DE" u="sng" dirty="0"/>
              <a:t>Zusatzelement, nur unter bestimmten Bedingungen</a:t>
            </a:r>
          </a:p>
          <a:p>
            <a:pPr marL="0" indent="0">
              <a:buNone/>
            </a:pPr>
            <a:r>
              <a:rPr lang="de-DE" dirty="0"/>
              <a:t>2.3.3 Paralleltitel</a:t>
            </a:r>
          </a:p>
          <a:p>
            <a:pPr marL="0" indent="0">
              <a:buNone/>
            </a:pPr>
            <a:r>
              <a:rPr lang="de-DE" dirty="0"/>
              <a:t>Der Umfang der Angabe ist festgelegt in der RDA 2.3.3.3 D-A-CH</a:t>
            </a:r>
          </a:p>
          <a:p>
            <a:pPr marL="0" indent="0">
              <a:buNone/>
            </a:pP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531011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305170" y="770718"/>
            <a:ext cx="2592288"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908720"/>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Tree>
    <p:extLst>
      <p:ext uri="{BB962C8B-B14F-4D97-AF65-F5344CB8AC3E}">
        <p14:creationId xmlns:p14="http://schemas.microsoft.com/office/powerpoint/2010/main" val="375271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Monografie</a:t>
            </a:r>
            <a:endParaRPr lang="de-DE" dirty="0"/>
          </a:p>
        </p:txBody>
      </p:sp>
      <p:sp>
        <p:nvSpPr>
          <p:cNvPr id="3" name="Textplatzhalter 2"/>
          <p:cNvSpPr>
            <a:spLocks noGrp="1"/>
          </p:cNvSpPr>
          <p:nvPr>
            <p:ph type="body" sz="quarter" idx="13"/>
          </p:nvPr>
        </p:nvSpPr>
        <p:spPr/>
        <p:txBody>
          <a:bodyPr wrap="square"/>
          <a:lstStyle/>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2538679802"/>
              </p:ext>
            </p:extLst>
          </p:nvPr>
        </p:nvGraphicFramePr>
        <p:xfrm>
          <a:off x="3059832" y="692696"/>
          <a:ext cx="5616624" cy="5675534"/>
        </p:xfrm>
        <a:graphic>
          <a:graphicData uri="http://schemas.openxmlformats.org/drawingml/2006/table">
            <a:tbl>
              <a:tblPr firstRow="1" bandRow="1">
                <a:tableStyleId>{5C22544A-7EE6-4342-B048-85BDC9FD1C3A}</a:tableStyleId>
              </a:tblPr>
              <a:tblGrid>
                <a:gridCol w="874938"/>
                <a:gridCol w="2221406"/>
                <a:gridCol w="2520280"/>
              </a:tblGrid>
              <a:tr h="393220">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pPr>
                        <a:lnSpc>
                          <a:spcPct val="115000"/>
                        </a:lnSpc>
                        <a:spcAft>
                          <a:spcPts val="1000"/>
                        </a:spcAft>
                      </a:pPr>
                      <a:r>
                        <a:rPr lang="de-DE" sz="1800">
                          <a:effectLst/>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Erfassung</a:t>
                      </a: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2.3.2</a:t>
                      </a:r>
                    </a:p>
                  </a:txBody>
                  <a:tcPr/>
                </a:tc>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Zwischen Leuchten und </a:t>
                      </a:r>
                      <a:r>
                        <a:rPr lang="de-DE" sz="1800" dirty="0" err="1" smtClean="0">
                          <a:effectLst/>
                          <a:latin typeface="Verdana" panose="020B0604030504040204" pitchFamily="34" charset="0"/>
                          <a:ea typeface="Verdana" panose="020B0604030504040204" pitchFamily="34" charset="0"/>
                          <a:cs typeface="Verdana" panose="020B0604030504040204" pitchFamily="34" charset="0"/>
                        </a:rPr>
                        <a:t>Vergehn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2.3.4</a:t>
                      </a:r>
                    </a:p>
                  </a:txBody>
                  <a:tcPr/>
                </a:tc>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Titelzusatz</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Sterne am Lahrer Literaturhimmel</a:t>
                      </a:r>
                    </a:p>
                  </a:txBody>
                  <a:tcPr/>
                </a:tc>
              </a:tr>
              <a:tr h="751368">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2.4.2</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Verantwortlich-</a:t>
                      </a:r>
                      <a:r>
                        <a:rPr lang="de-DE" sz="1800" b="1" dirty="0" err="1" smtClean="0">
                          <a:effectLst/>
                          <a:latin typeface="Verdana" panose="020B0604030504040204" pitchFamily="34" charset="0"/>
                          <a:ea typeface="Verdana" panose="020B0604030504040204" pitchFamily="34" charset="0"/>
                          <a:cs typeface="Verdana" panose="020B0604030504040204" pitchFamily="34" charset="0"/>
                        </a:rPr>
                        <a:t>keitsangabe</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Bernhard Maier</a:t>
                      </a:r>
                    </a:p>
                  </a:txBody>
                  <a:tcPr/>
                </a:tc>
              </a:tr>
              <a:tr h="754887">
                <a:tc>
                  <a:txBody>
                    <a:bodyPr/>
                    <a:lstStyle/>
                    <a:p>
                      <a:pPr>
                        <a:lnSpc>
                          <a:spcPct val="115000"/>
                        </a:lnSpc>
                        <a:spcAft>
                          <a:spcPts val="1000"/>
                        </a:spcAft>
                      </a:pPr>
                      <a:r>
                        <a:rPr lang="de-DE" sz="1800" b="1">
                          <a:effectLst/>
                          <a:latin typeface="Verdana" panose="020B0604030504040204" pitchFamily="34" charset="0"/>
                          <a:ea typeface="Verdana" panose="020B0604030504040204" pitchFamily="34" charset="0"/>
                          <a:cs typeface="Verdana" panose="020B0604030504040204" pitchFamily="34" charset="0"/>
                        </a:rPr>
                        <a:t>2.5.2</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Ausgabe-bezeichnung</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342900" lvl="0" indent="-342900">
                        <a:lnSpc>
                          <a:spcPct val="115000"/>
                        </a:lnSpc>
                        <a:spcAft>
                          <a:spcPts val="1000"/>
                        </a:spcAft>
                        <a:buFont typeface="+mj-lt"/>
                        <a:buAutoNum type="arabicPeriod"/>
                        <a:tabLst>
                          <a:tab pos="457200" algn="l"/>
                        </a:tabLst>
                      </a:pPr>
                      <a:r>
                        <a:rPr lang="de-DE" sz="1800" dirty="0">
                          <a:effectLst/>
                          <a:latin typeface="Verdana" panose="020B0604030504040204" pitchFamily="34" charset="0"/>
                          <a:ea typeface="Verdana" panose="020B0604030504040204" pitchFamily="34" charset="0"/>
                          <a:cs typeface="Verdana" panose="020B0604030504040204" pitchFamily="34" charset="0"/>
                        </a:rPr>
                        <a:t>Auflage</a:t>
                      </a: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2.8.2</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Lahr</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465959">
                <a:tc>
                  <a:txBody>
                    <a:bodyPr/>
                    <a:lstStyle/>
                    <a:p>
                      <a:pPr>
                        <a:lnSpc>
                          <a:spcPct val="115000"/>
                        </a:lnSpc>
                        <a:spcAft>
                          <a:spcPts val="1000"/>
                        </a:spcAft>
                      </a:pPr>
                      <a:r>
                        <a:rPr lang="de-DE" sz="1800" b="0" dirty="0">
                          <a:effectLst/>
                          <a:latin typeface="Verdana" panose="020B0604030504040204" pitchFamily="34" charset="0"/>
                          <a:ea typeface="Verdana" panose="020B0604030504040204" pitchFamily="34" charset="0"/>
                          <a:cs typeface="Verdana" panose="020B0604030504040204" pitchFamily="34" charset="0"/>
                        </a:rPr>
                        <a:t>2.8.2 </a:t>
                      </a:r>
                    </a:p>
                  </a:txBody>
                  <a:tcPr/>
                </a:tc>
                <a:tc>
                  <a:txBody>
                    <a:bodyPr/>
                    <a:lstStyle/>
                    <a:p>
                      <a:pPr>
                        <a:lnSpc>
                          <a:spcPct val="115000"/>
                        </a:lnSpc>
                        <a:spcAft>
                          <a:spcPts val="1000"/>
                        </a:spcAft>
                      </a:pPr>
                      <a:r>
                        <a:rPr lang="de-DE" sz="1800" b="0" dirty="0">
                          <a:effectLst/>
                          <a:latin typeface="Verdana" panose="020B0604030504040204" pitchFamily="34" charset="0"/>
                          <a:ea typeface="Verdana" panose="020B0604030504040204" pitchFamily="34" charset="0"/>
                          <a:cs typeface="Verdana" panose="020B0604030504040204" pitchFamily="34" charset="0"/>
                        </a:rPr>
                        <a:t>Erscheinungsort</a:t>
                      </a:r>
                    </a:p>
                  </a:txBody>
                  <a:tcP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Biberach</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tc>
              </a:tr>
              <a:tr h="393220">
                <a:tc>
                  <a:txBody>
                    <a:bodyPr/>
                    <a:lstStyle/>
                    <a:p>
                      <a:pPr>
                        <a:lnSpc>
                          <a:spcPct val="115000"/>
                        </a:lnSpc>
                        <a:spcAft>
                          <a:spcPts val="1000"/>
                        </a:spcAft>
                      </a:pPr>
                      <a:r>
                        <a:rPr lang="de-DE" sz="1800" b="1">
                          <a:effectLst/>
                          <a:latin typeface="Verdana" panose="020B0604030504040204" pitchFamily="34" charset="0"/>
                          <a:ea typeface="Verdana" panose="020B0604030504040204" pitchFamily="34" charset="0"/>
                          <a:cs typeface="Verdana" panose="020B0604030504040204" pitchFamily="34" charset="0"/>
                        </a:rPr>
                        <a:t>2.8.4</a:t>
                      </a:r>
                    </a:p>
                  </a:txBody>
                  <a:tcPr/>
                </a:tc>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Verlagsname</a:t>
                      </a: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Lahr Verlag</a:t>
                      </a:r>
                    </a:p>
                  </a:txBody>
                  <a:tcPr/>
                </a:tc>
              </a:tr>
              <a:tr h="698075">
                <a:tc>
                  <a:txBody>
                    <a:bodyPr/>
                    <a:lstStyle/>
                    <a:p>
                      <a:pPr>
                        <a:lnSpc>
                          <a:spcPct val="115000"/>
                        </a:lnSpc>
                        <a:spcAft>
                          <a:spcPts val="1000"/>
                        </a:spcAft>
                      </a:pPr>
                      <a:r>
                        <a:rPr lang="de-DE" sz="1800" b="1" dirty="0">
                          <a:effectLst/>
                          <a:latin typeface="Verdana" panose="020B0604030504040204" pitchFamily="34" charset="0"/>
                          <a:ea typeface="Verdana" panose="020B0604030504040204" pitchFamily="34" charset="0"/>
                          <a:cs typeface="Verdana" panose="020B0604030504040204" pitchFamily="34" charset="0"/>
                        </a:rPr>
                        <a:t>2.8.6</a:t>
                      </a:r>
                    </a:p>
                  </a:txBody>
                  <a:tcP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Erscheinungs-datum</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2013</a:t>
                      </a:r>
                    </a:p>
                  </a:txBody>
                  <a:tcPr/>
                </a:tc>
              </a:tr>
            </a:tbl>
          </a:graphicData>
        </a:graphic>
      </p:graphicFrame>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69269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Tree>
    <p:extLst>
      <p:ext uri="{BB962C8B-B14F-4D97-AF65-F5344CB8AC3E}">
        <p14:creationId xmlns:p14="http://schemas.microsoft.com/office/powerpoint/2010/main" val="760907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81129916"/>
              </p:ext>
            </p:extLst>
          </p:nvPr>
        </p:nvGraphicFramePr>
        <p:xfrm>
          <a:off x="3181959" y="1059777"/>
          <a:ext cx="5594870" cy="5232400"/>
        </p:xfrm>
        <a:graphic>
          <a:graphicData uri="http://schemas.openxmlformats.org/drawingml/2006/table">
            <a:tbl>
              <a:tblPr firstRow="1" bandRow="1">
                <a:tableStyleId>{5C22544A-7EE6-4342-B048-85BDC9FD1C3A}</a:tableStyleId>
              </a:tblPr>
              <a:tblGrid>
                <a:gridCol w="885985"/>
                <a:gridCol w="2205842"/>
                <a:gridCol w="250304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2.13 </a:t>
                      </a: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Einzelne Einheit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2.15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Identifikator</a:t>
                      </a:r>
                      <a:r>
                        <a:rPr lang="de-DE" b="1" dirty="0" smtClean="0">
                          <a:latin typeface="Verdana" panose="020B0604030504040204" pitchFamily="34" charset="0"/>
                          <a:ea typeface="Verdana" panose="020B0604030504040204" pitchFamily="34" charset="0"/>
                          <a:cs typeface="Verdana" panose="020B0604030504040204" pitchFamily="34" charset="0"/>
                        </a:rPr>
                        <a:t> für</a:t>
                      </a:r>
                      <a:r>
                        <a:rPr lang="de-DE" b="1" baseline="0" dirty="0" smtClean="0">
                          <a:latin typeface="Verdana" panose="020B0604030504040204" pitchFamily="34" charset="0"/>
                          <a:ea typeface="Verdana" panose="020B0604030504040204" pitchFamily="34" charset="0"/>
                          <a:cs typeface="Verdana" panose="020B0604030504040204" pitchFamily="34" charset="0"/>
                        </a:rPr>
                        <a:t> die </a:t>
                      </a:r>
                      <a:r>
                        <a:rPr lang="de-DE" b="1" dirty="0" smtClean="0">
                          <a:latin typeface="Verdana" panose="020B0604030504040204" pitchFamily="34" charset="0"/>
                          <a:ea typeface="Verdana" panose="020B0604030504040204" pitchFamily="34" charset="0"/>
                          <a:cs typeface="Verdana" panose="020B0604030504040204" pitchFamily="34" charset="0"/>
                        </a:rPr>
                        <a:t>Manifestation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ISBN </a:t>
                      </a:r>
                    </a:p>
                    <a:p>
                      <a:r>
                        <a:rPr lang="de-DE" dirty="0" smtClean="0">
                          <a:latin typeface="Verdana" panose="020B0604030504040204" pitchFamily="34" charset="0"/>
                          <a:ea typeface="Verdana" panose="020B0604030504040204" pitchFamily="34" charset="0"/>
                          <a:cs typeface="Verdana" panose="020B0604030504040204" pitchFamily="34" charset="0"/>
                        </a:rPr>
                        <a:t>978-3-943180-08-4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3.3</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3.4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Umfang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55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Werkes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Zwischen Leuchten und </a:t>
                      </a:r>
                      <a:r>
                        <a:rPr lang="de-DE" dirty="0" err="1" smtClean="0">
                          <a:latin typeface="Verdana" panose="020B0604030504040204" pitchFamily="34" charset="0"/>
                          <a:ea typeface="Verdana" panose="020B0604030504040204" pitchFamily="34" charset="0"/>
                          <a:cs typeface="Verdana" panose="020B0604030504040204" pitchFamily="34" charset="0"/>
                        </a:rPr>
                        <a:t>Vergehn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6.9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Text</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6.11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ger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52736"/>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Tree>
    <p:extLst>
      <p:ext uri="{BB962C8B-B14F-4D97-AF65-F5344CB8AC3E}">
        <p14:creationId xmlns:p14="http://schemas.microsoft.com/office/powerpoint/2010/main" val="6085812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a:t>
            </a:r>
            <a:endParaRPr lang="de-DE" dirty="0"/>
          </a:p>
        </p:txBody>
      </p:sp>
      <p:sp>
        <p:nvSpPr>
          <p:cNvPr id="3" name="Textplatzhalter 2"/>
          <p:cNvSpPr>
            <a:spLocks noGrp="1"/>
          </p:cNvSpPr>
          <p:nvPr>
            <p:ph type="body" sz="quarter" idx="13"/>
          </p:nvPr>
        </p:nvSpPr>
        <p:spPr/>
        <p:txBody>
          <a:bodyPr wrap="square"/>
          <a:lstStyle/>
          <a:p>
            <a:pPr marL="457200" lvl="1" indent="0">
              <a:buNone/>
            </a:pPr>
            <a:endParaRPr lang="de-DE" dirty="0" smtClean="0"/>
          </a:p>
          <a:p>
            <a:pPr marL="457200" lvl="1" indent="0">
              <a:buNone/>
            </a:pPr>
            <a:r>
              <a:rPr lang="de-DE" dirty="0" smtClean="0"/>
              <a:t>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1436377732"/>
              </p:ext>
            </p:extLst>
          </p:nvPr>
        </p:nvGraphicFramePr>
        <p:xfrm>
          <a:off x="3347864" y="908720"/>
          <a:ext cx="5400600" cy="4124960"/>
        </p:xfrm>
        <a:graphic>
          <a:graphicData uri="http://schemas.openxmlformats.org/drawingml/2006/table">
            <a:tbl>
              <a:tblPr firstRow="1" bandRow="1">
                <a:tableStyleId>{5C22544A-7EE6-4342-B048-85BDC9FD1C3A}</a:tableStyleId>
              </a:tblPr>
              <a:tblGrid>
                <a:gridCol w="936104"/>
                <a:gridCol w="2088232"/>
                <a:gridCol w="2376264"/>
              </a:tblGrid>
              <a:tr h="370840">
                <a:tc>
                  <a:txBody>
                    <a:bodyPr/>
                    <a:lstStyle/>
                    <a:p>
                      <a:r>
                        <a:rPr lang="de-DE" dirty="0" smtClean="0"/>
                        <a:t>RDA</a:t>
                      </a:r>
                      <a:endParaRPr lang="de-DE" dirty="0"/>
                    </a:p>
                  </a:txBody>
                  <a:tcPr/>
                </a:tc>
                <a:tc>
                  <a:txBody>
                    <a:bodyPr/>
                    <a:lstStyle/>
                    <a:p>
                      <a:r>
                        <a:rPr lang="de-DE" dirty="0" smtClean="0"/>
                        <a:t>Element</a:t>
                      </a:r>
                      <a:endParaRPr lang="de-DE" dirty="0"/>
                    </a:p>
                  </a:txBody>
                  <a:tcPr/>
                </a:tc>
                <a:tc>
                  <a:txBody>
                    <a:bodyPr/>
                    <a:lstStyle/>
                    <a:p>
                      <a:r>
                        <a:rPr lang="de-DE" dirty="0" smtClean="0"/>
                        <a:t>Erfassung</a:t>
                      </a:r>
                      <a:endParaRPr lang="de-DE" dirty="0"/>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Illustrierender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Illustrationen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7.17</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Farbinhalt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(schwarz/weiß)</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17.8</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Maier, Bernhard, 1933-. Zwischen</a:t>
                      </a:r>
                      <a:r>
                        <a:rPr lang="de-DE" baseline="0" dirty="0" smtClean="0">
                          <a:latin typeface="Verdana" panose="020B0604030504040204" pitchFamily="34" charset="0"/>
                          <a:ea typeface="Verdana" panose="020B0604030504040204" pitchFamily="34" charset="0"/>
                          <a:cs typeface="Verdana" panose="020B0604030504040204" pitchFamily="34" charset="0"/>
                        </a:rPr>
                        <a:t> Leuchten und </a:t>
                      </a:r>
                      <a:r>
                        <a:rPr lang="de-DE" baseline="0" dirty="0" err="1" smtClean="0">
                          <a:latin typeface="Verdana" panose="020B0604030504040204" pitchFamily="34" charset="0"/>
                          <a:ea typeface="Verdana" panose="020B0604030504040204" pitchFamily="34" charset="0"/>
                          <a:cs typeface="Verdana" panose="020B0604030504040204" pitchFamily="34" charset="0"/>
                        </a:rPr>
                        <a:t>Vergehn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Maier, Bernhard, 1933-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 + </a:t>
                      </a:r>
                      <a:r>
                        <a:rPr lang="de-DE" dirty="0" err="1" smtClean="0">
                          <a:latin typeface="Verdana" panose="020B0604030504040204" pitchFamily="34" charset="0"/>
                          <a:ea typeface="Verdana" panose="020B0604030504040204" pitchFamily="34" charset="0"/>
                          <a:cs typeface="Verdana" panose="020B0604030504040204" pitchFamily="34" charset="0"/>
                        </a:rPr>
                        <a:t>Anh</a:t>
                      </a:r>
                      <a:r>
                        <a:rPr lang="de-DE" dirty="0" smtClean="0">
                          <a:latin typeface="Verdana" panose="020B0604030504040204" pitchFamily="34" charset="0"/>
                          <a:ea typeface="Verdana" panose="020B0604030504040204" pitchFamily="34" charset="0"/>
                          <a:cs typeface="Verdana" panose="020B0604030504040204" pitchFamily="34" charset="0"/>
                        </a:rPr>
                        <a:t>. I</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764704"/>
            <a:ext cx="2495550"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Tree>
    <p:extLst>
      <p:ext uri="{BB962C8B-B14F-4D97-AF65-F5344CB8AC3E}">
        <p14:creationId xmlns:p14="http://schemas.microsoft.com/office/powerpoint/2010/main" val="3481581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dirty="0" smtClean="0"/>
              <a:t>Monografie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Normdaten</a:t>
            </a:r>
          </a:p>
          <a:p>
            <a:endParaRPr lang="de-DE" dirty="0"/>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676884"/>
              </p:ext>
            </p:extLst>
          </p:nvPr>
        </p:nvGraphicFramePr>
        <p:xfrm>
          <a:off x="3146558" y="1412776"/>
          <a:ext cx="5112568" cy="2936240"/>
        </p:xfrm>
        <a:graphic>
          <a:graphicData uri="http://schemas.openxmlformats.org/drawingml/2006/table">
            <a:tbl>
              <a:tblPr firstRow="1" bandRow="1">
                <a:tableStyleId>{5C22544A-7EE6-4342-B048-85BDC9FD1C3A}</a:tableStyleId>
              </a:tblPr>
              <a:tblGrid>
                <a:gridCol w="1296144"/>
                <a:gridCol w="2145522"/>
                <a:gridCol w="1670902"/>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8.10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Status der Identifizierung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Vollständig etabliert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9.2.2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Bevorzugter Name der Person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Maier, Bernhard</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9.3.2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Geburtsdatum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1933-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9.16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Beruf oder Beschäftigung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Redakteur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268761"/>
            <a:ext cx="2376264" cy="4942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Tree>
    <p:extLst>
      <p:ext uri="{BB962C8B-B14F-4D97-AF65-F5344CB8AC3E}">
        <p14:creationId xmlns:p14="http://schemas.microsoft.com/office/powerpoint/2010/main" val="19305346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Anhang: fortlaufende Ressource</a:t>
            </a:r>
            <a:endParaRPr lang="de-DE"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764704"/>
            <a:ext cx="3086075" cy="5440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648276" y="775624"/>
            <a:ext cx="1800200" cy="461665"/>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Vorlage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2148282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fortlaufende </a:t>
            </a:r>
            <a:r>
              <a:rPr lang="de-DE" dirty="0" smtClean="0"/>
              <a:t>Ressource</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4974516"/>
              </p:ext>
            </p:extLst>
          </p:nvPr>
        </p:nvGraphicFramePr>
        <p:xfrm>
          <a:off x="2987824" y="908720"/>
          <a:ext cx="6048672" cy="5323840"/>
        </p:xfrm>
        <a:graphic>
          <a:graphicData uri="http://schemas.openxmlformats.org/drawingml/2006/table">
            <a:tbl>
              <a:tblPr firstRow="1" bandRow="1">
                <a:tableStyleId>{5C22544A-7EE6-4342-B048-85BDC9FD1C3A}</a:tableStyleId>
              </a:tblPr>
              <a:tblGrid>
                <a:gridCol w="1031776"/>
                <a:gridCol w="2136576"/>
                <a:gridCol w="288032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International </a:t>
                      </a:r>
                      <a:r>
                        <a:rPr lang="de-DE" dirty="0" err="1" smtClean="0">
                          <a:latin typeface="Verdana" panose="020B0604030504040204" pitchFamily="34" charset="0"/>
                          <a:ea typeface="Verdana" panose="020B0604030504040204" pitchFamily="34" charset="0"/>
                          <a:cs typeface="Verdana" panose="020B0604030504040204" pitchFamily="34" charset="0"/>
                        </a:rPr>
                        <a:t>journal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dynamics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control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Volume 1, </a:t>
                      </a:r>
                      <a:r>
                        <a:rPr lang="de-DE" dirty="0" err="1" smtClean="0">
                          <a:latin typeface="Verdana" panose="020B0604030504040204" pitchFamily="34" charset="0"/>
                          <a:ea typeface="Verdana" panose="020B0604030504040204" pitchFamily="34" charset="0"/>
                          <a:cs typeface="Verdana" panose="020B0604030504040204" pitchFamily="34" charset="0"/>
                        </a:rPr>
                        <a:t>Number</a:t>
                      </a:r>
                      <a:r>
                        <a:rPr lang="de-DE" dirty="0" smtClean="0">
                          <a:latin typeface="Verdana" panose="020B0604030504040204" pitchFamily="34" charset="0"/>
                          <a:ea typeface="Verdana" panose="020B0604030504040204" pitchFamily="34" charset="0"/>
                          <a:cs typeface="Verdana" panose="020B0604030504040204" pitchFamily="34" charset="0"/>
                        </a:rPr>
                        <a:t> 3 (2013)-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2.8.2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a:t>
                      </a:r>
                    </a:p>
                    <a:p>
                      <a:r>
                        <a:rPr lang="de-DE" b="1" dirty="0" err="1" smtClean="0">
                          <a:latin typeface="Verdana" panose="020B0604030504040204" pitchFamily="34" charset="0"/>
                          <a:ea typeface="Verdana" panose="020B0604030504040204" pitchFamily="34" charset="0"/>
                          <a:cs typeface="Verdana" panose="020B0604030504040204" pitchFamily="34" charset="0"/>
                        </a:rPr>
                        <a:t>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2.8.2</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Heidelberg</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Springer</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[2013]-</a:t>
                      </a: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Fortlaufende Ressource</a:t>
                      </a: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2.14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Erscheinungs-frequenz</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vierteljährlich</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ISSN 2195-268X</a:t>
                      </a:r>
                    </a:p>
                  </a:txBody>
                  <a:tcPr/>
                </a:tc>
              </a:tr>
            </a:tbl>
          </a:graphicData>
        </a:graphic>
      </p:graphicFrame>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828166"/>
            <a:ext cx="2571750"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22299755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altLang="de-DE" dirty="0" smtClean="0"/>
              <a:t>Das Standardelemente-Set</a:t>
            </a:r>
            <a:r>
              <a:rPr lang="de-DE" altLang="de-DE" smtClean="0"/>
              <a:t/>
            </a:r>
            <a:br>
              <a:rPr lang="de-DE" altLang="de-DE" smtClean="0"/>
            </a:br>
            <a:r>
              <a:rPr lang="de-DE" altLang="de-DE" dirty="0" smtClean="0"/>
              <a:t/>
            </a:r>
            <a:br>
              <a:rPr lang="de-DE" altLang="de-DE" dirty="0" smtClean="0"/>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a:t>
            </a:r>
            <a:r>
              <a:rPr lang="de-DE" dirty="0" smtClean="0"/>
              <a:t>28.07.2015 </a:t>
            </a:r>
            <a:r>
              <a:rPr lang="de-DE" dirty="0"/>
              <a:t>| CC BY-NC-SA</a:t>
            </a: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Anhang: </a:t>
            </a:r>
            <a:r>
              <a:rPr lang="de-DE"/>
              <a:t>fortlaufende </a:t>
            </a:r>
            <a:r>
              <a:rPr lang="de-DE" smtClean="0"/>
              <a:t>Ressource</a:t>
            </a:r>
            <a:endParaRPr lang="de-DE" dirty="0"/>
          </a:p>
        </p:txBody>
      </p:sp>
      <p:graphicFrame>
        <p:nvGraphicFramePr>
          <p:cNvPr id="4" name="Tabelle 3"/>
          <p:cNvGraphicFramePr>
            <a:graphicFrameLocks noGrp="1"/>
          </p:cNvGraphicFramePr>
          <p:nvPr>
            <p:extLst>
              <p:ext uri="{D42A27DB-BD31-4B8C-83A1-F6EECF244321}">
                <p14:modId xmlns:p14="http://schemas.microsoft.com/office/powerpoint/2010/main" val="3089060643"/>
              </p:ext>
            </p:extLst>
          </p:nvPr>
        </p:nvGraphicFramePr>
        <p:xfrm>
          <a:off x="3129227" y="908720"/>
          <a:ext cx="5763253" cy="4770120"/>
        </p:xfrm>
        <a:graphic>
          <a:graphicData uri="http://schemas.openxmlformats.org/drawingml/2006/table">
            <a:tbl>
              <a:tblPr firstRow="1" bandRow="1">
                <a:tableStyleId>{5C22544A-7EE6-4342-B048-85BDC9FD1C3A}</a:tableStyleId>
              </a:tblPr>
              <a:tblGrid>
                <a:gridCol w="1298757"/>
                <a:gridCol w="2376264"/>
                <a:gridCol w="2088232"/>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ISSN der parallelen</a:t>
                      </a:r>
                      <a:r>
                        <a:rPr lang="de-DE" baseline="0" dirty="0" smtClean="0">
                          <a:latin typeface="Verdana" panose="020B0604030504040204" pitchFamily="34" charset="0"/>
                          <a:ea typeface="Verdana" panose="020B0604030504040204" pitchFamily="34" charset="0"/>
                          <a:cs typeface="Verdana" panose="020B0604030504040204" pitchFamily="34" charset="0"/>
                        </a:rPr>
                        <a:t> Ausgabe: </a:t>
                      </a:r>
                    </a:p>
                    <a:p>
                      <a:r>
                        <a:rPr lang="de-DE" baseline="0" dirty="0" smtClean="0">
                          <a:latin typeface="Verdana" panose="020B0604030504040204" pitchFamily="34" charset="0"/>
                          <a:ea typeface="Verdana" panose="020B0604030504040204" pitchFamily="34" charset="0"/>
                          <a:cs typeface="Verdana" panose="020B0604030504040204" pitchFamily="34" charset="0"/>
                        </a:rPr>
                        <a:t>2195-2698</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International </a:t>
                      </a:r>
                      <a:r>
                        <a:rPr lang="de-DE" dirty="0" err="1" smtClean="0">
                          <a:latin typeface="Verdana" panose="020B0604030504040204" pitchFamily="34" charset="0"/>
                          <a:ea typeface="Verdana" panose="020B0604030504040204" pitchFamily="34" charset="0"/>
                          <a:cs typeface="Verdana" panose="020B0604030504040204" pitchFamily="34" charset="0"/>
                        </a:rPr>
                        <a:t>journal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dynamics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control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6.11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Sprache</a:t>
                      </a:r>
                      <a:r>
                        <a:rPr lang="de-DE" b="1" baseline="0" dirty="0" smtClean="0">
                          <a:latin typeface="Verdana" panose="020B0604030504040204" pitchFamily="34" charset="0"/>
                          <a:ea typeface="Verdana" panose="020B0604030504040204" pitchFamily="34" charset="0"/>
                          <a:cs typeface="Verdana" panose="020B0604030504040204" pitchFamily="34" charset="0"/>
                        </a:rPr>
                        <a:t> der Expression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819620"/>
            <a:ext cx="2571750"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564444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pPr marL="0" indent="0">
              <a:buNone/>
            </a:pPr>
            <a:r>
              <a:rPr lang="de-DE" dirty="0" smtClean="0"/>
              <a:t>Grundsätzliches </a:t>
            </a:r>
          </a:p>
          <a:p>
            <a:pPr marL="0" indent="0">
              <a:buNone/>
            </a:pPr>
            <a:r>
              <a:rPr lang="de-DE" dirty="0" smtClean="0"/>
              <a:t>Kennzeichnung im Toolkit</a:t>
            </a:r>
          </a:p>
          <a:p>
            <a:pPr marL="0" indent="0">
              <a:buNone/>
            </a:pPr>
            <a:r>
              <a:rPr lang="de-DE" dirty="0" smtClean="0"/>
              <a:t>Anwendung der Standardelemente</a:t>
            </a:r>
          </a:p>
          <a:p>
            <a:pPr marL="0" indent="0">
              <a:buNone/>
            </a:pPr>
            <a:r>
              <a:rPr lang="de-DE" dirty="0" smtClean="0"/>
              <a:t>	Anhang: Monografie</a:t>
            </a:r>
            <a:endParaRPr lang="de-DE" dirty="0"/>
          </a:p>
          <a:p>
            <a:pPr marL="0" indent="0">
              <a:buNone/>
            </a:pPr>
            <a:r>
              <a:rPr lang="de-DE" dirty="0" smtClean="0"/>
              <a:t>	Anhang: fortlaufende Ressource</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a:t>	</a:t>
            </a:r>
            <a:endParaRPr lang="de-DE" dirty="0" smtClean="0"/>
          </a:p>
        </p:txBody>
      </p:sp>
      <p:sp>
        <p:nvSpPr>
          <p:cNvPr id="6" name="Textplatzhalter 2"/>
          <p:cNvSpPr txBox="1">
            <a:spLocks/>
          </p:cNvSpPr>
          <p:nvPr/>
        </p:nvSpPr>
        <p:spPr>
          <a:xfrm>
            <a:off x="403920" y="989112"/>
            <a:ext cx="8640960" cy="547260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Das Standardelemente-Set ist ein </a:t>
            </a:r>
            <a:r>
              <a:rPr lang="de-DE" dirty="0">
                <a:solidFill>
                  <a:srgbClr val="FF0000"/>
                </a:solidFill>
              </a:rPr>
              <a:t>Mindeststandard</a:t>
            </a:r>
            <a:r>
              <a:rPr lang="de-DE" dirty="0"/>
              <a:t> für die Katalogisierung. </a:t>
            </a:r>
            <a:endParaRPr lang="de-DE" dirty="0" smtClean="0"/>
          </a:p>
          <a:p>
            <a:pPr marL="0" indent="0">
              <a:buNone/>
            </a:pPr>
            <a:endParaRPr lang="de-DE" dirty="0"/>
          </a:p>
          <a:p>
            <a:r>
              <a:rPr lang="de-DE" dirty="0"/>
              <a:t>Das Standardelemente-Set garantiert eine </a:t>
            </a:r>
            <a:r>
              <a:rPr lang="de-DE" dirty="0">
                <a:solidFill>
                  <a:srgbClr val="FF0000"/>
                </a:solidFill>
              </a:rPr>
              <a:t>Einheitlichkeit</a:t>
            </a:r>
            <a:r>
              <a:rPr lang="de-DE" dirty="0"/>
              <a:t> im deutschen Sprachraum und ist notwendig für Datenübernahmen und Datentausch</a:t>
            </a:r>
            <a:r>
              <a:rPr lang="de-DE" dirty="0" smtClean="0"/>
              <a:t>.</a:t>
            </a:r>
          </a:p>
          <a:p>
            <a:endParaRPr lang="de-DE" dirty="0"/>
          </a:p>
          <a:p>
            <a:r>
              <a:rPr lang="de-DE" dirty="0" smtClean="0"/>
              <a:t>Es wird zwischen Standardelementen und weiteren spezifischen Elementen unterschieden.</a:t>
            </a:r>
          </a:p>
          <a:p>
            <a:endParaRPr lang="de-DE" dirty="0"/>
          </a:p>
          <a:p>
            <a:r>
              <a:rPr lang="de-DE" dirty="0" smtClean="0"/>
              <a:t>Ein </a:t>
            </a:r>
            <a:r>
              <a:rPr lang="de-DE" dirty="0" smtClean="0">
                <a:solidFill>
                  <a:srgbClr val="FF0000"/>
                </a:solidFill>
              </a:rPr>
              <a:t>Element</a:t>
            </a:r>
            <a:r>
              <a:rPr lang="de-DE" dirty="0" smtClean="0"/>
              <a:t> ist z</a:t>
            </a:r>
            <a:r>
              <a:rPr lang="de-DE" dirty="0" smtClean="0"/>
              <a:t>. B</a:t>
            </a:r>
            <a:r>
              <a:rPr lang="de-DE" dirty="0" smtClean="0"/>
              <a:t>. </a:t>
            </a:r>
            <a:r>
              <a:rPr lang="de-DE" b="1" dirty="0" smtClean="0"/>
              <a:t>Haupttitel</a:t>
            </a:r>
            <a:r>
              <a:rPr lang="de-DE" dirty="0" smtClean="0"/>
              <a:t> oder </a:t>
            </a:r>
            <a:r>
              <a:rPr lang="de-DE" b="1" dirty="0" smtClean="0"/>
              <a:t>Erscheinungsort</a:t>
            </a:r>
            <a:endParaRPr lang="de-DE" b="1" dirty="0"/>
          </a:p>
          <a:p>
            <a:pPr marL="0" indent="0">
              <a:buFont typeface="Arial" panose="020B0604020202020204" pitchFamily="34" charset="0"/>
              <a:buNone/>
            </a:pPr>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739022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Für den deutschsprachigen Raum gibt es:</a:t>
            </a:r>
          </a:p>
          <a:p>
            <a:pPr marL="0" indent="0">
              <a:buNone/>
            </a:pPr>
            <a:r>
              <a:rPr lang="de-DE" dirty="0" smtClean="0"/>
              <a:t>	Kernelemente</a:t>
            </a:r>
          </a:p>
          <a:p>
            <a:pPr marL="0" indent="0">
              <a:buNone/>
            </a:pPr>
            <a:r>
              <a:rPr lang="de-DE" dirty="0" smtClean="0"/>
              <a:t>	Kernelemente, nur unter bestimmten 	Bedingungen</a:t>
            </a:r>
          </a:p>
          <a:p>
            <a:pPr marL="0" indent="0">
              <a:buNone/>
            </a:pPr>
            <a:r>
              <a:rPr lang="de-DE" dirty="0" smtClean="0"/>
              <a:t>	Zusatzelemente</a:t>
            </a:r>
          </a:p>
          <a:p>
            <a:pPr marL="0" indent="0">
              <a:buNone/>
            </a:pPr>
            <a:r>
              <a:rPr lang="de-DE" dirty="0" smtClean="0"/>
              <a:t>	Zusatzelemente, nur unter bestimmten 	Bedingungen</a:t>
            </a:r>
          </a:p>
          <a:p>
            <a:pPr marL="0" indent="0">
              <a:buNone/>
            </a:pPr>
            <a:r>
              <a:rPr lang="de-DE" dirty="0"/>
              <a:t>	</a:t>
            </a:r>
            <a:endParaRPr lang="de-DE" dirty="0" smtClean="0"/>
          </a:p>
          <a:p>
            <a:pPr marL="0" indent="0">
              <a:buNone/>
            </a:pPr>
            <a:r>
              <a:rPr lang="de-DE" dirty="0" smtClean="0">
                <a:solidFill>
                  <a:srgbClr val="FF0000"/>
                </a:solidFill>
              </a:rPr>
              <a:t>Neu</a:t>
            </a:r>
            <a:r>
              <a:rPr lang="de-DE" dirty="0"/>
              <a:t>	</a:t>
            </a:r>
            <a:r>
              <a:rPr lang="de-DE" b="1" dirty="0" smtClean="0"/>
              <a:t>Ergänzung Nationalbibliotheken</a:t>
            </a:r>
            <a:r>
              <a:rPr lang="de-DE" dirty="0" smtClean="0"/>
              <a:t>:</a:t>
            </a:r>
          </a:p>
          <a:p>
            <a:pPr marL="0" indent="0">
              <a:buNone/>
            </a:pPr>
            <a:r>
              <a:rPr lang="de-DE" dirty="0" smtClean="0"/>
              <a:t>	verpflichtende Angaben nur für die 	  	Nationalbibliotheken</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016023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			</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Das Standardelemente-Set für Titeldaten und das Standardelemente-Set für Normdaten sind in </a:t>
            </a:r>
          </a:p>
          <a:p>
            <a:pPr marL="0" indent="0">
              <a:buNone/>
            </a:pPr>
            <a:r>
              <a:rPr lang="de-DE" b="1" dirty="0" smtClean="0"/>
              <a:t>RDA 0.6.1 D-A-CH </a:t>
            </a:r>
            <a:r>
              <a:rPr lang="de-DE" dirty="0" smtClean="0"/>
              <a:t>verlinkt.</a:t>
            </a:r>
          </a:p>
          <a:p>
            <a:pPr marL="0" indent="0">
              <a:buNone/>
            </a:pPr>
            <a:endParaRPr lang="de-DE" dirty="0" smtClean="0"/>
          </a:p>
          <a:p>
            <a:pPr marL="0" indent="0">
              <a:buNone/>
            </a:pPr>
            <a:r>
              <a:rPr lang="de-DE" dirty="0" smtClean="0"/>
              <a:t>Im Toolkit sind Kernelemente wie folgt gekennzeichnet:</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369198"/>
            <a:ext cx="4482641" cy="1140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286812" y="4800950"/>
            <a:ext cx="813690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Eine Liste mit allen Kernelementen ist unter </a:t>
            </a:r>
          </a:p>
          <a:p>
            <a:r>
              <a:rPr lang="de-DE" sz="2400" b="1" dirty="0" smtClean="0">
                <a:latin typeface="Verdana" panose="020B0604030504040204" pitchFamily="34" charset="0"/>
                <a:ea typeface="Verdana" panose="020B0604030504040204" pitchFamily="34" charset="0"/>
                <a:cs typeface="Verdana" panose="020B0604030504040204" pitchFamily="34" charset="0"/>
              </a:rPr>
              <a:t>RDA 1.3</a:t>
            </a:r>
            <a:r>
              <a:rPr lang="de-DE" sz="2400" dirty="0" smtClean="0">
                <a:latin typeface="Verdana" panose="020B0604030504040204" pitchFamily="34" charset="0"/>
                <a:ea typeface="Verdana" panose="020B0604030504040204" pitchFamily="34" charset="0"/>
                <a:cs typeface="Verdana" panose="020B0604030504040204" pitchFamily="34" charset="0"/>
              </a:rPr>
              <a:t> im Toolkit zu finden.</a:t>
            </a:r>
          </a:p>
        </p:txBody>
      </p:sp>
      <p:sp>
        <p:nvSpPr>
          <p:cNvPr id="7"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351939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Kennzeichnung im Toolkit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ea typeface="Verdana" panose="020B0604030504040204" pitchFamily="34" charset="0"/>
                <a:cs typeface="Verdana" panose="020B0604030504040204" pitchFamily="34" charset="0"/>
              </a:rPr>
              <a:t>Im </a:t>
            </a:r>
            <a:r>
              <a:rPr lang="de-DE" dirty="0">
                <a:ea typeface="Verdana" panose="020B0604030504040204" pitchFamily="34" charset="0"/>
                <a:cs typeface="Verdana" panose="020B0604030504040204" pitchFamily="34" charset="0"/>
              </a:rPr>
              <a:t>deutschsprachigen Raum wurden weitere Elemente als Standard festgesetzt: die Zusatzelemente.</a:t>
            </a:r>
            <a:endParaRPr lang="de-DE" b="1" dirty="0"/>
          </a:p>
          <a:p>
            <a:pPr marL="0" indent="0">
              <a:buNone/>
            </a:pPr>
            <a:r>
              <a:rPr lang="de-DE" b="1" dirty="0" smtClean="0"/>
              <a:t>Zusatzelemente</a:t>
            </a:r>
            <a:r>
              <a:rPr lang="de-DE" dirty="0" smtClean="0"/>
              <a:t> finden Sie </a:t>
            </a:r>
            <a:r>
              <a:rPr lang="de-DE" u="sng" dirty="0" smtClean="0"/>
              <a:t>nur</a:t>
            </a:r>
            <a:r>
              <a:rPr lang="de-DE" dirty="0" smtClean="0"/>
              <a:t> in den D-A-CH Anwendungsregeln gekennzeichnet:</a:t>
            </a:r>
          </a:p>
          <a:p>
            <a:pPr marL="0" indent="0">
              <a:buNone/>
            </a:pPr>
            <a:r>
              <a:rPr lang="de-DE" sz="2000" dirty="0" smtClean="0"/>
              <a:t>siehe RDA 2.3.3 D-A-CH</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a:t> </a:t>
            </a:r>
            <a:r>
              <a:rPr lang="de-DE" dirty="0" smtClean="0"/>
              <a:t>          </a:t>
            </a:r>
            <a:r>
              <a:rPr lang="de-DE" b="1" dirty="0" smtClean="0">
                <a:solidFill>
                  <a:srgbClr val="FF0000"/>
                </a:solidFill>
              </a:rPr>
              <a:t>Kernelemente + Zusatzelemente</a:t>
            </a:r>
          </a:p>
          <a:p>
            <a:pPr marL="0" indent="0">
              <a:buNone/>
            </a:pPr>
            <a:r>
              <a:rPr lang="de-DE" b="1" dirty="0" smtClean="0">
                <a:solidFill>
                  <a:srgbClr val="FF0000"/>
                </a:solidFill>
              </a:rPr>
              <a:t>	          = Standardelemente</a:t>
            </a:r>
          </a:p>
          <a:p>
            <a:pPr marL="0" indent="0">
              <a:buNone/>
            </a:pPr>
            <a:endParaRPr lang="de-DE" dirty="0"/>
          </a:p>
        </p:txBody>
      </p:sp>
      <p:pic>
        <p:nvPicPr>
          <p:cNvPr id="4" name="Grafik 3"/>
          <p:cNvPicPr/>
          <p:nvPr/>
        </p:nvPicPr>
        <p:blipFill>
          <a:blip r:embed="rId2"/>
          <a:stretch>
            <a:fillRect/>
          </a:stretch>
        </p:blipFill>
        <p:spPr>
          <a:xfrm>
            <a:off x="1691680" y="3140968"/>
            <a:ext cx="6049595" cy="1427212"/>
          </a:xfrm>
          <a:prstGeom prst="rect">
            <a:avLst/>
          </a:prstGeom>
        </p:spPr>
      </p:pic>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2933843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Anwendung der Standardelemente	</a:t>
            </a:r>
            <a:endParaRPr lang="de-DE" dirty="0"/>
          </a:p>
        </p:txBody>
      </p:sp>
      <p:sp>
        <p:nvSpPr>
          <p:cNvPr id="3" name="Textplatzhalter 2"/>
          <p:cNvSpPr>
            <a:spLocks noGrp="1"/>
          </p:cNvSpPr>
          <p:nvPr>
            <p:ph type="body" sz="quarter" idx="13"/>
          </p:nvPr>
        </p:nvSpPr>
        <p:spPr/>
        <p:txBody>
          <a:bodyPr wrap="square"/>
          <a:lstStyle/>
          <a:p>
            <a:pPr marL="0" indent="0">
              <a:buNone/>
            </a:pPr>
            <a:r>
              <a:rPr lang="de-DE" u="sng" dirty="0" smtClean="0"/>
              <a:t>Kernelement</a:t>
            </a:r>
            <a:endParaRPr lang="de-DE" u="sng" dirty="0"/>
          </a:p>
          <a:p>
            <a:pPr marL="0" indent="0">
              <a:buNone/>
            </a:pPr>
            <a:r>
              <a:rPr lang="de-DE" dirty="0"/>
              <a:t>Das Element 2.8.2 Erscheinungsort ist Kernelement</a:t>
            </a:r>
            <a:r>
              <a:rPr lang="de-DE" dirty="0" smtClean="0"/>
              <a:t>.</a:t>
            </a:r>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4" name="Rechteck 3"/>
          <p:cNvSpPr/>
          <p:nvPr/>
        </p:nvSpPr>
        <p:spPr>
          <a:xfrm>
            <a:off x="539552" y="4365104"/>
            <a:ext cx="7776864" cy="1692771"/>
          </a:xfrm>
          <a:prstGeom prst="rect">
            <a:avLst/>
          </a:prstGeom>
        </p:spPr>
        <p:txBody>
          <a:bodyPr wrap="square">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Verpflichtend </a:t>
            </a:r>
            <a:r>
              <a:rPr lang="de-DE" sz="2000" dirty="0">
                <a:latin typeface="Verdana" panose="020B0604030504040204" pitchFamily="34" charset="0"/>
                <a:ea typeface="Verdana" panose="020B0604030504040204" pitchFamily="34" charset="0"/>
                <a:cs typeface="Verdana" panose="020B0604030504040204" pitchFamily="34" charset="0"/>
              </a:rPr>
              <a:t>ist </a:t>
            </a:r>
            <a:r>
              <a:rPr lang="de-DE" sz="2000" u="sng" dirty="0">
                <a:latin typeface="Verdana" panose="020B0604030504040204" pitchFamily="34" charset="0"/>
                <a:ea typeface="Verdana" panose="020B0604030504040204" pitchFamily="34" charset="0"/>
                <a:cs typeface="Verdana" panose="020B0604030504040204" pitchFamily="34" charset="0"/>
              </a:rPr>
              <a:t>nur</a:t>
            </a:r>
            <a:r>
              <a:rPr lang="de-DE" sz="2000" dirty="0">
                <a:latin typeface="Verdana" panose="020B0604030504040204" pitchFamily="34" charset="0"/>
                <a:ea typeface="Verdana" panose="020B0604030504040204" pitchFamily="34" charset="0"/>
                <a:cs typeface="Verdana" panose="020B0604030504040204" pitchFamily="34" charset="0"/>
              </a:rPr>
              <a:t> die Angabe des ersten </a:t>
            </a:r>
            <a:r>
              <a:rPr lang="de-DE" sz="2000" dirty="0" smtClean="0">
                <a:latin typeface="Verdana" panose="020B0604030504040204" pitchFamily="34" charset="0"/>
                <a:ea typeface="Verdana" panose="020B0604030504040204" pitchFamily="34" charset="0"/>
                <a:cs typeface="Verdana" panose="020B0604030504040204" pitchFamily="34" charset="0"/>
              </a:rPr>
              <a:t>Erscheinungsortes</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Zusätzliche Bestimmung </a:t>
            </a:r>
            <a:r>
              <a:rPr lang="de-DE" sz="2000" dirty="0" smtClean="0">
                <a:latin typeface="Verdana" panose="020B0604030504040204" pitchFamily="34" charset="0"/>
                <a:ea typeface="Verdana" panose="020B0604030504040204" pitchFamily="34" charset="0"/>
                <a:cs typeface="Verdana" panose="020B0604030504040204" pitchFamily="34" charset="0"/>
              </a:rPr>
              <a:t>für Nationalbibliotheken: alle </a:t>
            </a:r>
          </a:p>
          <a:p>
            <a:r>
              <a:rPr lang="de-DE" sz="2000" dirty="0" smtClean="0">
                <a:latin typeface="Verdana" panose="020B0604030504040204" pitchFamily="34" charset="0"/>
                <a:ea typeface="Verdana" panose="020B0604030504040204" pitchFamily="34" charset="0"/>
                <a:cs typeface="Verdana" panose="020B0604030504040204" pitchFamily="34" charset="0"/>
              </a:rPr>
              <a:t>D-A-CH Erscheinungsorte werden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graphicFrame>
        <p:nvGraphicFramePr>
          <p:cNvPr id="12" name="Tabelle 11"/>
          <p:cNvGraphicFramePr>
            <a:graphicFrameLocks noGrp="1"/>
          </p:cNvGraphicFramePr>
          <p:nvPr>
            <p:extLst>
              <p:ext uri="{D42A27DB-BD31-4B8C-83A1-F6EECF244321}">
                <p14:modId xmlns:p14="http://schemas.microsoft.com/office/powerpoint/2010/main" val="4042371488"/>
              </p:ext>
            </p:extLst>
          </p:nvPr>
        </p:nvGraphicFramePr>
        <p:xfrm>
          <a:off x="1043608" y="1988840"/>
          <a:ext cx="6768753" cy="2312275"/>
        </p:xfrm>
        <a:graphic>
          <a:graphicData uri="http://schemas.openxmlformats.org/drawingml/2006/table">
            <a:tbl>
              <a:tblPr firstRow="1" bandRow="1">
                <a:tableStyleId>{5C22544A-7EE6-4342-B048-85BDC9FD1C3A}</a:tableStyleId>
              </a:tblPr>
              <a:tblGrid>
                <a:gridCol w="1054413"/>
                <a:gridCol w="2677079"/>
                <a:gridCol w="3037261"/>
              </a:tblGrid>
              <a:tr h="361026">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RDA</a:t>
                      </a:r>
                    </a:p>
                  </a:txBody>
                  <a:tcPr anchor="ctr"/>
                </a:tc>
                <a:tc>
                  <a:txBody>
                    <a:bodyPr/>
                    <a:lstStyle/>
                    <a:p>
                      <a:pPr>
                        <a:lnSpc>
                          <a:spcPct val="115000"/>
                        </a:lnSpc>
                        <a:spcAft>
                          <a:spcPts val="1000"/>
                        </a:spcAft>
                      </a:pPr>
                      <a:r>
                        <a:rPr lang="de-DE" sz="1800">
                          <a:effectLst/>
                          <a:latin typeface="Verdana" panose="020B0604030504040204" pitchFamily="34" charset="0"/>
                          <a:ea typeface="Verdana" panose="020B0604030504040204" pitchFamily="34" charset="0"/>
                          <a:cs typeface="Verdana" panose="020B0604030504040204" pitchFamily="34" charset="0"/>
                        </a:rPr>
                        <a:t>Element</a:t>
                      </a:r>
                    </a:p>
                  </a:txBody>
                  <a:tcPr anchor="ctr"/>
                </a:tc>
                <a:tc>
                  <a:txBody>
                    <a:bodyPr/>
                    <a:lstStyle/>
                    <a:p>
                      <a:pPr>
                        <a:lnSpc>
                          <a:spcPct val="115000"/>
                        </a:lnSpc>
                        <a:spcAft>
                          <a:spcPts val="1000"/>
                        </a:spcAft>
                      </a:pPr>
                      <a:r>
                        <a:rPr lang="de-DE" sz="1800" dirty="0">
                          <a:effectLst/>
                          <a:latin typeface="Verdana" panose="020B0604030504040204" pitchFamily="34" charset="0"/>
                          <a:ea typeface="Verdana" panose="020B0604030504040204" pitchFamily="34" charset="0"/>
                          <a:cs typeface="Verdana" panose="020B0604030504040204" pitchFamily="34" charset="0"/>
                        </a:rPr>
                        <a:t>Erfassung</a:t>
                      </a:r>
                    </a:p>
                  </a:txBody>
                  <a:tcPr anchor="ctr"/>
                </a:tc>
              </a:tr>
              <a:tr h="61936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Kassel</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19361">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Fulda</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r h="666645">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2.8.2</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Erscheinungsort</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15000"/>
                        </a:lnSpc>
                        <a:spcAft>
                          <a:spcPts val="10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Wiesbaden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264048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 der Standardelemente</a:t>
            </a:r>
            <a:endParaRPr lang="de-DE" dirty="0"/>
          </a:p>
        </p:txBody>
      </p:sp>
      <p:sp>
        <p:nvSpPr>
          <p:cNvPr id="3" name="Textplatzhalter 2"/>
          <p:cNvSpPr>
            <a:spLocks noGrp="1"/>
          </p:cNvSpPr>
          <p:nvPr>
            <p:ph type="body" sz="quarter" idx="13"/>
          </p:nvPr>
        </p:nvSpPr>
        <p:spPr/>
        <p:txBody>
          <a:bodyPr/>
          <a:lstStyle/>
          <a:p>
            <a:pPr marL="0" indent="0">
              <a:buNone/>
            </a:pPr>
            <a:r>
              <a:rPr lang="de-DE" u="sng" dirty="0" smtClean="0"/>
              <a:t>Kernelement</a:t>
            </a:r>
            <a:r>
              <a:rPr lang="de-DE" dirty="0" smtClean="0"/>
              <a:t>: Besonderheit</a:t>
            </a:r>
          </a:p>
          <a:p>
            <a:pPr marL="0" indent="0">
              <a:buNone/>
            </a:pPr>
            <a:endParaRPr lang="de-DE" dirty="0"/>
          </a:p>
          <a:p>
            <a:pPr marL="0" indent="0">
              <a:buNone/>
            </a:pPr>
            <a:r>
              <a:rPr lang="de-DE" dirty="0" smtClean="0"/>
              <a:t>Das Element 7.25.x Maßstab hat folgende Bedingung …, wenn auf die Ressource zutrifft. </a:t>
            </a:r>
          </a:p>
          <a:p>
            <a:pPr marL="0" indent="0">
              <a:buNone/>
            </a:pPr>
            <a:endParaRPr lang="de-DE" dirty="0"/>
          </a:p>
          <a:p>
            <a:pPr marL="0" indent="0">
              <a:buNone/>
            </a:pPr>
            <a:r>
              <a:rPr lang="de-DE" dirty="0" smtClean="0"/>
              <a:t>Da das Element im englischsprachigen Raum den Status Kernelement hat, wurde der Status trotz Bedingung im deutschsprachigen Raum übernommen.</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dirty="0"/>
              <a:t>AG RDA Schulungsunterlagen – Modul </a:t>
            </a:r>
            <a:r>
              <a:rPr lang="de-DE" dirty="0" smtClean="0"/>
              <a:t>2.01: </a:t>
            </a:r>
            <a:r>
              <a:rPr lang="de-DE" dirty="0"/>
              <a:t>Standardelemente-Set | Stand: 28.07.2015 | CC BY-NC-SA</a:t>
            </a:r>
          </a:p>
        </p:txBody>
      </p:sp>
      <p:sp>
        <p:nvSpPr>
          <p:cNvPr id="4" name="Foliennummernplatzhalter 3"/>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623665466"/>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955</Words>
  <Application>Microsoft Office PowerPoint</Application>
  <PresentationFormat>Bildschirmpräsentation (4:3)</PresentationFormat>
  <Paragraphs>299</Paragraphs>
  <Slides>20</Slides>
  <Notes>2</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Das Standardelemente-Set   </vt:lpstr>
      <vt:lpstr>Inhalt </vt:lpstr>
      <vt:lpstr>Grundsätzliches</vt:lpstr>
      <vt:lpstr>Grundsätzliches</vt:lpstr>
      <vt:lpstr>Kennzeichnung im Toolkit   </vt:lpstr>
      <vt:lpstr>Kennzeichnung im Toolkit</vt:lpstr>
      <vt:lpstr>Anwendung der Standardelemente </vt:lpstr>
      <vt:lpstr>Anwendung der Standardelemente</vt:lpstr>
      <vt:lpstr>Anwendung der Standardelemente</vt:lpstr>
      <vt:lpstr>Anwendung der Standardelemente</vt:lpstr>
      <vt:lpstr>Anwendung der Standardelemente</vt:lpstr>
      <vt:lpstr>Anhang: Monografie</vt:lpstr>
      <vt:lpstr>Anhang: Monografie</vt:lpstr>
      <vt:lpstr>Anhang: Monografie  </vt:lpstr>
      <vt:lpstr>Anhang: Monografie</vt:lpstr>
      <vt:lpstr>Anhang: Monografie  </vt:lpstr>
      <vt:lpstr>Anhang: fortlaufende Ressource</vt:lpstr>
      <vt:lpstr>Anhang: fortlaufende Ressource</vt:lpstr>
      <vt:lpstr>Anhang: fortlaufende Ressource</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291</cp:revision>
  <cp:lastPrinted>2015-06-22T08:33:45Z</cp:lastPrinted>
  <dcterms:created xsi:type="dcterms:W3CDTF">2014-02-18T07:01:40Z</dcterms:created>
  <dcterms:modified xsi:type="dcterms:W3CDTF">2015-08-03T06:16:44Z</dcterms:modified>
</cp:coreProperties>
</file>