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handoutMasterIdLst>
    <p:handoutMasterId r:id="rId23"/>
  </p:handoutMasterIdLst>
  <p:sldIdLst>
    <p:sldId id="285" r:id="rId2"/>
    <p:sldId id="259" r:id="rId3"/>
    <p:sldId id="288" r:id="rId4"/>
    <p:sldId id="317" r:id="rId5"/>
    <p:sldId id="312" r:id="rId6"/>
    <p:sldId id="293" r:id="rId7"/>
    <p:sldId id="304" r:id="rId8"/>
    <p:sldId id="294" r:id="rId9"/>
    <p:sldId id="313" r:id="rId10"/>
    <p:sldId id="314" r:id="rId11"/>
    <p:sldId id="315" r:id="rId12"/>
    <p:sldId id="316" r:id="rId13"/>
    <p:sldId id="295" r:id="rId14"/>
    <p:sldId id="296" r:id="rId15"/>
    <p:sldId id="302" r:id="rId16"/>
    <p:sldId id="299" r:id="rId17"/>
    <p:sldId id="303" r:id="rId18"/>
    <p:sldId id="309" r:id="rId19"/>
    <p:sldId id="310" r:id="rId20"/>
    <p:sldId id="311" r:id="rId21"/>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D113A9D2-9D6B-4929-AA2D-F23B5EE8CBE7}" styleName="Designformatvorlage 2 - Akz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C2FFA5D-87B4-456A-9821-1D502468CF0F}" styleName="Designformatvorlage 1 - Akz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D7AC3CCA-C797-4891-BE02-D94E43425B78}" styleName="Mittlere Formatvorlag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22838BEF-8BB2-4498-84A7-C5851F593DF1}" styleName="Mittlere Formatvorlage 4 - Akz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59" autoAdjust="0"/>
    <p:restoredTop sz="92189" autoAdjust="0"/>
  </p:normalViewPr>
  <p:slideViewPr>
    <p:cSldViewPr>
      <p:cViewPr>
        <p:scale>
          <a:sx n="111" d="100"/>
          <a:sy n="111" d="100"/>
        </p:scale>
        <p:origin x="-1068" y="7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C937E4-8306-4256-98BE-2853E1A1DDAD}" type="datetimeFigureOut">
              <a:rPr lang="de-DE" smtClean="0"/>
              <a:pPr/>
              <a:t>23.06.2015</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pPr/>
              <a:t>23.06.2015</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Modul 1: Einführung und Grundlagen | Stand: TT.MM.JJJJ</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Modul 1: Einführung und Grundlagen | Stand: TT.MM.JJJJ</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pn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9" name="Grafik 28"/>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676275" y="2349500"/>
            <a:ext cx="1641475"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7">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Anwendung der Standardelemente</a:t>
            </a:r>
            <a:endParaRPr lang="de-DE" dirty="0"/>
          </a:p>
        </p:txBody>
      </p:sp>
      <p:sp>
        <p:nvSpPr>
          <p:cNvPr id="3" name="Textplatzhalter 2"/>
          <p:cNvSpPr>
            <a:spLocks noGrp="1"/>
          </p:cNvSpPr>
          <p:nvPr>
            <p:ph type="body" sz="quarter" idx="13"/>
          </p:nvPr>
        </p:nvSpPr>
        <p:spPr/>
        <p:txBody>
          <a:bodyPr/>
          <a:lstStyle/>
          <a:p>
            <a:pPr marL="0" indent="0">
              <a:buNone/>
            </a:pPr>
            <a:r>
              <a:rPr lang="de-DE" u="sng" dirty="0">
                <a:ea typeface="Verdana" panose="020B0604030504040204" pitchFamily="34" charset="0"/>
                <a:cs typeface="Verdana" panose="020B0604030504040204" pitchFamily="34" charset="0"/>
              </a:rPr>
              <a:t>Kernelement, nur unter bestimmten Bedingungen</a:t>
            </a:r>
          </a:p>
          <a:p>
            <a:pPr marL="0" indent="0">
              <a:buNone/>
            </a:pPr>
            <a:endParaRPr lang="de-DE" b="1" dirty="0" smtClean="0">
              <a:solidFill>
                <a:srgbClr val="FF0000"/>
              </a:solidFill>
              <a:ea typeface="Verdana" panose="020B0604030504040204" pitchFamily="34" charset="0"/>
              <a:cs typeface="Verdana" panose="020B0604030504040204" pitchFamily="34" charset="0"/>
            </a:endParaRPr>
          </a:p>
          <a:p>
            <a:pPr marL="0" indent="0">
              <a:buNone/>
            </a:pPr>
            <a:r>
              <a:rPr lang="de-DE" b="1" dirty="0" smtClean="0">
                <a:solidFill>
                  <a:srgbClr val="FF0000"/>
                </a:solidFill>
                <a:ea typeface="Verdana" panose="020B0604030504040204" pitchFamily="34" charset="0"/>
                <a:cs typeface="Verdana" panose="020B0604030504040204" pitchFamily="34" charset="0"/>
              </a:rPr>
              <a:t>Achtung</a:t>
            </a:r>
            <a:endParaRPr lang="de-DE" b="1" dirty="0">
              <a:solidFill>
                <a:srgbClr val="FF0000"/>
              </a:solidFill>
              <a:ea typeface="Verdana" panose="020B0604030504040204" pitchFamily="34" charset="0"/>
              <a:cs typeface="Verdana" panose="020B0604030504040204" pitchFamily="34" charset="0"/>
            </a:endParaRPr>
          </a:p>
          <a:p>
            <a:pPr marL="0" indent="0">
              <a:buNone/>
            </a:pPr>
            <a:endParaRPr lang="de-DE" dirty="0" smtClean="0">
              <a:ea typeface="Verdana" panose="020B0604030504040204" pitchFamily="34" charset="0"/>
              <a:cs typeface="Verdana" panose="020B0604030504040204" pitchFamily="34" charset="0"/>
            </a:endParaRPr>
          </a:p>
          <a:p>
            <a:pPr marL="0" indent="0">
              <a:buNone/>
            </a:pPr>
            <a:r>
              <a:rPr lang="de-DE" dirty="0" smtClean="0">
                <a:ea typeface="Verdana" panose="020B0604030504040204" pitchFamily="34" charset="0"/>
                <a:cs typeface="Verdana" panose="020B0604030504040204" pitchFamily="34" charset="0"/>
              </a:rPr>
              <a:t>Statusänderung </a:t>
            </a:r>
            <a:r>
              <a:rPr lang="de-DE" dirty="0">
                <a:ea typeface="Verdana" panose="020B0604030504040204" pitchFamily="34" charset="0"/>
                <a:cs typeface="Verdana" panose="020B0604030504040204" pitchFamily="34" charset="0"/>
              </a:rPr>
              <a:t>bei folgenden Elementen: Vertriebsort, Herstellungsort und Copyright-Datum. </a:t>
            </a:r>
          </a:p>
          <a:p>
            <a:endParaRPr lang="de-DE" dirty="0">
              <a:ea typeface="Verdana" panose="020B0604030504040204" pitchFamily="34" charset="0"/>
              <a:cs typeface="Verdana" panose="020B0604030504040204" pitchFamily="34" charset="0"/>
            </a:endParaRPr>
          </a:p>
          <a:p>
            <a:pPr marL="0" indent="0">
              <a:buNone/>
            </a:pPr>
            <a:r>
              <a:rPr lang="de-DE" dirty="0">
                <a:ea typeface="Verdana" panose="020B0604030504040204" pitchFamily="34" charset="0"/>
                <a:cs typeface="Verdana" panose="020B0604030504040204" pitchFamily="34" charset="0"/>
              </a:rPr>
              <a:t>Seit dem Toolkit-Release vom 14.4.2015 im englischsprachigen Raum</a:t>
            </a:r>
          </a:p>
          <a:p>
            <a:pPr marL="0" indent="0">
              <a:buNone/>
            </a:pPr>
            <a:r>
              <a:rPr lang="de-DE" dirty="0">
                <a:ea typeface="Verdana" panose="020B0604030504040204" pitchFamily="34" charset="0"/>
                <a:cs typeface="Verdana" panose="020B0604030504040204" pitchFamily="34" charset="0"/>
              </a:rPr>
              <a:t>Ab dem nächsten Toolkit-Release auch im deutschsprachigen Raum</a:t>
            </a:r>
          </a:p>
          <a:p>
            <a:pPr marL="0" indent="0">
              <a:buNone/>
            </a:pPr>
            <a:endParaRPr lang="de-DE" dirty="0"/>
          </a:p>
        </p:txBody>
      </p:sp>
      <p:sp>
        <p:nvSpPr>
          <p:cNvPr id="6" name="Fußzeilenplatzhalter 8"/>
          <p:cNvSpPr>
            <a:spLocks noGrp="1"/>
          </p:cNvSpPr>
          <p:nvPr>
            <p:ph type="ftr" sz="quarter" idx="14"/>
          </p:nvPr>
        </p:nvSpPr>
        <p:spPr>
          <a:xfrm>
            <a:off x="467544" y="6376243"/>
            <a:ext cx="7776864" cy="365125"/>
          </a:xfrm>
        </p:spPr>
        <p:txBody>
          <a:bodyPr/>
          <a:lstStyle/>
          <a:p>
            <a:r>
              <a:rPr lang="de-DE" dirty="0"/>
              <a:t>AG RDA Schulungsunterlagen – Modul </a:t>
            </a:r>
            <a:r>
              <a:rPr lang="de-DE" dirty="0" smtClean="0"/>
              <a:t>2.01: </a:t>
            </a:r>
            <a:r>
              <a:rPr lang="de-DE" dirty="0"/>
              <a:t>Standardelemente-Set | Stand: </a:t>
            </a:r>
            <a:r>
              <a:rPr lang="de-DE" dirty="0" smtClean="0"/>
              <a:t>22.06.2015 </a:t>
            </a:r>
            <a:r>
              <a:rPr lang="de-DE" dirty="0"/>
              <a:t>| CC BY-NC-SA</a:t>
            </a:r>
          </a:p>
        </p:txBody>
      </p:sp>
      <p:sp>
        <p:nvSpPr>
          <p:cNvPr id="4" name="Foliennummernplatzhalter 3"/>
          <p:cNvSpPr>
            <a:spLocks noGrp="1"/>
          </p:cNvSpPr>
          <p:nvPr>
            <p:ph type="sldNum" sz="quarter" idx="4"/>
          </p:nvPr>
        </p:nvSpPr>
        <p:spPr/>
        <p:txBody>
          <a:bodyPr/>
          <a:lstStyle/>
          <a:p>
            <a:fld id="{8A6690F1-7CA1-4166-A522-500460961984}" type="slidenum">
              <a:rPr lang="de-DE" smtClean="0"/>
              <a:pPr/>
              <a:t>10</a:t>
            </a:fld>
            <a:endParaRPr lang="de-DE"/>
          </a:p>
        </p:txBody>
      </p:sp>
    </p:spTree>
    <p:extLst>
      <p:ext uri="{BB962C8B-B14F-4D97-AF65-F5344CB8AC3E}">
        <p14:creationId xmlns:p14="http://schemas.microsoft.com/office/powerpoint/2010/main" val="2002697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Anwendung der Standardelemente</a:t>
            </a:r>
            <a:endParaRPr lang="de-DE" dirty="0"/>
          </a:p>
        </p:txBody>
      </p:sp>
      <p:sp>
        <p:nvSpPr>
          <p:cNvPr id="3" name="Textplatzhalter 2"/>
          <p:cNvSpPr>
            <a:spLocks noGrp="1"/>
          </p:cNvSpPr>
          <p:nvPr>
            <p:ph type="body" sz="quarter" idx="13"/>
          </p:nvPr>
        </p:nvSpPr>
        <p:spPr/>
        <p:txBody>
          <a:bodyPr/>
          <a:lstStyle/>
          <a:p>
            <a:pPr marL="0" indent="0">
              <a:buNone/>
            </a:pPr>
            <a:r>
              <a:rPr lang="de-DE" u="sng" dirty="0"/>
              <a:t>Kernelement, nur unter bestimmten Bedingungen</a:t>
            </a:r>
          </a:p>
          <a:p>
            <a:pPr marL="0" indent="0">
              <a:buNone/>
            </a:pPr>
            <a:r>
              <a:rPr lang="de-DE" dirty="0"/>
              <a:t>Element 6.3 Form des Werks</a:t>
            </a:r>
          </a:p>
          <a:p>
            <a:pPr marL="0" indent="0">
              <a:buNone/>
            </a:pPr>
            <a:r>
              <a:rPr lang="de-DE" dirty="0"/>
              <a:t>Form des Werks ist ein Kernelement, wenn es benötigt wird, um ein Werk von einem anderen Werk mit demselben Titel oder vom Namen einer Person, einer Familie oder einer Körperschaft zu unterscheiden. </a:t>
            </a:r>
          </a:p>
          <a:p>
            <a:pPr marL="0" indent="0">
              <a:buNone/>
            </a:pPr>
            <a:endParaRPr lang="de-DE" dirty="0"/>
          </a:p>
          <a:p>
            <a:r>
              <a:rPr lang="de-DE" dirty="0"/>
              <a:t>War </a:t>
            </a:r>
            <a:r>
              <a:rPr lang="de-DE" dirty="0" err="1"/>
              <a:t>of</a:t>
            </a:r>
            <a:r>
              <a:rPr lang="de-DE" dirty="0"/>
              <a:t> </a:t>
            </a:r>
            <a:r>
              <a:rPr lang="de-DE" dirty="0" err="1"/>
              <a:t>the</a:t>
            </a:r>
            <a:r>
              <a:rPr lang="de-DE" dirty="0"/>
              <a:t> </a:t>
            </a:r>
            <a:r>
              <a:rPr lang="de-DE" dirty="0" err="1"/>
              <a:t>worlds</a:t>
            </a:r>
            <a:r>
              <a:rPr lang="de-DE" dirty="0"/>
              <a:t>. Radiosendung</a:t>
            </a:r>
          </a:p>
          <a:p>
            <a:r>
              <a:rPr lang="de-DE" dirty="0"/>
              <a:t>War </a:t>
            </a:r>
            <a:r>
              <a:rPr lang="de-DE" dirty="0" err="1"/>
              <a:t>of</a:t>
            </a:r>
            <a:r>
              <a:rPr lang="de-DE" dirty="0"/>
              <a:t> </a:t>
            </a:r>
            <a:r>
              <a:rPr lang="de-DE" dirty="0" err="1"/>
              <a:t>the</a:t>
            </a:r>
            <a:r>
              <a:rPr lang="de-DE" dirty="0"/>
              <a:t> </a:t>
            </a:r>
            <a:r>
              <a:rPr lang="de-DE" dirty="0" err="1"/>
              <a:t>worlds</a:t>
            </a:r>
            <a:r>
              <a:rPr lang="de-DE" dirty="0"/>
              <a:t>. Fernsehsendung</a:t>
            </a:r>
          </a:p>
          <a:p>
            <a:pPr marL="0" indent="0">
              <a:buNone/>
            </a:pPr>
            <a:endParaRPr lang="de-DE" dirty="0"/>
          </a:p>
        </p:txBody>
      </p:sp>
      <p:sp>
        <p:nvSpPr>
          <p:cNvPr id="6" name="Fußzeilenplatzhalter 8"/>
          <p:cNvSpPr>
            <a:spLocks noGrp="1"/>
          </p:cNvSpPr>
          <p:nvPr>
            <p:ph type="ftr" sz="quarter" idx="14"/>
          </p:nvPr>
        </p:nvSpPr>
        <p:spPr>
          <a:xfrm>
            <a:off x="467544" y="6376243"/>
            <a:ext cx="7776864" cy="365125"/>
          </a:xfrm>
        </p:spPr>
        <p:txBody>
          <a:bodyPr/>
          <a:lstStyle/>
          <a:p>
            <a:r>
              <a:rPr lang="de-DE" dirty="0"/>
              <a:t>AG RDA Schulungsunterlagen – Modul </a:t>
            </a:r>
            <a:r>
              <a:rPr lang="de-DE" dirty="0" smtClean="0"/>
              <a:t>2.01: </a:t>
            </a:r>
            <a:r>
              <a:rPr lang="de-DE" dirty="0"/>
              <a:t>Standardelemente-Set | Stand: </a:t>
            </a:r>
            <a:r>
              <a:rPr lang="de-DE" dirty="0" smtClean="0"/>
              <a:t>22.06.2015 </a:t>
            </a:r>
            <a:r>
              <a:rPr lang="de-DE" dirty="0"/>
              <a:t>| CC BY-NC-SA</a:t>
            </a:r>
          </a:p>
        </p:txBody>
      </p:sp>
      <p:sp>
        <p:nvSpPr>
          <p:cNvPr id="4" name="Foliennummernplatzhalter 3"/>
          <p:cNvSpPr>
            <a:spLocks noGrp="1"/>
          </p:cNvSpPr>
          <p:nvPr>
            <p:ph type="sldNum" sz="quarter" idx="4"/>
          </p:nvPr>
        </p:nvSpPr>
        <p:spPr/>
        <p:txBody>
          <a:bodyPr/>
          <a:lstStyle/>
          <a:p>
            <a:fld id="{8A6690F1-7CA1-4166-A522-500460961984}" type="slidenum">
              <a:rPr lang="de-DE" smtClean="0"/>
              <a:pPr/>
              <a:t>11</a:t>
            </a:fld>
            <a:endParaRPr lang="de-DE"/>
          </a:p>
        </p:txBody>
      </p:sp>
    </p:spTree>
    <p:extLst>
      <p:ext uri="{BB962C8B-B14F-4D97-AF65-F5344CB8AC3E}">
        <p14:creationId xmlns:p14="http://schemas.microsoft.com/office/powerpoint/2010/main" val="2200540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Anwendung der Standardelemente</a:t>
            </a:r>
            <a:endParaRPr lang="de-DE" dirty="0"/>
          </a:p>
        </p:txBody>
      </p:sp>
      <p:sp>
        <p:nvSpPr>
          <p:cNvPr id="3" name="Textplatzhalter 2"/>
          <p:cNvSpPr>
            <a:spLocks noGrp="1"/>
          </p:cNvSpPr>
          <p:nvPr>
            <p:ph type="body" sz="quarter" idx="13"/>
          </p:nvPr>
        </p:nvSpPr>
        <p:spPr/>
        <p:txBody>
          <a:bodyPr/>
          <a:lstStyle/>
          <a:p>
            <a:pPr marL="0" indent="0">
              <a:buNone/>
            </a:pPr>
            <a:r>
              <a:rPr lang="de-DE" u="sng" dirty="0"/>
              <a:t>Zusatzelement</a:t>
            </a:r>
          </a:p>
          <a:p>
            <a:pPr marL="0" indent="0">
              <a:buNone/>
            </a:pPr>
            <a:r>
              <a:rPr lang="de-DE" dirty="0"/>
              <a:t>Nur für D-A-CH gibt es weitere Standardelemente, z.B.</a:t>
            </a:r>
          </a:p>
          <a:p>
            <a:pPr marL="0" indent="0">
              <a:buNone/>
            </a:pPr>
            <a:r>
              <a:rPr lang="de-DE" dirty="0"/>
              <a:t>2.13 Erscheinungsweise</a:t>
            </a:r>
          </a:p>
          <a:p>
            <a:pPr marL="0" indent="0">
              <a:buNone/>
            </a:pPr>
            <a:r>
              <a:rPr lang="de-DE" dirty="0"/>
              <a:t>Diese Zusatzelemente sind im deutschsprachigen Raum, nicht aber im englischsprachigen Raum verpflichtend.</a:t>
            </a:r>
          </a:p>
          <a:p>
            <a:pPr marL="0" indent="0">
              <a:buNone/>
            </a:pPr>
            <a:endParaRPr lang="de-DE" dirty="0"/>
          </a:p>
          <a:p>
            <a:pPr marL="0" indent="0">
              <a:buNone/>
            </a:pPr>
            <a:r>
              <a:rPr lang="de-DE" dirty="0"/>
              <a:t> </a:t>
            </a:r>
          </a:p>
          <a:p>
            <a:pPr marL="0" indent="0">
              <a:buNone/>
            </a:pPr>
            <a:r>
              <a:rPr lang="de-DE" u="sng" dirty="0"/>
              <a:t>Zusatzelement, nur unter bestimmten Bedingungen</a:t>
            </a:r>
          </a:p>
          <a:p>
            <a:pPr marL="0" indent="0">
              <a:buNone/>
            </a:pPr>
            <a:r>
              <a:rPr lang="de-DE" dirty="0"/>
              <a:t>2.3.3 Paralleltitel</a:t>
            </a:r>
          </a:p>
          <a:p>
            <a:pPr marL="0" indent="0">
              <a:buNone/>
            </a:pPr>
            <a:r>
              <a:rPr lang="de-DE" dirty="0"/>
              <a:t>Der Umfang der Angabe ist festgelegt in der RDA 2.3.3.3 D-A-CH</a:t>
            </a:r>
          </a:p>
          <a:p>
            <a:pPr marL="0" indent="0">
              <a:buNone/>
            </a:pPr>
            <a:endParaRPr lang="de-DE" dirty="0"/>
          </a:p>
        </p:txBody>
      </p:sp>
      <p:sp>
        <p:nvSpPr>
          <p:cNvPr id="6" name="Fußzeilenplatzhalter 8"/>
          <p:cNvSpPr>
            <a:spLocks noGrp="1"/>
          </p:cNvSpPr>
          <p:nvPr>
            <p:ph type="ftr" sz="quarter" idx="14"/>
          </p:nvPr>
        </p:nvSpPr>
        <p:spPr>
          <a:xfrm>
            <a:off x="467544" y="6376243"/>
            <a:ext cx="7776864" cy="365125"/>
          </a:xfrm>
        </p:spPr>
        <p:txBody>
          <a:bodyPr/>
          <a:lstStyle/>
          <a:p>
            <a:r>
              <a:rPr lang="de-DE" dirty="0"/>
              <a:t>AG RDA Schulungsunterlagen – Modul </a:t>
            </a:r>
            <a:r>
              <a:rPr lang="de-DE" dirty="0" smtClean="0"/>
              <a:t>2.01: </a:t>
            </a:r>
            <a:r>
              <a:rPr lang="de-DE" dirty="0"/>
              <a:t>Standardelemente-Set | Stand: </a:t>
            </a:r>
            <a:r>
              <a:rPr lang="de-DE" dirty="0" smtClean="0"/>
              <a:t>22.06.2015 </a:t>
            </a:r>
            <a:r>
              <a:rPr lang="de-DE" dirty="0"/>
              <a:t>| CC BY-NC-SA</a:t>
            </a:r>
          </a:p>
        </p:txBody>
      </p:sp>
      <p:sp>
        <p:nvSpPr>
          <p:cNvPr id="4" name="Foliennummernplatzhalter 3"/>
          <p:cNvSpPr>
            <a:spLocks noGrp="1"/>
          </p:cNvSpPr>
          <p:nvPr>
            <p:ph type="sldNum" sz="quarter" idx="4"/>
          </p:nvPr>
        </p:nvSpPr>
        <p:spPr/>
        <p:txBody>
          <a:bodyPr/>
          <a:lstStyle/>
          <a:p>
            <a:fld id="{8A6690F1-7CA1-4166-A522-500460961984}" type="slidenum">
              <a:rPr lang="de-DE" smtClean="0"/>
              <a:pPr/>
              <a:t>12</a:t>
            </a:fld>
            <a:endParaRPr lang="de-DE"/>
          </a:p>
        </p:txBody>
      </p:sp>
    </p:spTree>
    <p:extLst>
      <p:ext uri="{BB962C8B-B14F-4D97-AF65-F5344CB8AC3E}">
        <p14:creationId xmlns:p14="http://schemas.microsoft.com/office/powerpoint/2010/main" val="15310115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Anhang: Monografie</a:t>
            </a:r>
            <a:endParaRPr lang="de-DE" dirty="0"/>
          </a:p>
        </p:txBody>
      </p:sp>
      <p:sp>
        <p:nvSpPr>
          <p:cNvPr id="3" name="Textplatzhalter 2"/>
          <p:cNvSpPr>
            <a:spLocks noGrp="1"/>
          </p:cNvSpPr>
          <p:nvPr>
            <p:ph type="body" sz="quarter" idx="13"/>
          </p:nvPr>
        </p:nvSpPr>
        <p:spPr/>
        <p:txBody>
          <a:bodyPr wrap="square"/>
          <a:lstStyle/>
          <a:p>
            <a:pPr marL="457200" lvl="1" indent="0">
              <a:buNone/>
            </a:pPr>
            <a:r>
              <a:rPr lang="de-DE" dirty="0" smtClean="0"/>
              <a:t> </a:t>
            </a:r>
          </a:p>
          <a:p>
            <a:pPr marL="457200" lvl="1" indent="0">
              <a:buNone/>
            </a:pP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13</a:t>
            </a:fld>
            <a:endParaRPr lang="de-DE"/>
          </a:p>
        </p:txBody>
      </p:sp>
      <p:sp>
        <p:nvSpPr>
          <p:cNvPr id="8" name="Textfeld 7"/>
          <p:cNvSpPr txBox="1"/>
          <p:nvPr/>
        </p:nvSpPr>
        <p:spPr>
          <a:xfrm>
            <a:off x="305170" y="770718"/>
            <a:ext cx="2592288" cy="461665"/>
          </a:xfrm>
          <a:prstGeom prst="rect">
            <a:avLst/>
          </a:prstGeom>
          <a:noFill/>
        </p:spPr>
        <p:txBody>
          <a:bodyPr wrap="square" rtlCol="0">
            <a:spAutoFit/>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Vorlage</a:t>
            </a:r>
            <a:endParaRPr lang="de-DE" sz="2400" dirty="0">
              <a:latin typeface="Verdana" panose="020B0604030504040204" pitchFamily="34" charset="0"/>
              <a:ea typeface="Verdana" panose="020B0604030504040204" pitchFamily="34" charset="0"/>
              <a:cs typeface="Verdana" panose="020B0604030504040204" pitchFamily="34" charset="0"/>
            </a:endParaRPr>
          </a:p>
        </p:txBody>
      </p:sp>
      <p:pic>
        <p:nvPicPr>
          <p:cNvPr id="1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55776" y="908720"/>
            <a:ext cx="2495550" cy="5191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Fußzeilenplatzhalter 8"/>
          <p:cNvSpPr>
            <a:spLocks noGrp="1"/>
          </p:cNvSpPr>
          <p:nvPr>
            <p:ph type="ftr" sz="quarter" idx="14"/>
          </p:nvPr>
        </p:nvSpPr>
        <p:spPr>
          <a:xfrm>
            <a:off x="467544" y="6376243"/>
            <a:ext cx="7776864" cy="365125"/>
          </a:xfrm>
        </p:spPr>
        <p:txBody>
          <a:bodyPr/>
          <a:lstStyle/>
          <a:p>
            <a:r>
              <a:rPr lang="de-DE" dirty="0"/>
              <a:t>AG RDA Schulungsunterlagen – Modul </a:t>
            </a:r>
            <a:r>
              <a:rPr lang="de-DE" dirty="0" smtClean="0"/>
              <a:t>2.01: </a:t>
            </a:r>
            <a:r>
              <a:rPr lang="de-DE" dirty="0"/>
              <a:t>Standardelemente-Set | Stand: </a:t>
            </a:r>
            <a:r>
              <a:rPr lang="de-DE" dirty="0" smtClean="0"/>
              <a:t>22.06.2015 </a:t>
            </a:r>
            <a:r>
              <a:rPr lang="de-DE" dirty="0"/>
              <a:t>| CC BY-NC-SA</a:t>
            </a:r>
          </a:p>
        </p:txBody>
      </p:sp>
    </p:spTree>
    <p:extLst>
      <p:ext uri="{BB962C8B-B14F-4D97-AF65-F5344CB8AC3E}">
        <p14:creationId xmlns:p14="http://schemas.microsoft.com/office/powerpoint/2010/main" val="37527164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Anhang: Monografie</a:t>
            </a:r>
            <a:endParaRPr lang="de-DE" dirty="0"/>
          </a:p>
        </p:txBody>
      </p:sp>
      <p:sp>
        <p:nvSpPr>
          <p:cNvPr id="3" name="Textplatzhalter 2"/>
          <p:cNvSpPr>
            <a:spLocks noGrp="1"/>
          </p:cNvSpPr>
          <p:nvPr>
            <p:ph type="body" sz="quarter" idx="13"/>
          </p:nvPr>
        </p:nvSpPr>
        <p:spPr/>
        <p:txBody>
          <a:bodyPr wrap="square"/>
          <a:lstStyle/>
          <a:p>
            <a:pPr marL="457200" lvl="1" indent="0">
              <a:buNone/>
            </a:pPr>
            <a:r>
              <a:rPr lang="de-DE" dirty="0" smtClean="0"/>
              <a:t> </a:t>
            </a:r>
          </a:p>
          <a:p>
            <a:pPr marL="457200" lvl="1" indent="0">
              <a:buNone/>
            </a:pP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14</a:t>
            </a:fld>
            <a:endParaRPr lang="de-DE"/>
          </a:p>
        </p:txBody>
      </p:sp>
      <p:graphicFrame>
        <p:nvGraphicFramePr>
          <p:cNvPr id="4" name="Tabelle 3"/>
          <p:cNvGraphicFramePr>
            <a:graphicFrameLocks noGrp="1"/>
          </p:cNvGraphicFramePr>
          <p:nvPr>
            <p:extLst>
              <p:ext uri="{D42A27DB-BD31-4B8C-83A1-F6EECF244321}">
                <p14:modId xmlns:p14="http://schemas.microsoft.com/office/powerpoint/2010/main" val="2538679802"/>
              </p:ext>
            </p:extLst>
          </p:nvPr>
        </p:nvGraphicFramePr>
        <p:xfrm>
          <a:off x="3059832" y="692696"/>
          <a:ext cx="5616624" cy="5675534"/>
        </p:xfrm>
        <a:graphic>
          <a:graphicData uri="http://schemas.openxmlformats.org/drawingml/2006/table">
            <a:tbl>
              <a:tblPr firstRow="1" bandRow="1">
                <a:tableStyleId>{5C22544A-7EE6-4342-B048-85BDC9FD1C3A}</a:tableStyleId>
              </a:tblPr>
              <a:tblGrid>
                <a:gridCol w="874938"/>
                <a:gridCol w="2221406"/>
                <a:gridCol w="2520280"/>
              </a:tblGrid>
              <a:tr h="393220">
                <a:tc>
                  <a:txBody>
                    <a:bodyPr/>
                    <a:lstStyle/>
                    <a:p>
                      <a:pPr>
                        <a:lnSpc>
                          <a:spcPct val="115000"/>
                        </a:lnSpc>
                        <a:spcAft>
                          <a:spcPts val="1000"/>
                        </a:spcAft>
                      </a:pPr>
                      <a:r>
                        <a:rPr lang="de-DE" sz="1800" dirty="0">
                          <a:effectLst/>
                          <a:latin typeface="Verdana" panose="020B0604030504040204" pitchFamily="34" charset="0"/>
                          <a:ea typeface="Verdana" panose="020B0604030504040204" pitchFamily="34" charset="0"/>
                          <a:cs typeface="Verdana" panose="020B0604030504040204" pitchFamily="34" charset="0"/>
                        </a:rPr>
                        <a:t>RDA</a:t>
                      </a:r>
                    </a:p>
                  </a:txBody>
                  <a:tcPr/>
                </a:tc>
                <a:tc>
                  <a:txBody>
                    <a:bodyPr/>
                    <a:lstStyle/>
                    <a:p>
                      <a:pPr>
                        <a:lnSpc>
                          <a:spcPct val="115000"/>
                        </a:lnSpc>
                        <a:spcAft>
                          <a:spcPts val="1000"/>
                        </a:spcAft>
                      </a:pPr>
                      <a:r>
                        <a:rPr lang="de-DE" sz="1800">
                          <a:effectLst/>
                          <a:latin typeface="Verdana" panose="020B0604030504040204" pitchFamily="34" charset="0"/>
                          <a:ea typeface="Verdana" panose="020B0604030504040204" pitchFamily="34" charset="0"/>
                          <a:cs typeface="Verdana" panose="020B0604030504040204" pitchFamily="34" charset="0"/>
                        </a:rPr>
                        <a:t>Element</a:t>
                      </a:r>
                    </a:p>
                  </a:txBody>
                  <a:tcPr/>
                </a:tc>
                <a:tc>
                  <a:txBody>
                    <a:bodyPr/>
                    <a:lstStyle/>
                    <a:p>
                      <a:pPr>
                        <a:lnSpc>
                          <a:spcPct val="115000"/>
                        </a:lnSpc>
                        <a:spcAft>
                          <a:spcPts val="1000"/>
                        </a:spcAft>
                      </a:pPr>
                      <a:r>
                        <a:rPr lang="de-DE" sz="1800" dirty="0">
                          <a:effectLst/>
                          <a:latin typeface="Verdana" panose="020B0604030504040204" pitchFamily="34" charset="0"/>
                          <a:ea typeface="Verdana" panose="020B0604030504040204" pitchFamily="34" charset="0"/>
                          <a:cs typeface="Verdana" panose="020B0604030504040204" pitchFamily="34" charset="0"/>
                        </a:rPr>
                        <a:t>Erfassung</a:t>
                      </a:r>
                    </a:p>
                  </a:txBody>
                  <a:tcPr/>
                </a:tc>
              </a:tr>
              <a:tr h="698075">
                <a:tc>
                  <a:txBody>
                    <a:bodyPr/>
                    <a:lstStyle/>
                    <a:p>
                      <a:pPr>
                        <a:lnSpc>
                          <a:spcPct val="115000"/>
                        </a:lnSpc>
                        <a:spcAft>
                          <a:spcPts val="1000"/>
                        </a:spcAft>
                      </a:pPr>
                      <a:r>
                        <a:rPr lang="de-DE" sz="1800" b="1" dirty="0">
                          <a:effectLst/>
                          <a:latin typeface="Verdana" panose="020B0604030504040204" pitchFamily="34" charset="0"/>
                          <a:ea typeface="Verdana" panose="020B0604030504040204" pitchFamily="34" charset="0"/>
                          <a:cs typeface="Verdana" panose="020B0604030504040204" pitchFamily="34" charset="0"/>
                        </a:rPr>
                        <a:t>2.3.2</a:t>
                      </a:r>
                    </a:p>
                  </a:txBody>
                  <a:tcPr/>
                </a:tc>
                <a:tc>
                  <a:txBody>
                    <a:bodyPr/>
                    <a:lstStyle/>
                    <a:p>
                      <a:pPr>
                        <a:lnSpc>
                          <a:spcPct val="115000"/>
                        </a:lnSpc>
                        <a:spcAft>
                          <a:spcPts val="1000"/>
                        </a:spcAft>
                      </a:pPr>
                      <a:r>
                        <a:rPr lang="de-DE" sz="1800" b="1" dirty="0">
                          <a:effectLst/>
                          <a:latin typeface="Verdana" panose="020B0604030504040204" pitchFamily="34" charset="0"/>
                          <a:ea typeface="Verdana" panose="020B0604030504040204" pitchFamily="34" charset="0"/>
                          <a:cs typeface="Verdana" panose="020B0604030504040204" pitchFamily="34" charset="0"/>
                        </a:rPr>
                        <a:t>Haupttitel</a:t>
                      </a:r>
                    </a:p>
                  </a:txBody>
                  <a:tcPr/>
                </a:tc>
                <a:tc>
                  <a:txBody>
                    <a:bodyPr/>
                    <a:lstStyle/>
                    <a:p>
                      <a:pPr>
                        <a:lnSpc>
                          <a:spcPct val="115000"/>
                        </a:lnSpc>
                        <a:spcAft>
                          <a:spcPts val="1000"/>
                        </a:spcAft>
                      </a:pPr>
                      <a:r>
                        <a:rPr lang="de-DE" sz="1800" dirty="0">
                          <a:effectLst/>
                          <a:latin typeface="Verdana" panose="020B0604030504040204" pitchFamily="34" charset="0"/>
                          <a:ea typeface="Verdana" panose="020B0604030504040204" pitchFamily="34" charset="0"/>
                          <a:cs typeface="Verdana" panose="020B0604030504040204" pitchFamily="34" charset="0"/>
                        </a:rPr>
                        <a:t>Zwischen Leuchten und </a:t>
                      </a:r>
                      <a:r>
                        <a:rPr lang="de-DE" sz="1800" dirty="0" err="1" smtClean="0">
                          <a:effectLst/>
                          <a:latin typeface="Verdana" panose="020B0604030504040204" pitchFamily="34" charset="0"/>
                          <a:ea typeface="Verdana" panose="020B0604030504040204" pitchFamily="34" charset="0"/>
                          <a:cs typeface="Verdana" panose="020B0604030504040204" pitchFamily="34" charset="0"/>
                        </a:rPr>
                        <a:t>Vergehn</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a:tc>
              </a:tr>
              <a:tr h="698075">
                <a:tc>
                  <a:txBody>
                    <a:bodyPr/>
                    <a:lstStyle/>
                    <a:p>
                      <a:pPr>
                        <a:lnSpc>
                          <a:spcPct val="115000"/>
                        </a:lnSpc>
                        <a:spcAft>
                          <a:spcPts val="1000"/>
                        </a:spcAft>
                      </a:pPr>
                      <a:r>
                        <a:rPr lang="de-DE" sz="1800" b="1" dirty="0">
                          <a:effectLst/>
                          <a:latin typeface="Verdana" panose="020B0604030504040204" pitchFamily="34" charset="0"/>
                          <a:ea typeface="Verdana" panose="020B0604030504040204" pitchFamily="34" charset="0"/>
                          <a:cs typeface="Verdana" panose="020B0604030504040204" pitchFamily="34" charset="0"/>
                        </a:rPr>
                        <a:t>2.3.4</a:t>
                      </a:r>
                    </a:p>
                  </a:txBody>
                  <a:tcPr/>
                </a:tc>
                <a:tc>
                  <a:txBody>
                    <a:bodyPr/>
                    <a:lstStyle/>
                    <a:p>
                      <a:pPr>
                        <a:lnSpc>
                          <a:spcPct val="115000"/>
                        </a:lnSpc>
                        <a:spcAft>
                          <a:spcPts val="1000"/>
                        </a:spcAft>
                      </a:pPr>
                      <a:r>
                        <a:rPr lang="de-DE" sz="1800" b="1" dirty="0">
                          <a:effectLst/>
                          <a:latin typeface="Verdana" panose="020B0604030504040204" pitchFamily="34" charset="0"/>
                          <a:ea typeface="Verdana" panose="020B0604030504040204" pitchFamily="34" charset="0"/>
                          <a:cs typeface="Verdana" panose="020B0604030504040204" pitchFamily="34" charset="0"/>
                        </a:rPr>
                        <a:t>Titelzusatz</a:t>
                      </a:r>
                    </a:p>
                  </a:txBody>
                  <a:tcPr/>
                </a:tc>
                <a:tc>
                  <a:txBody>
                    <a:bodyPr/>
                    <a:lstStyle/>
                    <a:p>
                      <a:pPr>
                        <a:lnSpc>
                          <a:spcPct val="115000"/>
                        </a:lnSpc>
                        <a:spcAft>
                          <a:spcPts val="1000"/>
                        </a:spcAft>
                      </a:pPr>
                      <a:r>
                        <a:rPr lang="de-DE" sz="1800" dirty="0">
                          <a:effectLst/>
                          <a:latin typeface="Verdana" panose="020B0604030504040204" pitchFamily="34" charset="0"/>
                          <a:ea typeface="Verdana" panose="020B0604030504040204" pitchFamily="34" charset="0"/>
                          <a:cs typeface="Verdana" panose="020B0604030504040204" pitchFamily="34" charset="0"/>
                        </a:rPr>
                        <a:t>Sterne am Lahrer Literaturhimmel</a:t>
                      </a:r>
                    </a:p>
                  </a:txBody>
                  <a:tcPr/>
                </a:tc>
              </a:tr>
              <a:tr h="751368">
                <a:tc>
                  <a:txBody>
                    <a:bodyPr/>
                    <a:lstStyle/>
                    <a:p>
                      <a:pPr>
                        <a:lnSpc>
                          <a:spcPct val="115000"/>
                        </a:lnSpc>
                        <a:spcAft>
                          <a:spcPts val="1000"/>
                        </a:spcAft>
                      </a:pPr>
                      <a:r>
                        <a:rPr lang="de-DE" sz="1800" b="1" dirty="0">
                          <a:effectLst/>
                          <a:latin typeface="Verdana" panose="020B0604030504040204" pitchFamily="34" charset="0"/>
                          <a:ea typeface="Verdana" panose="020B0604030504040204" pitchFamily="34" charset="0"/>
                          <a:cs typeface="Verdana" panose="020B0604030504040204" pitchFamily="34" charset="0"/>
                        </a:rPr>
                        <a:t>2.4.2</a:t>
                      </a:r>
                    </a:p>
                  </a:txBody>
                  <a:tcPr/>
                </a:tc>
                <a:tc>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Verantwortlich-</a:t>
                      </a:r>
                      <a:r>
                        <a:rPr lang="de-DE" sz="1800" b="1" dirty="0" err="1" smtClean="0">
                          <a:effectLst/>
                          <a:latin typeface="Verdana" panose="020B0604030504040204" pitchFamily="34" charset="0"/>
                          <a:ea typeface="Verdana" panose="020B0604030504040204" pitchFamily="34" charset="0"/>
                          <a:cs typeface="Verdana" panose="020B0604030504040204" pitchFamily="34" charset="0"/>
                        </a:rPr>
                        <a:t>keitsangabe</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15000"/>
                        </a:lnSpc>
                        <a:spcAft>
                          <a:spcPts val="1000"/>
                        </a:spcAft>
                      </a:pPr>
                      <a:r>
                        <a:rPr lang="de-DE" sz="1800" dirty="0">
                          <a:effectLst/>
                          <a:latin typeface="Verdana" panose="020B0604030504040204" pitchFamily="34" charset="0"/>
                          <a:ea typeface="Verdana" panose="020B0604030504040204" pitchFamily="34" charset="0"/>
                          <a:cs typeface="Verdana" panose="020B0604030504040204" pitchFamily="34" charset="0"/>
                        </a:rPr>
                        <a:t>Bernhard Maier</a:t>
                      </a:r>
                    </a:p>
                  </a:txBody>
                  <a:tcPr/>
                </a:tc>
              </a:tr>
              <a:tr h="754887">
                <a:tc>
                  <a:txBody>
                    <a:bodyPr/>
                    <a:lstStyle/>
                    <a:p>
                      <a:pPr>
                        <a:lnSpc>
                          <a:spcPct val="115000"/>
                        </a:lnSpc>
                        <a:spcAft>
                          <a:spcPts val="1000"/>
                        </a:spcAft>
                      </a:pPr>
                      <a:r>
                        <a:rPr lang="de-DE" sz="1800" b="1">
                          <a:effectLst/>
                          <a:latin typeface="Verdana" panose="020B0604030504040204" pitchFamily="34" charset="0"/>
                          <a:ea typeface="Verdana" panose="020B0604030504040204" pitchFamily="34" charset="0"/>
                          <a:cs typeface="Verdana" panose="020B0604030504040204" pitchFamily="34" charset="0"/>
                        </a:rPr>
                        <a:t>2.5.2</a:t>
                      </a:r>
                    </a:p>
                  </a:txBody>
                  <a:tcPr/>
                </a:tc>
                <a:tc>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Ausgabe-bezeichnung</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342900" lvl="0" indent="-342900">
                        <a:lnSpc>
                          <a:spcPct val="115000"/>
                        </a:lnSpc>
                        <a:spcAft>
                          <a:spcPts val="1000"/>
                        </a:spcAft>
                        <a:buFont typeface="+mj-lt"/>
                        <a:buAutoNum type="arabicPeriod"/>
                        <a:tabLst>
                          <a:tab pos="457200" algn="l"/>
                        </a:tabLst>
                      </a:pPr>
                      <a:r>
                        <a:rPr lang="de-DE" sz="1800" dirty="0">
                          <a:effectLst/>
                          <a:latin typeface="Verdana" panose="020B0604030504040204" pitchFamily="34" charset="0"/>
                          <a:ea typeface="Verdana" panose="020B0604030504040204" pitchFamily="34" charset="0"/>
                          <a:cs typeface="Verdana" panose="020B0604030504040204" pitchFamily="34" charset="0"/>
                        </a:rPr>
                        <a:t>Auflage</a:t>
                      </a:r>
                    </a:p>
                  </a:txBody>
                  <a:tcPr/>
                </a:tc>
              </a:tr>
              <a:tr h="698075">
                <a:tc>
                  <a:txBody>
                    <a:bodyPr/>
                    <a:lstStyle/>
                    <a:p>
                      <a:pPr>
                        <a:lnSpc>
                          <a:spcPct val="115000"/>
                        </a:lnSpc>
                        <a:spcAft>
                          <a:spcPts val="1000"/>
                        </a:spcAft>
                      </a:pPr>
                      <a:r>
                        <a:rPr lang="de-DE" sz="1800" b="1" dirty="0">
                          <a:effectLst/>
                          <a:latin typeface="Verdana" panose="020B0604030504040204" pitchFamily="34" charset="0"/>
                          <a:ea typeface="Verdana" panose="020B0604030504040204" pitchFamily="34" charset="0"/>
                          <a:cs typeface="Verdana" panose="020B0604030504040204" pitchFamily="34" charset="0"/>
                        </a:rPr>
                        <a:t>2.8.2</a:t>
                      </a:r>
                    </a:p>
                  </a:txBody>
                  <a:tcPr/>
                </a:tc>
                <a:tc>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Erscheinungs-ort</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15000"/>
                        </a:lnSpc>
                        <a:spcAft>
                          <a:spcPts val="1000"/>
                        </a:spcAft>
                      </a:pPr>
                      <a:r>
                        <a:rPr lang="de-DE" sz="1800" dirty="0" smtClean="0">
                          <a:effectLst/>
                          <a:latin typeface="Verdana" panose="020B0604030504040204" pitchFamily="34" charset="0"/>
                          <a:ea typeface="Verdana" panose="020B0604030504040204" pitchFamily="34" charset="0"/>
                          <a:cs typeface="Verdana" panose="020B0604030504040204" pitchFamily="34" charset="0"/>
                        </a:rPr>
                        <a:t>Lahr</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a:tc>
              </a:tr>
              <a:tr h="465959">
                <a:tc>
                  <a:txBody>
                    <a:bodyPr/>
                    <a:lstStyle/>
                    <a:p>
                      <a:pPr>
                        <a:lnSpc>
                          <a:spcPct val="115000"/>
                        </a:lnSpc>
                        <a:spcAft>
                          <a:spcPts val="1000"/>
                        </a:spcAft>
                      </a:pPr>
                      <a:r>
                        <a:rPr lang="de-DE" sz="1800" b="0" dirty="0">
                          <a:effectLst/>
                          <a:latin typeface="Verdana" panose="020B0604030504040204" pitchFamily="34" charset="0"/>
                          <a:ea typeface="Verdana" panose="020B0604030504040204" pitchFamily="34" charset="0"/>
                          <a:cs typeface="Verdana" panose="020B0604030504040204" pitchFamily="34" charset="0"/>
                        </a:rPr>
                        <a:t>2.8.2 </a:t>
                      </a:r>
                    </a:p>
                  </a:txBody>
                  <a:tcPr/>
                </a:tc>
                <a:tc>
                  <a:txBody>
                    <a:bodyPr/>
                    <a:lstStyle/>
                    <a:p>
                      <a:pPr>
                        <a:lnSpc>
                          <a:spcPct val="115000"/>
                        </a:lnSpc>
                        <a:spcAft>
                          <a:spcPts val="1000"/>
                        </a:spcAft>
                      </a:pPr>
                      <a:r>
                        <a:rPr lang="de-DE" sz="1800" b="0" dirty="0">
                          <a:effectLst/>
                          <a:latin typeface="Verdana" panose="020B0604030504040204" pitchFamily="34" charset="0"/>
                          <a:ea typeface="Verdana" panose="020B0604030504040204" pitchFamily="34" charset="0"/>
                          <a:cs typeface="Verdana" panose="020B0604030504040204" pitchFamily="34" charset="0"/>
                        </a:rPr>
                        <a:t>Erscheinungsort</a:t>
                      </a:r>
                    </a:p>
                  </a:txBody>
                  <a:tcPr/>
                </a:tc>
                <a:tc>
                  <a:txBody>
                    <a:bodyPr/>
                    <a:lstStyle/>
                    <a:p>
                      <a:pPr>
                        <a:lnSpc>
                          <a:spcPct val="115000"/>
                        </a:lnSpc>
                        <a:spcAft>
                          <a:spcPts val="1000"/>
                        </a:spcAft>
                      </a:pPr>
                      <a:r>
                        <a:rPr lang="de-DE" sz="1800" dirty="0" smtClean="0">
                          <a:effectLst/>
                          <a:latin typeface="Verdana" panose="020B0604030504040204" pitchFamily="34" charset="0"/>
                          <a:ea typeface="Verdana" panose="020B0604030504040204" pitchFamily="34" charset="0"/>
                          <a:cs typeface="Verdana" panose="020B0604030504040204" pitchFamily="34" charset="0"/>
                        </a:rPr>
                        <a:t>Biberach</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a:tc>
              </a:tr>
              <a:tr h="393220">
                <a:tc>
                  <a:txBody>
                    <a:bodyPr/>
                    <a:lstStyle/>
                    <a:p>
                      <a:pPr>
                        <a:lnSpc>
                          <a:spcPct val="115000"/>
                        </a:lnSpc>
                        <a:spcAft>
                          <a:spcPts val="1000"/>
                        </a:spcAft>
                      </a:pPr>
                      <a:r>
                        <a:rPr lang="de-DE" sz="1800" b="1">
                          <a:effectLst/>
                          <a:latin typeface="Verdana" panose="020B0604030504040204" pitchFamily="34" charset="0"/>
                          <a:ea typeface="Verdana" panose="020B0604030504040204" pitchFamily="34" charset="0"/>
                          <a:cs typeface="Verdana" panose="020B0604030504040204" pitchFamily="34" charset="0"/>
                        </a:rPr>
                        <a:t>2.8.4</a:t>
                      </a:r>
                    </a:p>
                  </a:txBody>
                  <a:tcPr/>
                </a:tc>
                <a:tc>
                  <a:txBody>
                    <a:bodyPr/>
                    <a:lstStyle/>
                    <a:p>
                      <a:pPr>
                        <a:lnSpc>
                          <a:spcPct val="115000"/>
                        </a:lnSpc>
                        <a:spcAft>
                          <a:spcPts val="1000"/>
                        </a:spcAft>
                      </a:pPr>
                      <a:r>
                        <a:rPr lang="de-DE" sz="1800" b="1" dirty="0">
                          <a:effectLst/>
                          <a:latin typeface="Verdana" panose="020B0604030504040204" pitchFamily="34" charset="0"/>
                          <a:ea typeface="Verdana" panose="020B0604030504040204" pitchFamily="34" charset="0"/>
                          <a:cs typeface="Verdana" panose="020B0604030504040204" pitchFamily="34" charset="0"/>
                        </a:rPr>
                        <a:t>Verlagsname</a:t>
                      </a:r>
                    </a:p>
                  </a:txBody>
                  <a:tcPr/>
                </a:tc>
                <a:tc>
                  <a:txBody>
                    <a:bodyPr/>
                    <a:lstStyle/>
                    <a:p>
                      <a:pPr>
                        <a:lnSpc>
                          <a:spcPct val="115000"/>
                        </a:lnSpc>
                        <a:spcAft>
                          <a:spcPts val="1000"/>
                        </a:spcAft>
                      </a:pPr>
                      <a:r>
                        <a:rPr lang="de-DE" sz="1800" dirty="0">
                          <a:effectLst/>
                          <a:latin typeface="Verdana" panose="020B0604030504040204" pitchFamily="34" charset="0"/>
                          <a:ea typeface="Verdana" panose="020B0604030504040204" pitchFamily="34" charset="0"/>
                          <a:cs typeface="Verdana" panose="020B0604030504040204" pitchFamily="34" charset="0"/>
                        </a:rPr>
                        <a:t>Lahr Verlag</a:t>
                      </a:r>
                    </a:p>
                  </a:txBody>
                  <a:tcPr/>
                </a:tc>
              </a:tr>
              <a:tr h="698075">
                <a:tc>
                  <a:txBody>
                    <a:bodyPr/>
                    <a:lstStyle/>
                    <a:p>
                      <a:pPr>
                        <a:lnSpc>
                          <a:spcPct val="115000"/>
                        </a:lnSpc>
                        <a:spcAft>
                          <a:spcPts val="1000"/>
                        </a:spcAft>
                      </a:pPr>
                      <a:r>
                        <a:rPr lang="de-DE" sz="1800" b="1" dirty="0">
                          <a:effectLst/>
                          <a:latin typeface="Verdana" panose="020B0604030504040204" pitchFamily="34" charset="0"/>
                          <a:ea typeface="Verdana" panose="020B0604030504040204" pitchFamily="34" charset="0"/>
                          <a:cs typeface="Verdana" panose="020B0604030504040204" pitchFamily="34" charset="0"/>
                        </a:rPr>
                        <a:t>2.8.6</a:t>
                      </a:r>
                    </a:p>
                  </a:txBody>
                  <a:tcPr/>
                </a:tc>
                <a:tc>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Erscheinungs-datum</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15000"/>
                        </a:lnSpc>
                        <a:spcAft>
                          <a:spcPts val="1000"/>
                        </a:spcAft>
                      </a:pPr>
                      <a:r>
                        <a:rPr lang="de-DE" sz="1800" dirty="0">
                          <a:effectLst/>
                          <a:latin typeface="Verdana" panose="020B0604030504040204" pitchFamily="34" charset="0"/>
                          <a:ea typeface="Verdana" panose="020B0604030504040204" pitchFamily="34" charset="0"/>
                          <a:cs typeface="Verdana" panose="020B0604030504040204" pitchFamily="34" charset="0"/>
                        </a:rPr>
                        <a:t>2013</a:t>
                      </a:r>
                    </a:p>
                  </a:txBody>
                  <a:tcPr/>
                </a:tc>
              </a:tr>
            </a:tbl>
          </a:graphicData>
        </a:graphic>
      </p:graphicFrame>
      <p:pic>
        <p:nvPicPr>
          <p:cNvPr id="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692696"/>
            <a:ext cx="2495550" cy="5191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Fußzeilenplatzhalter 8"/>
          <p:cNvSpPr>
            <a:spLocks noGrp="1"/>
          </p:cNvSpPr>
          <p:nvPr>
            <p:ph type="ftr" sz="quarter" idx="14"/>
          </p:nvPr>
        </p:nvSpPr>
        <p:spPr>
          <a:xfrm>
            <a:off x="467544" y="6376243"/>
            <a:ext cx="7776864" cy="365125"/>
          </a:xfrm>
        </p:spPr>
        <p:txBody>
          <a:bodyPr/>
          <a:lstStyle/>
          <a:p>
            <a:r>
              <a:rPr lang="de-DE" dirty="0"/>
              <a:t>AG RDA Schulungsunterlagen – Modul </a:t>
            </a:r>
            <a:r>
              <a:rPr lang="de-DE" dirty="0" smtClean="0"/>
              <a:t>2.01: </a:t>
            </a:r>
            <a:r>
              <a:rPr lang="de-DE" dirty="0"/>
              <a:t>Standardelemente-Set | Stand: </a:t>
            </a:r>
            <a:r>
              <a:rPr lang="de-DE" dirty="0" smtClean="0"/>
              <a:t>22.06.2015 </a:t>
            </a:r>
            <a:r>
              <a:rPr lang="de-DE" dirty="0"/>
              <a:t>| CC BY-NC-SA</a:t>
            </a:r>
          </a:p>
        </p:txBody>
      </p:sp>
    </p:spTree>
    <p:extLst>
      <p:ext uri="{BB962C8B-B14F-4D97-AF65-F5344CB8AC3E}">
        <p14:creationId xmlns:p14="http://schemas.microsoft.com/office/powerpoint/2010/main" val="76090701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Anhang: </a:t>
            </a:r>
            <a:r>
              <a:rPr lang="de-DE" dirty="0" smtClean="0"/>
              <a:t>Monografie 	</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15</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481129916"/>
              </p:ext>
            </p:extLst>
          </p:nvPr>
        </p:nvGraphicFramePr>
        <p:xfrm>
          <a:off x="3181959" y="1059777"/>
          <a:ext cx="5594870" cy="5232400"/>
        </p:xfrm>
        <a:graphic>
          <a:graphicData uri="http://schemas.openxmlformats.org/drawingml/2006/table">
            <a:tbl>
              <a:tblPr firstRow="1" bandRow="1">
                <a:tableStyleId>{5C22544A-7EE6-4342-B048-85BDC9FD1C3A}</a:tableStyleId>
              </a:tblPr>
              <a:tblGrid>
                <a:gridCol w="885985"/>
                <a:gridCol w="2205842"/>
                <a:gridCol w="2503043"/>
              </a:tblGrid>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2.13 </a:t>
                      </a: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Erscheinungs-weise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Einzelne Einheit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2.15 </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Identifikator</a:t>
                      </a:r>
                      <a:r>
                        <a:rPr lang="de-DE" b="1" dirty="0" smtClean="0">
                          <a:latin typeface="Verdana" panose="020B0604030504040204" pitchFamily="34" charset="0"/>
                          <a:ea typeface="Verdana" panose="020B0604030504040204" pitchFamily="34" charset="0"/>
                          <a:cs typeface="Verdana" panose="020B0604030504040204" pitchFamily="34" charset="0"/>
                        </a:rPr>
                        <a:t> für</a:t>
                      </a:r>
                      <a:r>
                        <a:rPr lang="de-DE" b="1" baseline="0" dirty="0" smtClean="0">
                          <a:latin typeface="Verdana" panose="020B0604030504040204" pitchFamily="34" charset="0"/>
                          <a:ea typeface="Verdana" panose="020B0604030504040204" pitchFamily="34" charset="0"/>
                          <a:cs typeface="Verdana" panose="020B0604030504040204" pitchFamily="34" charset="0"/>
                        </a:rPr>
                        <a:t> die </a:t>
                      </a:r>
                      <a:r>
                        <a:rPr lang="de-DE" b="1" dirty="0" smtClean="0">
                          <a:latin typeface="Verdana" panose="020B0604030504040204" pitchFamily="34" charset="0"/>
                          <a:ea typeface="Verdana" panose="020B0604030504040204" pitchFamily="34" charset="0"/>
                          <a:cs typeface="Verdana" panose="020B0604030504040204" pitchFamily="34" charset="0"/>
                        </a:rPr>
                        <a:t>Manifestation</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ISBN </a:t>
                      </a:r>
                    </a:p>
                    <a:p>
                      <a:r>
                        <a:rPr lang="de-DE" dirty="0" smtClean="0">
                          <a:latin typeface="Verdana" panose="020B0604030504040204" pitchFamily="34" charset="0"/>
                          <a:ea typeface="Verdana" panose="020B0604030504040204" pitchFamily="34" charset="0"/>
                          <a:cs typeface="Verdana" panose="020B0604030504040204" pitchFamily="34" charset="0"/>
                        </a:rPr>
                        <a:t>978-3-943180-08-4</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3.2</a:t>
                      </a:r>
                      <a:r>
                        <a:rPr lang="de-DE" b="1" baseline="0" dirty="0" smtClean="0">
                          <a:latin typeface="Verdana" panose="020B0604030504040204" pitchFamily="34" charset="0"/>
                          <a:ea typeface="Verdana" panose="020B0604030504040204" pitchFamily="34" charset="0"/>
                          <a:cs typeface="Verdana" panose="020B0604030504040204" pitchFamily="34" charset="0"/>
                        </a:rPr>
                        <a:t> </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Medientyp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Ohne Hilfsmittel zu benutzen</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3.3</a:t>
                      </a:r>
                      <a:r>
                        <a:rPr lang="de-DE" b="1" baseline="0" dirty="0" smtClean="0">
                          <a:latin typeface="Verdana" panose="020B0604030504040204" pitchFamily="34" charset="0"/>
                          <a:ea typeface="Verdana" panose="020B0604030504040204" pitchFamily="34" charset="0"/>
                          <a:cs typeface="Verdana" panose="020B0604030504040204" pitchFamily="34" charset="0"/>
                        </a:rPr>
                        <a:t> </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Datenträgertyp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Band</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3.4 </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Umfang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55 Seiten</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6.2.2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Bevorzugter Titel des Werkes</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Zwischen Leuchten und </a:t>
                      </a:r>
                      <a:r>
                        <a:rPr lang="de-DE" dirty="0" err="1" smtClean="0">
                          <a:latin typeface="Verdana" panose="020B0604030504040204" pitchFamily="34" charset="0"/>
                          <a:ea typeface="Verdana" panose="020B0604030504040204" pitchFamily="34" charset="0"/>
                          <a:cs typeface="Verdana" panose="020B0604030504040204" pitchFamily="34" charset="0"/>
                        </a:rPr>
                        <a:t>Vergehn</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6.9 </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Inhaltstyp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Text</a:t>
                      </a: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6.11 </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Sprache der Expression</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ger</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pic>
        <p:nvPicPr>
          <p:cNvPr id="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1052736"/>
            <a:ext cx="2495550" cy="5191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Fußzeilenplatzhalter 8"/>
          <p:cNvSpPr>
            <a:spLocks noGrp="1"/>
          </p:cNvSpPr>
          <p:nvPr>
            <p:ph type="ftr" sz="quarter" idx="14"/>
          </p:nvPr>
        </p:nvSpPr>
        <p:spPr>
          <a:xfrm>
            <a:off x="467544" y="6376243"/>
            <a:ext cx="7776864" cy="365125"/>
          </a:xfrm>
        </p:spPr>
        <p:txBody>
          <a:bodyPr/>
          <a:lstStyle/>
          <a:p>
            <a:r>
              <a:rPr lang="de-DE" dirty="0"/>
              <a:t>AG RDA Schulungsunterlagen – Modul </a:t>
            </a:r>
            <a:r>
              <a:rPr lang="de-DE" dirty="0" smtClean="0"/>
              <a:t>2.01: </a:t>
            </a:r>
            <a:r>
              <a:rPr lang="de-DE" dirty="0"/>
              <a:t>Standardelemente-Set | Stand: </a:t>
            </a:r>
            <a:r>
              <a:rPr lang="de-DE" dirty="0" smtClean="0"/>
              <a:t>22.06.2015 </a:t>
            </a:r>
            <a:r>
              <a:rPr lang="de-DE" dirty="0"/>
              <a:t>| CC BY-NC-SA</a:t>
            </a:r>
          </a:p>
        </p:txBody>
      </p:sp>
    </p:spTree>
    <p:extLst>
      <p:ext uri="{BB962C8B-B14F-4D97-AF65-F5344CB8AC3E}">
        <p14:creationId xmlns:p14="http://schemas.microsoft.com/office/powerpoint/2010/main" val="60858126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Anhang: </a:t>
            </a:r>
            <a:r>
              <a:rPr lang="de-DE" dirty="0" smtClean="0"/>
              <a:t>Monografie</a:t>
            </a:r>
            <a:endParaRPr lang="de-DE" dirty="0"/>
          </a:p>
        </p:txBody>
      </p:sp>
      <p:sp>
        <p:nvSpPr>
          <p:cNvPr id="3" name="Textplatzhalter 2"/>
          <p:cNvSpPr>
            <a:spLocks noGrp="1"/>
          </p:cNvSpPr>
          <p:nvPr>
            <p:ph type="body" sz="quarter" idx="13"/>
          </p:nvPr>
        </p:nvSpPr>
        <p:spPr/>
        <p:txBody>
          <a:bodyPr wrap="square"/>
          <a:lstStyle/>
          <a:p>
            <a:pPr marL="457200" lvl="1" indent="0">
              <a:buNone/>
            </a:pPr>
            <a:endParaRPr lang="de-DE" dirty="0" smtClean="0"/>
          </a:p>
          <a:p>
            <a:pPr marL="457200" lvl="1" indent="0">
              <a:buNone/>
            </a:pPr>
            <a:r>
              <a:rPr lang="de-DE" dirty="0" smtClean="0"/>
              <a:t> </a:t>
            </a:r>
          </a:p>
          <a:p>
            <a:pPr marL="457200" lvl="1" indent="0">
              <a:buNone/>
            </a:pP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16</a:t>
            </a:fld>
            <a:endParaRPr lang="de-DE"/>
          </a:p>
        </p:txBody>
      </p:sp>
      <p:graphicFrame>
        <p:nvGraphicFramePr>
          <p:cNvPr id="4" name="Tabelle 3"/>
          <p:cNvGraphicFramePr>
            <a:graphicFrameLocks noGrp="1"/>
          </p:cNvGraphicFramePr>
          <p:nvPr>
            <p:extLst>
              <p:ext uri="{D42A27DB-BD31-4B8C-83A1-F6EECF244321}">
                <p14:modId xmlns:p14="http://schemas.microsoft.com/office/powerpoint/2010/main" val="1436377732"/>
              </p:ext>
            </p:extLst>
          </p:nvPr>
        </p:nvGraphicFramePr>
        <p:xfrm>
          <a:off x="3347864" y="908720"/>
          <a:ext cx="5400600" cy="4124960"/>
        </p:xfrm>
        <a:graphic>
          <a:graphicData uri="http://schemas.openxmlformats.org/drawingml/2006/table">
            <a:tbl>
              <a:tblPr firstRow="1" bandRow="1">
                <a:tableStyleId>{5C22544A-7EE6-4342-B048-85BDC9FD1C3A}</a:tableStyleId>
              </a:tblPr>
              <a:tblGrid>
                <a:gridCol w="936104"/>
                <a:gridCol w="2088232"/>
                <a:gridCol w="2376264"/>
              </a:tblGrid>
              <a:tr h="370840">
                <a:tc>
                  <a:txBody>
                    <a:bodyPr/>
                    <a:lstStyle/>
                    <a:p>
                      <a:r>
                        <a:rPr lang="de-DE" dirty="0" smtClean="0"/>
                        <a:t>RDA</a:t>
                      </a:r>
                      <a:endParaRPr lang="de-DE" dirty="0"/>
                    </a:p>
                  </a:txBody>
                  <a:tcPr/>
                </a:tc>
                <a:tc>
                  <a:txBody>
                    <a:bodyPr/>
                    <a:lstStyle/>
                    <a:p>
                      <a:r>
                        <a:rPr lang="de-DE" dirty="0" smtClean="0"/>
                        <a:t>Element</a:t>
                      </a:r>
                      <a:endParaRPr lang="de-DE" dirty="0"/>
                    </a:p>
                  </a:txBody>
                  <a:tcPr/>
                </a:tc>
                <a:tc>
                  <a:txBody>
                    <a:bodyPr/>
                    <a:lstStyle/>
                    <a:p>
                      <a:r>
                        <a:rPr lang="de-DE" dirty="0" smtClean="0"/>
                        <a:t>Erfassung</a:t>
                      </a:r>
                      <a:endParaRPr lang="de-DE" dirty="0"/>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7.15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Illustrierender Inhalt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Illustrationen</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7.17</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Farbinhalt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(schwarz/weiß)</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17.8</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In der Manifestation verkörpertes</a:t>
                      </a:r>
                      <a:r>
                        <a:rPr lang="de-DE" b="1" baseline="0" dirty="0" smtClean="0">
                          <a:latin typeface="Verdana" panose="020B0604030504040204" pitchFamily="34" charset="0"/>
                          <a:ea typeface="Verdana" panose="020B0604030504040204" pitchFamily="34" charset="0"/>
                          <a:cs typeface="Verdana" panose="020B0604030504040204" pitchFamily="34" charset="0"/>
                        </a:rPr>
                        <a:t> Werk</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Maier, Bernhard, 1933-. Zwischen</a:t>
                      </a:r>
                      <a:r>
                        <a:rPr lang="de-DE" baseline="0" dirty="0" smtClean="0">
                          <a:latin typeface="Verdana" panose="020B0604030504040204" pitchFamily="34" charset="0"/>
                          <a:ea typeface="Verdana" panose="020B0604030504040204" pitchFamily="34" charset="0"/>
                          <a:cs typeface="Verdana" panose="020B0604030504040204" pitchFamily="34" charset="0"/>
                        </a:rPr>
                        <a:t> Leuchten und </a:t>
                      </a:r>
                      <a:r>
                        <a:rPr lang="de-DE" baseline="0" dirty="0" err="1" smtClean="0">
                          <a:latin typeface="Verdana" panose="020B0604030504040204" pitchFamily="34" charset="0"/>
                          <a:ea typeface="Verdana" panose="020B0604030504040204" pitchFamily="34" charset="0"/>
                          <a:cs typeface="Verdana" panose="020B0604030504040204" pitchFamily="34" charset="0"/>
                        </a:rPr>
                        <a:t>Vergehn</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19.2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Maier, Bernhard, 1933-</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18.5 + </a:t>
                      </a:r>
                      <a:r>
                        <a:rPr lang="de-DE" dirty="0" err="1" smtClean="0">
                          <a:latin typeface="Verdana" panose="020B0604030504040204" pitchFamily="34" charset="0"/>
                          <a:ea typeface="Verdana" panose="020B0604030504040204" pitchFamily="34" charset="0"/>
                          <a:cs typeface="Verdana" panose="020B0604030504040204" pitchFamily="34" charset="0"/>
                        </a:rPr>
                        <a:t>Anh</a:t>
                      </a:r>
                      <a:r>
                        <a:rPr lang="de-DE" dirty="0" smtClean="0">
                          <a:latin typeface="Verdana" panose="020B0604030504040204" pitchFamily="34" charset="0"/>
                          <a:ea typeface="Verdana" panose="020B0604030504040204" pitchFamily="34" charset="0"/>
                          <a:cs typeface="Verdana" panose="020B0604030504040204" pitchFamily="34" charset="0"/>
                        </a:rPr>
                        <a:t>. I</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Verfasser</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pic>
        <p:nvPicPr>
          <p:cNvPr id="1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764704"/>
            <a:ext cx="2495550" cy="5191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Fußzeilenplatzhalter 8"/>
          <p:cNvSpPr>
            <a:spLocks noGrp="1"/>
          </p:cNvSpPr>
          <p:nvPr>
            <p:ph type="ftr" sz="quarter" idx="14"/>
          </p:nvPr>
        </p:nvSpPr>
        <p:spPr>
          <a:xfrm>
            <a:off x="467544" y="6376243"/>
            <a:ext cx="7776864" cy="365125"/>
          </a:xfrm>
        </p:spPr>
        <p:txBody>
          <a:bodyPr/>
          <a:lstStyle/>
          <a:p>
            <a:r>
              <a:rPr lang="de-DE" dirty="0"/>
              <a:t>AG RDA Schulungsunterlagen – Modul </a:t>
            </a:r>
            <a:r>
              <a:rPr lang="de-DE" dirty="0" smtClean="0"/>
              <a:t>2.01: </a:t>
            </a:r>
            <a:r>
              <a:rPr lang="de-DE" dirty="0"/>
              <a:t>Standardelemente-Set | Stand: </a:t>
            </a:r>
            <a:r>
              <a:rPr lang="de-DE" dirty="0" smtClean="0"/>
              <a:t>22.06.2015 </a:t>
            </a:r>
            <a:r>
              <a:rPr lang="de-DE" dirty="0"/>
              <a:t>| CC BY-NC-SA</a:t>
            </a:r>
          </a:p>
        </p:txBody>
      </p:sp>
    </p:spTree>
    <p:extLst>
      <p:ext uri="{BB962C8B-B14F-4D97-AF65-F5344CB8AC3E}">
        <p14:creationId xmlns:p14="http://schemas.microsoft.com/office/powerpoint/2010/main" val="348158192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Anhang: </a:t>
            </a:r>
            <a:r>
              <a:rPr lang="de-DE" dirty="0" smtClean="0"/>
              <a:t>Monografie 	</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Normdaten</a:t>
            </a:r>
          </a:p>
          <a:p>
            <a:endParaRPr lang="de-DE" dirty="0"/>
          </a:p>
          <a:p>
            <a:pPr marL="0" indent="0">
              <a:buNone/>
            </a:pP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17</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6676884"/>
              </p:ext>
            </p:extLst>
          </p:nvPr>
        </p:nvGraphicFramePr>
        <p:xfrm>
          <a:off x="3146558" y="1412776"/>
          <a:ext cx="5112568" cy="2936240"/>
        </p:xfrm>
        <a:graphic>
          <a:graphicData uri="http://schemas.openxmlformats.org/drawingml/2006/table">
            <a:tbl>
              <a:tblPr firstRow="1" bandRow="1">
                <a:tableStyleId>{5C22544A-7EE6-4342-B048-85BDC9FD1C3A}</a:tableStyleId>
              </a:tblPr>
              <a:tblGrid>
                <a:gridCol w="1296144"/>
                <a:gridCol w="2145522"/>
                <a:gridCol w="1670902"/>
              </a:tblGrid>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8.10 </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Status der Identifizierung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Vollständig etabliert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9.2.2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Bevorzugter Name der Person</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Maier, Bernhard</a:t>
                      </a:r>
                    </a:p>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9.3.2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Geburtsdatum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1933-</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9.16 </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Beruf oder Beschäftigung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Redakteur</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pic>
        <p:nvPicPr>
          <p:cNvPr id="1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268761"/>
            <a:ext cx="2376264" cy="49429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Fußzeilenplatzhalter 8"/>
          <p:cNvSpPr>
            <a:spLocks noGrp="1"/>
          </p:cNvSpPr>
          <p:nvPr>
            <p:ph type="ftr" sz="quarter" idx="14"/>
          </p:nvPr>
        </p:nvSpPr>
        <p:spPr>
          <a:xfrm>
            <a:off x="467544" y="6376243"/>
            <a:ext cx="7776864" cy="365125"/>
          </a:xfrm>
        </p:spPr>
        <p:txBody>
          <a:bodyPr/>
          <a:lstStyle/>
          <a:p>
            <a:r>
              <a:rPr lang="de-DE" dirty="0"/>
              <a:t>AG RDA Schulungsunterlagen – Modul </a:t>
            </a:r>
            <a:r>
              <a:rPr lang="de-DE" dirty="0" smtClean="0"/>
              <a:t>2.01: </a:t>
            </a:r>
            <a:r>
              <a:rPr lang="de-DE" dirty="0"/>
              <a:t>Standardelemente-Set | Stand: </a:t>
            </a:r>
            <a:r>
              <a:rPr lang="de-DE" dirty="0" smtClean="0"/>
              <a:t>22.06.2015 </a:t>
            </a:r>
            <a:r>
              <a:rPr lang="de-DE" dirty="0"/>
              <a:t>| CC BY-NC-SA</a:t>
            </a:r>
          </a:p>
        </p:txBody>
      </p:sp>
    </p:spTree>
    <p:extLst>
      <p:ext uri="{BB962C8B-B14F-4D97-AF65-F5344CB8AC3E}">
        <p14:creationId xmlns:p14="http://schemas.microsoft.com/office/powerpoint/2010/main" val="193053465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Anhang: fortlaufende Ressource</a:t>
            </a:r>
            <a:endParaRPr lang="de-DE" dirty="0"/>
          </a:p>
        </p:txBody>
      </p:sp>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55776" y="764704"/>
            <a:ext cx="3086075" cy="54406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feld 3"/>
          <p:cNvSpPr txBox="1"/>
          <p:nvPr/>
        </p:nvSpPr>
        <p:spPr>
          <a:xfrm>
            <a:off x="648276" y="775624"/>
            <a:ext cx="1800200" cy="461665"/>
          </a:xfrm>
          <a:prstGeom prst="rect">
            <a:avLst/>
          </a:prstGeom>
          <a:noFill/>
        </p:spPr>
        <p:txBody>
          <a:bodyPr wrap="square" rtlCol="0">
            <a:spAutoFit/>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Vorlage</a:t>
            </a:r>
            <a:endParaRPr lang="de-DE" sz="2400" dirty="0">
              <a:latin typeface="Verdana" panose="020B0604030504040204" pitchFamily="34" charset="0"/>
              <a:ea typeface="Verdana" panose="020B0604030504040204" pitchFamily="34" charset="0"/>
              <a:cs typeface="Verdana" panose="020B0604030504040204" pitchFamily="34" charset="0"/>
            </a:endParaRPr>
          </a:p>
        </p:txBody>
      </p:sp>
      <p:sp>
        <p:nvSpPr>
          <p:cNvPr id="6" name="Fußzeilenplatzhalter 8"/>
          <p:cNvSpPr>
            <a:spLocks noGrp="1"/>
          </p:cNvSpPr>
          <p:nvPr>
            <p:ph type="ftr" sz="quarter" idx="14"/>
          </p:nvPr>
        </p:nvSpPr>
        <p:spPr>
          <a:xfrm>
            <a:off x="467544" y="6376243"/>
            <a:ext cx="7776864" cy="365125"/>
          </a:xfrm>
        </p:spPr>
        <p:txBody>
          <a:bodyPr/>
          <a:lstStyle/>
          <a:p>
            <a:r>
              <a:rPr lang="de-DE" dirty="0"/>
              <a:t>AG RDA Schulungsunterlagen – Modul </a:t>
            </a:r>
            <a:r>
              <a:rPr lang="de-DE" dirty="0" smtClean="0"/>
              <a:t>2.01: </a:t>
            </a:r>
            <a:r>
              <a:rPr lang="de-DE" dirty="0"/>
              <a:t>Standardelemente-Set | Stand: </a:t>
            </a:r>
            <a:r>
              <a:rPr lang="de-DE" dirty="0" smtClean="0"/>
              <a:t>22.06.2015 </a:t>
            </a:r>
            <a:r>
              <a:rPr lang="de-DE" dirty="0"/>
              <a:t>| CC BY-NC-SA</a:t>
            </a:r>
          </a:p>
        </p:txBody>
      </p:sp>
      <p:sp>
        <p:nvSpPr>
          <p:cNvPr id="3" name="Foliennummernplatzhalter 2"/>
          <p:cNvSpPr>
            <a:spLocks noGrp="1"/>
          </p:cNvSpPr>
          <p:nvPr>
            <p:ph type="sldNum" sz="quarter" idx="4"/>
          </p:nvPr>
        </p:nvSpPr>
        <p:spPr/>
        <p:txBody>
          <a:bodyPr/>
          <a:lstStyle/>
          <a:p>
            <a:fld id="{8A6690F1-7CA1-4166-A522-500460961984}" type="slidenum">
              <a:rPr lang="de-DE" smtClean="0"/>
              <a:pPr/>
              <a:t>18</a:t>
            </a:fld>
            <a:endParaRPr lang="de-DE"/>
          </a:p>
        </p:txBody>
      </p:sp>
    </p:spTree>
    <p:extLst>
      <p:ext uri="{BB962C8B-B14F-4D97-AF65-F5344CB8AC3E}">
        <p14:creationId xmlns:p14="http://schemas.microsoft.com/office/powerpoint/2010/main" val="214828204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Anhang: fortlaufende </a:t>
            </a:r>
            <a:r>
              <a:rPr lang="de-DE" dirty="0" smtClean="0"/>
              <a:t>Ressource</a:t>
            </a:r>
            <a:endParaRPr lang="de-DE" dirty="0"/>
          </a:p>
        </p:txBody>
      </p:sp>
      <p:graphicFrame>
        <p:nvGraphicFramePr>
          <p:cNvPr id="4" name="Tabelle 3"/>
          <p:cNvGraphicFramePr>
            <a:graphicFrameLocks noGrp="1"/>
          </p:cNvGraphicFramePr>
          <p:nvPr>
            <p:extLst>
              <p:ext uri="{D42A27DB-BD31-4B8C-83A1-F6EECF244321}">
                <p14:modId xmlns:p14="http://schemas.microsoft.com/office/powerpoint/2010/main" val="2817473576"/>
              </p:ext>
            </p:extLst>
          </p:nvPr>
        </p:nvGraphicFramePr>
        <p:xfrm>
          <a:off x="2987824" y="908720"/>
          <a:ext cx="6048672" cy="5323840"/>
        </p:xfrm>
        <a:graphic>
          <a:graphicData uri="http://schemas.openxmlformats.org/drawingml/2006/table">
            <a:tbl>
              <a:tblPr firstRow="1" bandRow="1">
                <a:tableStyleId>{5C22544A-7EE6-4342-B048-85BDC9FD1C3A}</a:tableStyleId>
              </a:tblPr>
              <a:tblGrid>
                <a:gridCol w="1031776"/>
                <a:gridCol w="2136576"/>
                <a:gridCol w="2880320"/>
              </a:tblGrid>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International </a:t>
                      </a:r>
                      <a:r>
                        <a:rPr lang="de-DE" dirty="0" err="1" smtClean="0">
                          <a:latin typeface="Verdana" panose="020B0604030504040204" pitchFamily="34" charset="0"/>
                          <a:ea typeface="Verdana" panose="020B0604030504040204" pitchFamily="34" charset="0"/>
                          <a:cs typeface="Verdana" panose="020B0604030504040204" pitchFamily="34" charset="0"/>
                        </a:rPr>
                        <a:t>journal</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of</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dynamics</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and</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control</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Zählung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Volume 1, </a:t>
                      </a:r>
                      <a:r>
                        <a:rPr lang="de-DE" dirty="0" err="1" smtClean="0">
                          <a:latin typeface="Verdana" panose="020B0604030504040204" pitchFamily="34" charset="0"/>
                          <a:ea typeface="Verdana" panose="020B0604030504040204" pitchFamily="34" charset="0"/>
                          <a:cs typeface="Verdana" panose="020B0604030504040204" pitchFamily="34" charset="0"/>
                        </a:rPr>
                        <a:t>Number</a:t>
                      </a:r>
                      <a:r>
                        <a:rPr lang="de-DE" dirty="0" smtClean="0">
                          <a:latin typeface="Verdana" panose="020B0604030504040204" pitchFamily="34" charset="0"/>
                          <a:ea typeface="Verdana" panose="020B0604030504040204" pitchFamily="34" charset="0"/>
                          <a:cs typeface="Verdana" panose="020B0604030504040204" pitchFamily="34" charset="0"/>
                        </a:rPr>
                        <a:t> 3 (2013)-</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2.8.2 </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Erscheinungs-</a:t>
                      </a:r>
                    </a:p>
                    <a:p>
                      <a:r>
                        <a:rPr lang="de-DE" b="1" dirty="0" err="1" smtClean="0">
                          <a:latin typeface="Verdana" panose="020B0604030504040204" pitchFamily="34" charset="0"/>
                          <a:ea typeface="Verdana" panose="020B0604030504040204" pitchFamily="34" charset="0"/>
                          <a:cs typeface="Verdana" panose="020B0604030504040204" pitchFamily="34" charset="0"/>
                        </a:rPr>
                        <a:t>ort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Berlin</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2.8.2</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Heidelberg</a:t>
                      </a: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Springer</a:t>
                      </a: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2.8.6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Erscheinungs-datum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[2014]-</a:t>
                      </a: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2.13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Erscheinungs-weise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Fortlaufende Ressource</a:t>
                      </a:r>
                    </a:p>
                  </a:txBody>
                  <a:tcPr/>
                </a:tc>
              </a:tr>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2.14</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Erscheinungs-frequenz</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vierteljährlich</a:t>
                      </a: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2.15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Identifikator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ISSN 2195-268X</a:t>
                      </a:r>
                    </a:p>
                  </a:txBody>
                  <a:tcPr/>
                </a:tc>
              </a:tr>
            </a:tbl>
          </a:graphicData>
        </a:graphic>
      </p:graphicFrame>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828166"/>
            <a:ext cx="2571750" cy="4533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Fußzeilenplatzhalter 8"/>
          <p:cNvSpPr>
            <a:spLocks noGrp="1"/>
          </p:cNvSpPr>
          <p:nvPr>
            <p:ph type="ftr" sz="quarter" idx="14"/>
          </p:nvPr>
        </p:nvSpPr>
        <p:spPr>
          <a:xfrm>
            <a:off x="467544" y="6376243"/>
            <a:ext cx="7776864" cy="365125"/>
          </a:xfrm>
        </p:spPr>
        <p:txBody>
          <a:bodyPr/>
          <a:lstStyle/>
          <a:p>
            <a:r>
              <a:rPr lang="de-DE" dirty="0"/>
              <a:t>AG RDA Schulungsunterlagen – Modul </a:t>
            </a:r>
            <a:r>
              <a:rPr lang="de-DE" dirty="0" smtClean="0"/>
              <a:t>2.01: </a:t>
            </a:r>
            <a:r>
              <a:rPr lang="de-DE" dirty="0"/>
              <a:t>Standardelemente-Set | Stand: </a:t>
            </a:r>
            <a:r>
              <a:rPr lang="de-DE" dirty="0" smtClean="0"/>
              <a:t>22.06.2015 </a:t>
            </a:r>
            <a:r>
              <a:rPr lang="de-DE" dirty="0"/>
              <a:t>| CC BY-NC-SA</a:t>
            </a:r>
          </a:p>
        </p:txBody>
      </p:sp>
      <p:sp>
        <p:nvSpPr>
          <p:cNvPr id="3" name="Foliennummernplatzhalter 2"/>
          <p:cNvSpPr>
            <a:spLocks noGrp="1"/>
          </p:cNvSpPr>
          <p:nvPr>
            <p:ph type="sldNum" sz="quarter" idx="4"/>
          </p:nvPr>
        </p:nvSpPr>
        <p:spPr/>
        <p:txBody>
          <a:bodyPr/>
          <a:lstStyle/>
          <a:p>
            <a:fld id="{8A6690F1-7CA1-4166-A522-500460961984}" type="slidenum">
              <a:rPr lang="de-DE" smtClean="0"/>
              <a:pPr/>
              <a:t>19</a:t>
            </a:fld>
            <a:endParaRPr lang="de-DE"/>
          </a:p>
        </p:txBody>
      </p:sp>
    </p:spTree>
    <p:extLst>
      <p:ext uri="{BB962C8B-B14F-4D97-AF65-F5344CB8AC3E}">
        <p14:creationId xmlns:p14="http://schemas.microsoft.com/office/powerpoint/2010/main" val="22299755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altLang="de-DE" dirty="0" smtClean="0"/>
              <a:t>Das Standardelemente-Set</a:t>
            </a:r>
            <a:r>
              <a:rPr lang="de-DE" altLang="de-DE" smtClean="0"/>
              <a:t/>
            </a:r>
            <a:br>
              <a:rPr lang="de-DE" altLang="de-DE" smtClean="0"/>
            </a:br>
            <a:r>
              <a:rPr lang="de-DE" altLang="de-DE" dirty="0" smtClean="0"/>
              <a:t/>
            </a:r>
            <a:br>
              <a:rPr lang="de-DE" altLang="de-DE" dirty="0" smtClean="0"/>
            </a:br>
            <a:r>
              <a:rPr lang="de-DE" sz="2800" dirty="0" smtClean="0"/>
              <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2</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2</a:t>
            </a:fld>
            <a:endParaRPr lang="de-DE"/>
          </a:p>
        </p:txBody>
      </p:sp>
      <p:sp>
        <p:nvSpPr>
          <p:cNvPr id="7" name="Fußzeilenplatzhalter 8"/>
          <p:cNvSpPr>
            <a:spLocks noGrp="1"/>
          </p:cNvSpPr>
          <p:nvPr>
            <p:ph type="ftr" sz="quarter" idx="14"/>
          </p:nvPr>
        </p:nvSpPr>
        <p:spPr>
          <a:xfrm>
            <a:off x="467544" y="6376243"/>
            <a:ext cx="7776864" cy="365125"/>
          </a:xfrm>
        </p:spPr>
        <p:txBody>
          <a:bodyPr/>
          <a:lstStyle/>
          <a:p>
            <a:r>
              <a:rPr lang="de-DE" dirty="0"/>
              <a:t>AG RDA Schulungsunterlagen – Modul </a:t>
            </a:r>
            <a:r>
              <a:rPr lang="de-DE" dirty="0" smtClean="0"/>
              <a:t>2.01: </a:t>
            </a:r>
            <a:r>
              <a:rPr lang="de-DE" dirty="0"/>
              <a:t>Standardelemente-Set | Stand: </a:t>
            </a:r>
            <a:r>
              <a:rPr lang="de-DE" dirty="0" smtClean="0"/>
              <a:t>22.06.2015 </a:t>
            </a:r>
            <a:r>
              <a:rPr lang="de-DE" dirty="0"/>
              <a:t>| CC BY-NC-SA</a:t>
            </a:r>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Anhang: </a:t>
            </a:r>
            <a:r>
              <a:rPr lang="de-DE"/>
              <a:t>fortlaufende </a:t>
            </a:r>
            <a:r>
              <a:rPr lang="de-DE" smtClean="0"/>
              <a:t>Ressource</a:t>
            </a:r>
            <a:endParaRPr lang="de-DE" dirty="0"/>
          </a:p>
        </p:txBody>
      </p:sp>
      <p:graphicFrame>
        <p:nvGraphicFramePr>
          <p:cNvPr id="4" name="Tabelle 3"/>
          <p:cNvGraphicFramePr>
            <a:graphicFrameLocks noGrp="1"/>
          </p:cNvGraphicFramePr>
          <p:nvPr>
            <p:extLst>
              <p:ext uri="{D42A27DB-BD31-4B8C-83A1-F6EECF244321}">
                <p14:modId xmlns:p14="http://schemas.microsoft.com/office/powerpoint/2010/main" val="561608277"/>
              </p:ext>
            </p:extLst>
          </p:nvPr>
        </p:nvGraphicFramePr>
        <p:xfrm>
          <a:off x="3129227" y="908720"/>
          <a:ext cx="5763253" cy="4770120"/>
        </p:xfrm>
        <a:graphic>
          <a:graphicData uri="http://schemas.openxmlformats.org/drawingml/2006/table">
            <a:tbl>
              <a:tblPr firstRow="1" bandRow="1">
                <a:tableStyleId>{5C22544A-7EE6-4342-B048-85BDC9FD1C3A}</a:tableStyleId>
              </a:tblPr>
              <a:tblGrid>
                <a:gridCol w="1298757"/>
                <a:gridCol w="2376264"/>
                <a:gridCol w="2088232"/>
              </a:tblGrid>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27.1</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In Beziehung stehende Manifestation</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ISSN der parallelen</a:t>
                      </a:r>
                      <a:r>
                        <a:rPr lang="de-DE" baseline="0" dirty="0" smtClean="0">
                          <a:latin typeface="Verdana" panose="020B0604030504040204" pitchFamily="34" charset="0"/>
                          <a:ea typeface="Verdana" panose="020B0604030504040204" pitchFamily="34" charset="0"/>
                          <a:cs typeface="Verdana" panose="020B0604030504040204" pitchFamily="34" charset="0"/>
                        </a:rPr>
                        <a:t> Ausgabe: </a:t>
                      </a:r>
                    </a:p>
                    <a:p>
                      <a:r>
                        <a:rPr lang="de-DE" baseline="0" dirty="0" smtClean="0">
                          <a:latin typeface="Verdana" panose="020B0604030504040204" pitchFamily="34" charset="0"/>
                          <a:ea typeface="Verdana" panose="020B0604030504040204" pitchFamily="34" charset="0"/>
                          <a:cs typeface="Verdana" panose="020B0604030504040204" pitchFamily="34" charset="0"/>
                        </a:rPr>
                        <a:t>2195-2698</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Medientyp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Ohne Hilfsmittel zu benutzen</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Datenträgertyp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Band</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6.2.2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International </a:t>
                      </a:r>
                      <a:r>
                        <a:rPr lang="de-DE" dirty="0" err="1" smtClean="0">
                          <a:latin typeface="Verdana" panose="020B0604030504040204" pitchFamily="34" charset="0"/>
                          <a:ea typeface="Verdana" panose="020B0604030504040204" pitchFamily="34" charset="0"/>
                          <a:cs typeface="Verdana" panose="020B0604030504040204" pitchFamily="34" charset="0"/>
                        </a:rPr>
                        <a:t>journal</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of</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dynamics</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and</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control</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6.9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Inhaltstyp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Text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6.11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Sprache</a:t>
                      </a:r>
                      <a:r>
                        <a:rPr lang="de-DE" b="1" baseline="0" dirty="0" smtClean="0">
                          <a:latin typeface="Verdana" panose="020B0604030504040204" pitchFamily="34" charset="0"/>
                          <a:ea typeface="Verdana" panose="020B0604030504040204" pitchFamily="34" charset="0"/>
                          <a:cs typeface="Verdana" panose="020B0604030504040204" pitchFamily="34" charset="0"/>
                        </a:rPr>
                        <a:t> der Expression</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ger</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819620"/>
            <a:ext cx="2571750" cy="4533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Fußzeilenplatzhalter 8"/>
          <p:cNvSpPr>
            <a:spLocks noGrp="1"/>
          </p:cNvSpPr>
          <p:nvPr>
            <p:ph type="ftr" sz="quarter" idx="14"/>
          </p:nvPr>
        </p:nvSpPr>
        <p:spPr>
          <a:xfrm>
            <a:off x="467544" y="6376243"/>
            <a:ext cx="7776864" cy="365125"/>
          </a:xfrm>
        </p:spPr>
        <p:txBody>
          <a:bodyPr/>
          <a:lstStyle/>
          <a:p>
            <a:r>
              <a:rPr lang="de-DE" dirty="0"/>
              <a:t>AG RDA Schulungsunterlagen – Modul </a:t>
            </a:r>
            <a:r>
              <a:rPr lang="de-DE" dirty="0" smtClean="0"/>
              <a:t>2.01: </a:t>
            </a:r>
            <a:r>
              <a:rPr lang="de-DE" dirty="0"/>
              <a:t>Standardelemente-Set | Stand: </a:t>
            </a:r>
            <a:r>
              <a:rPr lang="de-DE" dirty="0" smtClean="0"/>
              <a:t>22.06.2015 </a:t>
            </a:r>
            <a:r>
              <a:rPr lang="de-DE" dirty="0"/>
              <a:t>| CC BY-NC-SA</a:t>
            </a:r>
          </a:p>
        </p:txBody>
      </p:sp>
      <p:sp>
        <p:nvSpPr>
          <p:cNvPr id="3" name="Foliennummernplatzhalter 2"/>
          <p:cNvSpPr>
            <a:spLocks noGrp="1"/>
          </p:cNvSpPr>
          <p:nvPr>
            <p:ph type="sldNum" sz="quarter" idx="4"/>
          </p:nvPr>
        </p:nvSpPr>
        <p:spPr/>
        <p:txBody>
          <a:bodyPr/>
          <a:lstStyle/>
          <a:p>
            <a:fld id="{8A6690F1-7CA1-4166-A522-500460961984}" type="slidenum">
              <a:rPr lang="de-DE" smtClean="0"/>
              <a:pPr/>
              <a:t>20</a:t>
            </a:fld>
            <a:endParaRPr lang="de-DE"/>
          </a:p>
        </p:txBody>
      </p:sp>
    </p:spTree>
    <p:extLst>
      <p:ext uri="{BB962C8B-B14F-4D97-AF65-F5344CB8AC3E}">
        <p14:creationId xmlns:p14="http://schemas.microsoft.com/office/powerpoint/2010/main" val="35644446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Inhalt	</a:t>
            </a:r>
            <a:endParaRPr lang="de-DE" dirty="0"/>
          </a:p>
        </p:txBody>
      </p:sp>
      <p:sp>
        <p:nvSpPr>
          <p:cNvPr id="3" name="Textplatzhalter 2"/>
          <p:cNvSpPr>
            <a:spLocks noGrp="1"/>
          </p:cNvSpPr>
          <p:nvPr>
            <p:ph type="body" sz="quarter" idx="13"/>
          </p:nvPr>
        </p:nvSpPr>
        <p:spPr/>
        <p:txBody>
          <a:bodyPr wrap="square"/>
          <a:lstStyle/>
          <a:p>
            <a:endParaRPr lang="de-DE" dirty="0" smtClean="0"/>
          </a:p>
          <a:p>
            <a:endParaRPr lang="de-DE" dirty="0"/>
          </a:p>
          <a:p>
            <a:pPr marL="0" indent="0">
              <a:buNone/>
            </a:pPr>
            <a:r>
              <a:rPr lang="de-DE" dirty="0" smtClean="0"/>
              <a:t>Grundsätzliches </a:t>
            </a:r>
          </a:p>
          <a:p>
            <a:pPr marL="0" indent="0">
              <a:buNone/>
            </a:pPr>
            <a:r>
              <a:rPr lang="de-DE" dirty="0" smtClean="0"/>
              <a:t>Kennzeichnung im Toolkit</a:t>
            </a:r>
          </a:p>
          <a:p>
            <a:pPr marL="0" indent="0">
              <a:buNone/>
            </a:pPr>
            <a:r>
              <a:rPr lang="de-DE" dirty="0" smtClean="0"/>
              <a:t>Anwendung der Standardelemente</a:t>
            </a:r>
          </a:p>
          <a:p>
            <a:pPr marL="0" indent="0">
              <a:buNone/>
            </a:pPr>
            <a:r>
              <a:rPr lang="de-DE" dirty="0" smtClean="0"/>
              <a:t>	Anhang: Monografie</a:t>
            </a:r>
            <a:endParaRPr lang="de-DE" dirty="0"/>
          </a:p>
          <a:p>
            <a:pPr marL="0" indent="0">
              <a:buNone/>
            </a:pPr>
            <a:r>
              <a:rPr lang="de-DE" dirty="0" smtClean="0"/>
              <a:t>	Anhang: fortlaufende Ressource</a:t>
            </a:r>
          </a:p>
          <a:p>
            <a:pPr marL="0" indent="0">
              <a:buNone/>
            </a:pPr>
            <a:endParaRPr lang="de-DE" dirty="0" smtClean="0"/>
          </a:p>
        </p:txBody>
      </p:sp>
      <p:sp>
        <p:nvSpPr>
          <p:cNvPr id="5" name="Foliennummernplatzhalter 4"/>
          <p:cNvSpPr>
            <a:spLocks noGrp="1"/>
          </p:cNvSpPr>
          <p:nvPr>
            <p:ph type="sldNum" sz="quarter" idx="4"/>
          </p:nvPr>
        </p:nvSpPr>
        <p:spPr/>
        <p:txBody>
          <a:bodyPr/>
          <a:lstStyle/>
          <a:p>
            <a:fld id="{8A6690F1-7CA1-4166-A522-500460961984}" type="slidenum">
              <a:rPr lang="de-DE" smtClean="0"/>
              <a:pPr/>
              <a:t>3</a:t>
            </a:fld>
            <a:endParaRPr lang="de-DE"/>
          </a:p>
        </p:txBody>
      </p:sp>
      <p:sp>
        <p:nvSpPr>
          <p:cNvPr id="6" name="Fußzeilenplatzhalter 8"/>
          <p:cNvSpPr>
            <a:spLocks noGrp="1"/>
          </p:cNvSpPr>
          <p:nvPr>
            <p:ph type="ftr" sz="quarter" idx="14"/>
          </p:nvPr>
        </p:nvSpPr>
        <p:spPr>
          <a:xfrm>
            <a:off x="467544" y="6376243"/>
            <a:ext cx="7776864" cy="365125"/>
          </a:xfrm>
        </p:spPr>
        <p:txBody>
          <a:bodyPr/>
          <a:lstStyle/>
          <a:p>
            <a:r>
              <a:rPr lang="de-DE" dirty="0"/>
              <a:t>AG RDA Schulungsunterlagen – Modul </a:t>
            </a:r>
            <a:r>
              <a:rPr lang="de-DE" dirty="0" smtClean="0"/>
              <a:t>2.01: </a:t>
            </a:r>
            <a:r>
              <a:rPr lang="de-DE" dirty="0"/>
              <a:t>Standardelemente-Set | Stand: </a:t>
            </a:r>
            <a:r>
              <a:rPr lang="de-DE" dirty="0" smtClean="0"/>
              <a:t>22.06.2015 </a:t>
            </a:r>
            <a:r>
              <a:rPr lang="de-DE" dirty="0"/>
              <a:t>| CC BY-NC-SA</a:t>
            </a:r>
          </a:p>
        </p:txBody>
      </p:sp>
    </p:spTree>
    <p:extLst>
      <p:ext uri="{BB962C8B-B14F-4D97-AF65-F5344CB8AC3E}">
        <p14:creationId xmlns:p14="http://schemas.microsoft.com/office/powerpoint/2010/main" val="13519391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Grundsätzliches</a:t>
            </a:r>
            <a:endParaRPr lang="de-DE" dirty="0"/>
          </a:p>
        </p:txBody>
      </p:sp>
      <p:sp>
        <p:nvSpPr>
          <p:cNvPr id="3" name="Textplatzhalter 2"/>
          <p:cNvSpPr>
            <a:spLocks noGrp="1"/>
          </p:cNvSpPr>
          <p:nvPr>
            <p:ph type="body" sz="quarter" idx="13"/>
          </p:nvPr>
        </p:nvSpPr>
        <p:spPr/>
        <p:txBody>
          <a:bodyPr/>
          <a:lstStyle/>
          <a:p>
            <a:pPr marL="0" indent="0">
              <a:buNone/>
            </a:pPr>
            <a:r>
              <a:rPr lang="de-DE" dirty="0"/>
              <a:t>	</a:t>
            </a:r>
            <a:endParaRPr lang="de-DE" dirty="0" smtClean="0"/>
          </a:p>
        </p:txBody>
      </p:sp>
      <p:sp>
        <p:nvSpPr>
          <p:cNvPr id="6" name="Textplatzhalter 2"/>
          <p:cNvSpPr txBox="1">
            <a:spLocks/>
          </p:cNvSpPr>
          <p:nvPr/>
        </p:nvSpPr>
        <p:spPr>
          <a:xfrm>
            <a:off x="403920" y="989112"/>
            <a:ext cx="8640960" cy="547260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dirty="0"/>
              <a:t>Das Standardelemente-Set ist ein </a:t>
            </a:r>
            <a:r>
              <a:rPr lang="de-DE" dirty="0">
                <a:solidFill>
                  <a:srgbClr val="FF0000"/>
                </a:solidFill>
              </a:rPr>
              <a:t>Mindeststandard</a:t>
            </a:r>
            <a:r>
              <a:rPr lang="de-DE" dirty="0"/>
              <a:t> für die Katalogisierung. </a:t>
            </a:r>
            <a:endParaRPr lang="de-DE" dirty="0" smtClean="0"/>
          </a:p>
          <a:p>
            <a:pPr marL="0" indent="0">
              <a:buNone/>
            </a:pPr>
            <a:endParaRPr lang="de-DE" dirty="0"/>
          </a:p>
          <a:p>
            <a:r>
              <a:rPr lang="de-DE" dirty="0"/>
              <a:t>Das Standardelemente-Set garantiert eine </a:t>
            </a:r>
            <a:r>
              <a:rPr lang="de-DE" dirty="0">
                <a:solidFill>
                  <a:srgbClr val="FF0000"/>
                </a:solidFill>
              </a:rPr>
              <a:t>Einheitlichkeit</a:t>
            </a:r>
            <a:r>
              <a:rPr lang="de-DE" dirty="0"/>
              <a:t> im deutschen Sprachraum und ist notwendig für Datenübernahmen und Datentausch</a:t>
            </a:r>
            <a:r>
              <a:rPr lang="de-DE" dirty="0" smtClean="0"/>
              <a:t>.</a:t>
            </a:r>
          </a:p>
          <a:p>
            <a:endParaRPr lang="de-DE" dirty="0"/>
          </a:p>
          <a:p>
            <a:r>
              <a:rPr lang="de-DE" dirty="0" smtClean="0"/>
              <a:t>Es wird zwischen Standardelementen und weiteren spezifischen Elementen unterschieden.</a:t>
            </a:r>
          </a:p>
          <a:p>
            <a:endParaRPr lang="de-DE" dirty="0"/>
          </a:p>
          <a:p>
            <a:r>
              <a:rPr lang="de-DE" dirty="0" smtClean="0"/>
              <a:t>Ein </a:t>
            </a:r>
            <a:r>
              <a:rPr lang="de-DE" dirty="0" smtClean="0">
                <a:solidFill>
                  <a:srgbClr val="FF0000"/>
                </a:solidFill>
              </a:rPr>
              <a:t>Element</a:t>
            </a:r>
            <a:r>
              <a:rPr lang="de-DE" dirty="0" smtClean="0"/>
              <a:t> ist z.B. </a:t>
            </a:r>
            <a:r>
              <a:rPr lang="de-DE" b="1" dirty="0" smtClean="0"/>
              <a:t>Haupttitel</a:t>
            </a:r>
            <a:r>
              <a:rPr lang="de-DE" dirty="0" smtClean="0"/>
              <a:t> oder </a:t>
            </a:r>
            <a:r>
              <a:rPr lang="de-DE" b="1" dirty="0" smtClean="0"/>
              <a:t>Erscheinungsort</a:t>
            </a:r>
            <a:endParaRPr lang="de-DE" b="1" dirty="0"/>
          </a:p>
          <a:p>
            <a:pPr marL="0" indent="0">
              <a:buFont typeface="Arial" panose="020B0604020202020204" pitchFamily="34" charset="0"/>
              <a:buNone/>
            </a:pPr>
            <a:endParaRPr lang="de-DE" dirty="0"/>
          </a:p>
        </p:txBody>
      </p:sp>
      <p:sp>
        <p:nvSpPr>
          <p:cNvPr id="7" name="Fußzeilenplatzhalter 8"/>
          <p:cNvSpPr>
            <a:spLocks noGrp="1"/>
          </p:cNvSpPr>
          <p:nvPr>
            <p:ph type="ftr" sz="quarter" idx="14"/>
          </p:nvPr>
        </p:nvSpPr>
        <p:spPr>
          <a:xfrm>
            <a:off x="467544" y="6376243"/>
            <a:ext cx="7776864" cy="365125"/>
          </a:xfrm>
        </p:spPr>
        <p:txBody>
          <a:bodyPr/>
          <a:lstStyle/>
          <a:p>
            <a:r>
              <a:rPr lang="de-DE" dirty="0"/>
              <a:t>AG RDA Schulungsunterlagen – Modul </a:t>
            </a:r>
            <a:r>
              <a:rPr lang="de-DE" dirty="0" smtClean="0"/>
              <a:t>2.01: </a:t>
            </a:r>
            <a:r>
              <a:rPr lang="de-DE" dirty="0"/>
              <a:t>Standardelemente-Set | Stand: </a:t>
            </a:r>
            <a:r>
              <a:rPr lang="de-DE" dirty="0" smtClean="0"/>
              <a:t>22.06.2015 </a:t>
            </a:r>
            <a:r>
              <a:rPr lang="de-DE" dirty="0"/>
              <a:t>| CC BY-NC-SA</a:t>
            </a:r>
          </a:p>
        </p:txBody>
      </p:sp>
      <p:sp>
        <p:nvSpPr>
          <p:cNvPr id="4" name="Foliennummernplatzhalter 3"/>
          <p:cNvSpPr>
            <a:spLocks noGrp="1"/>
          </p:cNvSpPr>
          <p:nvPr>
            <p:ph type="sldNum" sz="quarter" idx="4"/>
          </p:nvPr>
        </p:nvSpPr>
        <p:spPr/>
        <p:txBody>
          <a:bodyPr/>
          <a:lstStyle/>
          <a:p>
            <a:fld id="{8A6690F1-7CA1-4166-A522-500460961984}" type="slidenum">
              <a:rPr lang="de-DE" smtClean="0"/>
              <a:pPr/>
              <a:t>4</a:t>
            </a:fld>
            <a:endParaRPr lang="de-DE"/>
          </a:p>
        </p:txBody>
      </p:sp>
    </p:spTree>
    <p:extLst>
      <p:ext uri="{BB962C8B-B14F-4D97-AF65-F5344CB8AC3E}">
        <p14:creationId xmlns:p14="http://schemas.microsoft.com/office/powerpoint/2010/main" val="27390227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Grundsätzliches</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Für den deutschsprachigen Raum gibt es:</a:t>
            </a:r>
          </a:p>
          <a:p>
            <a:pPr marL="0" indent="0">
              <a:buNone/>
            </a:pPr>
            <a:r>
              <a:rPr lang="de-DE" dirty="0" smtClean="0"/>
              <a:t>	Kernelemente</a:t>
            </a:r>
          </a:p>
          <a:p>
            <a:pPr marL="0" indent="0">
              <a:buNone/>
            </a:pPr>
            <a:r>
              <a:rPr lang="de-DE" dirty="0" smtClean="0"/>
              <a:t>	Kernelemente, nur unter bestimmten 	Bedingungen</a:t>
            </a:r>
          </a:p>
          <a:p>
            <a:pPr marL="0" indent="0">
              <a:buNone/>
            </a:pPr>
            <a:r>
              <a:rPr lang="de-DE" dirty="0" smtClean="0"/>
              <a:t>	Zusatzelemente</a:t>
            </a:r>
          </a:p>
          <a:p>
            <a:pPr marL="0" indent="0">
              <a:buNone/>
            </a:pPr>
            <a:r>
              <a:rPr lang="de-DE" dirty="0" smtClean="0"/>
              <a:t>	Zusatzelemente, nur unter bestimmten 	Bedingungen</a:t>
            </a:r>
          </a:p>
          <a:p>
            <a:pPr marL="0" indent="0">
              <a:buNone/>
            </a:pPr>
            <a:r>
              <a:rPr lang="de-DE" dirty="0"/>
              <a:t>	</a:t>
            </a:r>
            <a:endParaRPr lang="de-DE" dirty="0" smtClean="0"/>
          </a:p>
          <a:p>
            <a:pPr marL="0" indent="0">
              <a:buNone/>
            </a:pPr>
            <a:r>
              <a:rPr lang="de-DE" dirty="0" smtClean="0">
                <a:solidFill>
                  <a:srgbClr val="FF0000"/>
                </a:solidFill>
              </a:rPr>
              <a:t>Neu</a:t>
            </a:r>
            <a:r>
              <a:rPr lang="de-DE" dirty="0"/>
              <a:t>	</a:t>
            </a:r>
            <a:r>
              <a:rPr lang="de-DE" b="1" dirty="0" smtClean="0"/>
              <a:t>Ergänzung Nationalbibliotheken</a:t>
            </a:r>
            <a:r>
              <a:rPr lang="de-DE" dirty="0" smtClean="0"/>
              <a:t>:</a:t>
            </a:r>
          </a:p>
          <a:p>
            <a:pPr marL="0" indent="0">
              <a:buNone/>
            </a:pPr>
            <a:r>
              <a:rPr lang="de-DE" dirty="0" smtClean="0"/>
              <a:t>	verpflichtende Angaben nur für die 	  	Nationalbibliotheken</a:t>
            </a:r>
            <a:endParaRPr lang="de-DE" dirty="0"/>
          </a:p>
        </p:txBody>
      </p:sp>
      <p:sp>
        <p:nvSpPr>
          <p:cNvPr id="6" name="Fußzeilenplatzhalter 8"/>
          <p:cNvSpPr>
            <a:spLocks noGrp="1"/>
          </p:cNvSpPr>
          <p:nvPr>
            <p:ph type="ftr" sz="quarter" idx="14"/>
          </p:nvPr>
        </p:nvSpPr>
        <p:spPr>
          <a:xfrm>
            <a:off x="467544" y="6376243"/>
            <a:ext cx="7776864" cy="365125"/>
          </a:xfrm>
        </p:spPr>
        <p:txBody>
          <a:bodyPr/>
          <a:lstStyle/>
          <a:p>
            <a:r>
              <a:rPr lang="de-DE" dirty="0"/>
              <a:t>AG RDA Schulungsunterlagen – Modul </a:t>
            </a:r>
            <a:r>
              <a:rPr lang="de-DE" dirty="0" smtClean="0"/>
              <a:t>2.01: </a:t>
            </a:r>
            <a:r>
              <a:rPr lang="de-DE" dirty="0"/>
              <a:t>Standardelemente-Set | Stand: </a:t>
            </a:r>
            <a:r>
              <a:rPr lang="de-DE" dirty="0" smtClean="0"/>
              <a:t>22.06.2015 </a:t>
            </a:r>
            <a:r>
              <a:rPr lang="de-DE" dirty="0"/>
              <a:t>| CC BY-NC-SA</a:t>
            </a:r>
          </a:p>
        </p:txBody>
      </p:sp>
      <p:sp>
        <p:nvSpPr>
          <p:cNvPr id="4" name="Foliennummernplatzhalter 3"/>
          <p:cNvSpPr>
            <a:spLocks noGrp="1"/>
          </p:cNvSpPr>
          <p:nvPr>
            <p:ph type="sldNum" sz="quarter" idx="4"/>
          </p:nvPr>
        </p:nvSpPr>
        <p:spPr/>
        <p:txBody>
          <a:bodyPr/>
          <a:lstStyle/>
          <a:p>
            <a:fld id="{8A6690F1-7CA1-4166-A522-500460961984}" type="slidenum">
              <a:rPr lang="de-DE" smtClean="0"/>
              <a:pPr/>
              <a:t>5</a:t>
            </a:fld>
            <a:endParaRPr lang="de-DE"/>
          </a:p>
        </p:txBody>
      </p:sp>
    </p:spTree>
    <p:extLst>
      <p:ext uri="{BB962C8B-B14F-4D97-AF65-F5344CB8AC3E}">
        <p14:creationId xmlns:p14="http://schemas.microsoft.com/office/powerpoint/2010/main" val="30160235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Kennzeichnung im Toolkit			</a:t>
            </a:r>
            <a:endParaRPr lang="de-DE" dirty="0"/>
          </a:p>
        </p:txBody>
      </p:sp>
      <p:sp>
        <p:nvSpPr>
          <p:cNvPr id="3" name="Textplatzhalter 2"/>
          <p:cNvSpPr>
            <a:spLocks noGrp="1"/>
          </p:cNvSpPr>
          <p:nvPr>
            <p:ph type="body" sz="quarter" idx="13"/>
          </p:nvPr>
        </p:nvSpPr>
        <p:spPr/>
        <p:txBody>
          <a:bodyPr wrap="square"/>
          <a:lstStyle/>
          <a:p>
            <a:pPr marL="0" indent="0">
              <a:buNone/>
            </a:pPr>
            <a:r>
              <a:rPr lang="de-DE" dirty="0" smtClean="0"/>
              <a:t>Das Standardelemente-Set für Titeldaten und das Standardelemente-Set für Normdaten sind in </a:t>
            </a:r>
          </a:p>
          <a:p>
            <a:pPr marL="0" indent="0">
              <a:buNone/>
            </a:pPr>
            <a:r>
              <a:rPr lang="de-DE" b="1" dirty="0" smtClean="0"/>
              <a:t>RDA 0.6.1 D-A-CH </a:t>
            </a:r>
            <a:r>
              <a:rPr lang="de-DE" dirty="0" smtClean="0"/>
              <a:t>verlinkt.</a:t>
            </a:r>
          </a:p>
          <a:p>
            <a:pPr marL="0" indent="0">
              <a:buNone/>
            </a:pPr>
            <a:endParaRPr lang="de-DE" dirty="0" smtClean="0"/>
          </a:p>
          <a:p>
            <a:pPr marL="0" indent="0">
              <a:buNone/>
            </a:pPr>
            <a:r>
              <a:rPr lang="de-DE" dirty="0" smtClean="0"/>
              <a:t>Im Toolkit sind Kernelemente wie folgt gekennzeichnet:</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9712" y="3369198"/>
            <a:ext cx="4482641" cy="11403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feld 5"/>
          <p:cNvSpPr txBox="1"/>
          <p:nvPr/>
        </p:nvSpPr>
        <p:spPr>
          <a:xfrm>
            <a:off x="286812" y="4800950"/>
            <a:ext cx="8136904" cy="830997"/>
          </a:xfrm>
          <a:prstGeom prst="rect">
            <a:avLst/>
          </a:prstGeom>
          <a:noFill/>
        </p:spPr>
        <p:txBody>
          <a:bodyPr wrap="square" rtlCol="0">
            <a:spAutoFit/>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Eine Liste mit allen Kernelementen ist unter </a:t>
            </a:r>
          </a:p>
          <a:p>
            <a:r>
              <a:rPr lang="de-DE" sz="2400" b="1" dirty="0" smtClean="0">
                <a:latin typeface="Verdana" panose="020B0604030504040204" pitchFamily="34" charset="0"/>
                <a:ea typeface="Verdana" panose="020B0604030504040204" pitchFamily="34" charset="0"/>
                <a:cs typeface="Verdana" panose="020B0604030504040204" pitchFamily="34" charset="0"/>
              </a:rPr>
              <a:t>RDA 1.3</a:t>
            </a:r>
            <a:r>
              <a:rPr lang="de-DE" sz="2400" dirty="0" smtClean="0">
                <a:latin typeface="Verdana" panose="020B0604030504040204" pitchFamily="34" charset="0"/>
                <a:ea typeface="Verdana" panose="020B0604030504040204" pitchFamily="34" charset="0"/>
                <a:cs typeface="Verdana" panose="020B0604030504040204" pitchFamily="34" charset="0"/>
              </a:rPr>
              <a:t> im Toolkit zu finden.</a:t>
            </a:r>
          </a:p>
        </p:txBody>
      </p:sp>
      <p:sp>
        <p:nvSpPr>
          <p:cNvPr id="7" name="Fußzeilenplatzhalter 8"/>
          <p:cNvSpPr>
            <a:spLocks noGrp="1"/>
          </p:cNvSpPr>
          <p:nvPr>
            <p:ph type="ftr" sz="quarter" idx="14"/>
          </p:nvPr>
        </p:nvSpPr>
        <p:spPr>
          <a:xfrm>
            <a:off x="467544" y="6376243"/>
            <a:ext cx="7776864" cy="365125"/>
          </a:xfrm>
        </p:spPr>
        <p:txBody>
          <a:bodyPr/>
          <a:lstStyle/>
          <a:p>
            <a:r>
              <a:rPr lang="de-DE" dirty="0"/>
              <a:t>AG RDA Schulungsunterlagen – Modul </a:t>
            </a:r>
            <a:r>
              <a:rPr lang="de-DE" dirty="0" smtClean="0"/>
              <a:t>2.01: </a:t>
            </a:r>
            <a:r>
              <a:rPr lang="de-DE" dirty="0"/>
              <a:t>Standardelemente-Set | Stand: </a:t>
            </a:r>
            <a:r>
              <a:rPr lang="de-DE" dirty="0" smtClean="0"/>
              <a:t>22.06.2015 </a:t>
            </a:r>
            <a:r>
              <a:rPr lang="de-DE" dirty="0"/>
              <a:t>| CC BY-NC-SA</a:t>
            </a:r>
          </a:p>
        </p:txBody>
      </p:sp>
      <p:sp>
        <p:nvSpPr>
          <p:cNvPr id="4" name="Foliennummernplatzhalter 3"/>
          <p:cNvSpPr>
            <a:spLocks noGrp="1"/>
          </p:cNvSpPr>
          <p:nvPr>
            <p:ph type="sldNum" sz="quarter" idx="4"/>
          </p:nvPr>
        </p:nvSpPr>
        <p:spPr/>
        <p:txBody>
          <a:bodyPr/>
          <a:lstStyle/>
          <a:p>
            <a:fld id="{8A6690F1-7CA1-4166-A522-500460961984}" type="slidenum">
              <a:rPr lang="de-DE" smtClean="0"/>
              <a:pPr/>
              <a:t>6</a:t>
            </a:fld>
            <a:endParaRPr lang="de-DE"/>
          </a:p>
        </p:txBody>
      </p:sp>
    </p:spTree>
    <p:extLst>
      <p:ext uri="{BB962C8B-B14F-4D97-AF65-F5344CB8AC3E}">
        <p14:creationId xmlns:p14="http://schemas.microsoft.com/office/powerpoint/2010/main" val="135193913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Kennzeichnung im Toolkit</a:t>
            </a:r>
            <a:endParaRPr lang="de-DE" dirty="0"/>
          </a:p>
        </p:txBody>
      </p:sp>
      <p:sp>
        <p:nvSpPr>
          <p:cNvPr id="3" name="Textplatzhalter 2"/>
          <p:cNvSpPr>
            <a:spLocks noGrp="1"/>
          </p:cNvSpPr>
          <p:nvPr>
            <p:ph type="body" sz="quarter" idx="13"/>
          </p:nvPr>
        </p:nvSpPr>
        <p:spPr/>
        <p:txBody>
          <a:bodyPr/>
          <a:lstStyle/>
          <a:p>
            <a:pPr marL="0" indent="0">
              <a:buNone/>
            </a:pPr>
            <a:r>
              <a:rPr lang="de-DE" dirty="0" smtClean="0">
                <a:ea typeface="Verdana" panose="020B0604030504040204" pitchFamily="34" charset="0"/>
                <a:cs typeface="Verdana" panose="020B0604030504040204" pitchFamily="34" charset="0"/>
              </a:rPr>
              <a:t>Im </a:t>
            </a:r>
            <a:r>
              <a:rPr lang="de-DE" dirty="0">
                <a:ea typeface="Verdana" panose="020B0604030504040204" pitchFamily="34" charset="0"/>
                <a:cs typeface="Verdana" panose="020B0604030504040204" pitchFamily="34" charset="0"/>
              </a:rPr>
              <a:t>deutschsprachigen Raum wurden weitere Elemente als Standard festgesetzt: die Zusatzelemente.</a:t>
            </a:r>
            <a:endParaRPr lang="de-DE" b="1" dirty="0"/>
          </a:p>
          <a:p>
            <a:pPr marL="0" indent="0">
              <a:buNone/>
            </a:pPr>
            <a:r>
              <a:rPr lang="de-DE" b="1" dirty="0" smtClean="0"/>
              <a:t>Zusatzelemente</a:t>
            </a:r>
            <a:r>
              <a:rPr lang="de-DE" dirty="0" smtClean="0"/>
              <a:t> finden Sie </a:t>
            </a:r>
            <a:r>
              <a:rPr lang="de-DE" u="sng" dirty="0" smtClean="0"/>
              <a:t>nur</a:t>
            </a:r>
            <a:r>
              <a:rPr lang="de-DE" dirty="0" smtClean="0"/>
              <a:t> in den D-A-CH Anwendungsregeln gekennzeichnet:</a:t>
            </a:r>
          </a:p>
          <a:p>
            <a:pPr marL="0" indent="0">
              <a:buNone/>
            </a:pPr>
            <a:r>
              <a:rPr lang="de-DE" sz="2000" dirty="0" smtClean="0"/>
              <a:t>siehe RDA 2.3.3 D-A-CH</a:t>
            </a:r>
          </a:p>
          <a:p>
            <a:pPr marL="0" indent="0">
              <a:buNone/>
            </a:pPr>
            <a:endParaRPr lang="de-DE" dirty="0"/>
          </a:p>
          <a:p>
            <a:pPr marL="0" indent="0">
              <a:buNone/>
            </a:pPr>
            <a:endParaRPr lang="de-DE" dirty="0" smtClean="0"/>
          </a:p>
          <a:p>
            <a:pPr marL="0" indent="0">
              <a:buNone/>
            </a:pPr>
            <a:endParaRPr lang="de-DE" dirty="0"/>
          </a:p>
          <a:p>
            <a:pPr marL="0" indent="0">
              <a:buNone/>
            </a:pPr>
            <a:endParaRPr lang="de-DE" dirty="0" smtClean="0"/>
          </a:p>
          <a:p>
            <a:pPr marL="0" indent="0">
              <a:buNone/>
            </a:pPr>
            <a:endParaRPr lang="de-DE" dirty="0"/>
          </a:p>
          <a:p>
            <a:pPr marL="0" indent="0">
              <a:buNone/>
            </a:pPr>
            <a:r>
              <a:rPr lang="de-DE" dirty="0"/>
              <a:t> </a:t>
            </a:r>
            <a:r>
              <a:rPr lang="de-DE" dirty="0" smtClean="0"/>
              <a:t>          </a:t>
            </a:r>
            <a:r>
              <a:rPr lang="de-DE" b="1" dirty="0" smtClean="0">
                <a:solidFill>
                  <a:srgbClr val="FF0000"/>
                </a:solidFill>
              </a:rPr>
              <a:t>Kernelemente + Zusatzelemente</a:t>
            </a:r>
          </a:p>
          <a:p>
            <a:pPr marL="0" indent="0">
              <a:buNone/>
            </a:pPr>
            <a:r>
              <a:rPr lang="de-DE" b="1" dirty="0" smtClean="0">
                <a:solidFill>
                  <a:srgbClr val="FF0000"/>
                </a:solidFill>
              </a:rPr>
              <a:t>	          = Standardelemente</a:t>
            </a:r>
          </a:p>
          <a:p>
            <a:pPr marL="0" indent="0">
              <a:buNone/>
            </a:pPr>
            <a:endParaRPr lang="de-DE" dirty="0"/>
          </a:p>
        </p:txBody>
      </p:sp>
      <p:pic>
        <p:nvPicPr>
          <p:cNvPr id="4" name="Grafik 3"/>
          <p:cNvPicPr/>
          <p:nvPr/>
        </p:nvPicPr>
        <p:blipFill>
          <a:blip r:embed="rId2"/>
          <a:stretch>
            <a:fillRect/>
          </a:stretch>
        </p:blipFill>
        <p:spPr>
          <a:xfrm>
            <a:off x="1691680" y="3140968"/>
            <a:ext cx="6049595" cy="1427212"/>
          </a:xfrm>
          <a:prstGeom prst="rect">
            <a:avLst/>
          </a:prstGeom>
        </p:spPr>
      </p:pic>
      <p:sp>
        <p:nvSpPr>
          <p:cNvPr id="6" name="Fußzeilenplatzhalter 8"/>
          <p:cNvSpPr>
            <a:spLocks noGrp="1"/>
          </p:cNvSpPr>
          <p:nvPr>
            <p:ph type="ftr" sz="quarter" idx="14"/>
          </p:nvPr>
        </p:nvSpPr>
        <p:spPr>
          <a:xfrm>
            <a:off x="467544" y="6376243"/>
            <a:ext cx="7776864" cy="365125"/>
          </a:xfrm>
        </p:spPr>
        <p:txBody>
          <a:bodyPr/>
          <a:lstStyle/>
          <a:p>
            <a:r>
              <a:rPr lang="de-DE" dirty="0"/>
              <a:t>AG RDA Schulungsunterlagen – Modul </a:t>
            </a:r>
            <a:r>
              <a:rPr lang="de-DE" dirty="0" smtClean="0"/>
              <a:t>2.01: </a:t>
            </a:r>
            <a:r>
              <a:rPr lang="de-DE" dirty="0"/>
              <a:t>Standardelemente-Set | Stand: </a:t>
            </a:r>
            <a:r>
              <a:rPr lang="de-DE" dirty="0" smtClean="0"/>
              <a:t>22.06.2015 </a:t>
            </a:r>
            <a:r>
              <a:rPr lang="de-DE" dirty="0"/>
              <a:t>| CC BY-NC-SA</a:t>
            </a:r>
          </a:p>
        </p:txBody>
      </p:sp>
      <p:sp>
        <p:nvSpPr>
          <p:cNvPr id="5" name="Foliennummernplatzhalter 4"/>
          <p:cNvSpPr>
            <a:spLocks noGrp="1"/>
          </p:cNvSpPr>
          <p:nvPr>
            <p:ph type="sldNum" sz="quarter" idx="4"/>
          </p:nvPr>
        </p:nvSpPr>
        <p:spPr/>
        <p:txBody>
          <a:bodyPr/>
          <a:lstStyle/>
          <a:p>
            <a:fld id="{8A6690F1-7CA1-4166-A522-500460961984}" type="slidenum">
              <a:rPr lang="de-DE" smtClean="0"/>
              <a:pPr/>
              <a:t>7</a:t>
            </a:fld>
            <a:endParaRPr lang="de-DE"/>
          </a:p>
        </p:txBody>
      </p:sp>
    </p:spTree>
    <p:extLst>
      <p:ext uri="{BB962C8B-B14F-4D97-AF65-F5344CB8AC3E}">
        <p14:creationId xmlns:p14="http://schemas.microsoft.com/office/powerpoint/2010/main" val="293384312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32656"/>
            <a:ext cx="8640960" cy="508918"/>
          </a:xfrm>
        </p:spPr>
        <p:txBody>
          <a:bodyPr/>
          <a:lstStyle/>
          <a:p>
            <a:r>
              <a:rPr lang="de-DE" dirty="0" smtClean="0"/>
              <a:t>Anwendung der Standardelemente	</a:t>
            </a:r>
            <a:endParaRPr lang="de-DE" dirty="0"/>
          </a:p>
        </p:txBody>
      </p:sp>
      <p:sp>
        <p:nvSpPr>
          <p:cNvPr id="3" name="Textplatzhalter 2"/>
          <p:cNvSpPr>
            <a:spLocks noGrp="1"/>
          </p:cNvSpPr>
          <p:nvPr>
            <p:ph type="body" sz="quarter" idx="13"/>
          </p:nvPr>
        </p:nvSpPr>
        <p:spPr/>
        <p:txBody>
          <a:bodyPr wrap="square"/>
          <a:lstStyle/>
          <a:p>
            <a:pPr marL="0" indent="0">
              <a:buNone/>
            </a:pPr>
            <a:r>
              <a:rPr lang="de-DE" u="sng" dirty="0" smtClean="0"/>
              <a:t>Kernelement</a:t>
            </a:r>
            <a:endParaRPr lang="de-DE" u="sng" dirty="0"/>
          </a:p>
          <a:p>
            <a:pPr marL="0" indent="0">
              <a:buNone/>
            </a:pPr>
            <a:r>
              <a:rPr lang="de-DE" dirty="0"/>
              <a:t>Das Element 2.8.2 Erscheinungsort ist Kernelement</a:t>
            </a:r>
            <a:r>
              <a:rPr lang="de-DE" dirty="0" smtClean="0"/>
              <a:t>.</a:t>
            </a:r>
          </a:p>
          <a:p>
            <a:pPr marL="0" indent="0">
              <a:buNone/>
            </a:pPr>
            <a:endParaRPr lang="de-DE" dirty="0" smtClean="0"/>
          </a:p>
          <a:p>
            <a:pPr marL="0" indent="0">
              <a:buNone/>
            </a:pPr>
            <a:endParaRPr lang="de-DE" dirty="0"/>
          </a:p>
          <a:p>
            <a:pPr marL="0" indent="0">
              <a:buNone/>
            </a:pPr>
            <a:endParaRPr lang="de-DE" dirty="0" smtClean="0"/>
          </a:p>
          <a:p>
            <a:pPr marL="0" indent="0">
              <a:buNone/>
            </a:pPr>
            <a:endParaRPr lang="de-DE" dirty="0"/>
          </a:p>
          <a:p>
            <a:pPr marL="0" indent="0">
              <a:buNone/>
            </a:pPr>
            <a:endParaRPr lang="de-DE" dirty="0" smtClean="0"/>
          </a:p>
          <a:p>
            <a:pPr marL="0" indent="0">
              <a:buNone/>
            </a:pPr>
            <a:endParaRPr lang="de-DE" dirty="0" smtClean="0"/>
          </a:p>
        </p:txBody>
      </p:sp>
      <p:sp>
        <p:nvSpPr>
          <p:cNvPr id="5" name="Foliennummernplatzhalter 4"/>
          <p:cNvSpPr>
            <a:spLocks noGrp="1"/>
          </p:cNvSpPr>
          <p:nvPr>
            <p:ph type="sldNum" sz="quarter" idx="4"/>
          </p:nvPr>
        </p:nvSpPr>
        <p:spPr/>
        <p:txBody>
          <a:bodyPr/>
          <a:lstStyle/>
          <a:p>
            <a:fld id="{8A6690F1-7CA1-4166-A522-500460961984}" type="slidenum">
              <a:rPr lang="de-DE" smtClean="0"/>
              <a:pPr/>
              <a:t>8</a:t>
            </a:fld>
            <a:endParaRPr lang="de-DE"/>
          </a:p>
        </p:txBody>
      </p:sp>
      <p:sp>
        <p:nvSpPr>
          <p:cNvPr id="4" name="Rechteck 3"/>
          <p:cNvSpPr/>
          <p:nvPr/>
        </p:nvSpPr>
        <p:spPr>
          <a:xfrm>
            <a:off x="539552" y="4365104"/>
            <a:ext cx="7776864" cy="1692771"/>
          </a:xfrm>
          <a:prstGeom prst="rect">
            <a:avLst/>
          </a:prstGeom>
        </p:spPr>
        <p:txBody>
          <a:bodyPr wrap="square">
            <a:spAutoFit/>
          </a:bodyPr>
          <a:lstStyle/>
          <a:p>
            <a:endParaRPr lang="de-DE" sz="2400" dirty="0" smtClean="0">
              <a:latin typeface="Verdana" panose="020B0604030504040204" pitchFamily="34" charset="0"/>
              <a:ea typeface="Verdana" panose="020B0604030504040204" pitchFamily="34" charset="0"/>
              <a:cs typeface="Verdana" panose="020B0604030504040204" pitchFamily="34" charset="0"/>
            </a:endParaRPr>
          </a:p>
          <a:p>
            <a:r>
              <a:rPr lang="de-DE" sz="2000" dirty="0" smtClean="0">
                <a:latin typeface="Verdana" panose="020B0604030504040204" pitchFamily="34" charset="0"/>
                <a:ea typeface="Verdana" panose="020B0604030504040204" pitchFamily="34" charset="0"/>
                <a:cs typeface="Verdana" panose="020B0604030504040204" pitchFamily="34" charset="0"/>
              </a:rPr>
              <a:t>Verpflichtend </a:t>
            </a:r>
            <a:r>
              <a:rPr lang="de-DE" sz="2000" dirty="0">
                <a:latin typeface="Verdana" panose="020B0604030504040204" pitchFamily="34" charset="0"/>
                <a:ea typeface="Verdana" panose="020B0604030504040204" pitchFamily="34" charset="0"/>
                <a:cs typeface="Verdana" panose="020B0604030504040204" pitchFamily="34" charset="0"/>
              </a:rPr>
              <a:t>ist </a:t>
            </a:r>
            <a:r>
              <a:rPr lang="de-DE" sz="2000" u="sng" dirty="0">
                <a:latin typeface="Verdana" panose="020B0604030504040204" pitchFamily="34" charset="0"/>
                <a:ea typeface="Verdana" panose="020B0604030504040204" pitchFamily="34" charset="0"/>
                <a:cs typeface="Verdana" panose="020B0604030504040204" pitchFamily="34" charset="0"/>
              </a:rPr>
              <a:t>nur</a:t>
            </a:r>
            <a:r>
              <a:rPr lang="de-DE" sz="2000" dirty="0">
                <a:latin typeface="Verdana" panose="020B0604030504040204" pitchFamily="34" charset="0"/>
                <a:ea typeface="Verdana" panose="020B0604030504040204" pitchFamily="34" charset="0"/>
                <a:cs typeface="Verdana" panose="020B0604030504040204" pitchFamily="34" charset="0"/>
              </a:rPr>
              <a:t> die Angabe des ersten </a:t>
            </a:r>
            <a:r>
              <a:rPr lang="de-DE" sz="2000" dirty="0" smtClean="0">
                <a:latin typeface="Verdana" panose="020B0604030504040204" pitchFamily="34" charset="0"/>
                <a:ea typeface="Verdana" panose="020B0604030504040204" pitchFamily="34" charset="0"/>
                <a:cs typeface="Verdana" panose="020B0604030504040204" pitchFamily="34" charset="0"/>
              </a:rPr>
              <a:t>Erscheinungsortes</a:t>
            </a:r>
            <a:r>
              <a:rPr lang="de-DE" sz="2000" dirty="0">
                <a:latin typeface="Verdana" panose="020B0604030504040204" pitchFamily="34" charset="0"/>
                <a:ea typeface="Verdana" panose="020B0604030504040204" pitchFamily="34" charset="0"/>
                <a:cs typeface="Verdana" panose="020B0604030504040204" pitchFamily="34" charset="0"/>
              </a:rPr>
              <a:t>. </a:t>
            </a:r>
            <a:endParaRPr lang="de-DE" sz="2000" dirty="0" smtClean="0">
              <a:latin typeface="Verdana" panose="020B0604030504040204" pitchFamily="34" charset="0"/>
              <a:ea typeface="Verdana" panose="020B0604030504040204" pitchFamily="34" charset="0"/>
              <a:cs typeface="Verdana" panose="020B0604030504040204" pitchFamily="34" charset="0"/>
            </a:endParaRPr>
          </a:p>
          <a:p>
            <a:r>
              <a:rPr lang="de-DE" sz="20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Zusätzliche Bestimmung </a:t>
            </a:r>
            <a:r>
              <a:rPr lang="de-DE" sz="2000" dirty="0" smtClean="0">
                <a:latin typeface="Verdana" panose="020B0604030504040204" pitchFamily="34" charset="0"/>
                <a:ea typeface="Verdana" panose="020B0604030504040204" pitchFamily="34" charset="0"/>
                <a:cs typeface="Verdana" panose="020B0604030504040204" pitchFamily="34" charset="0"/>
              </a:rPr>
              <a:t>für Nationalbibliotheken: alle </a:t>
            </a:r>
          </a:p>
          <a:p>
            <a:r>
              <a:rPr lang="de-DE" sz="2000" dirty="0" smtClean="0">
                <a:latin typeface="Verdana" panose="020B0604030504040204" pitchFamily="34" charset="0"/>
                <a:ea typeface="Verdana" panose="020B0604030504040204" pitchFamily="34" charset="0"/>
                <a:cs typeface="Verdana" panose="020B0604030504040204" pitchFamily="34" charset="0"/>
              </a:rPr>
              <a:t>D-A-CH Erscheinungsorte werden erfasst.</a:t>
            </a:r>
            <a:endParaRPr lang="de-DE" sz="2000" dirty="0">
              <a:latin typeface="Verdana" panose="020B0604030504040204" pitchFamily="34" charset="0"/>
              <a:ea typeface="Verdana" panose="020B0604030504040204" pitchFamily="34" charset="0"/>
              <a:cs typeface="Verdana" panose="020B0604030504040204" pitchFamily="34" charset="0"/>
            </a:endParaRPr>
          </a:p>
        </p:txBody>
      </p:sp>
      <p:sp>
        <p:nvSpPr>
          <p:cNvPr id="8" name="Fußzeilenplatzhalter 8"/>
          <p:cNvSpPr>
            <a:spLocks noGrp="1"/>
          </p:cNvSpPr>
          <p:nvPr>
            <p:ph type="ftr" sz="quarter" idx="14"/>
          </p:nvPr>
        </p:nvSpPr>
        <p:spPr>
          <a:xfrm>
            <a:off x="467544" y="6376243"/>
            <a:ext cx="7776864" cy="365125"/>
          </a:xfrm>
        </p:spPr>
        <p:txBody>
          <a:bodyPr/>
          <a:lstStyle/>
          <a:p>
            <a:r>
              <a:rPr lang="de-DE" dirty="0"/>
              <a:t>AG RDA Schulungsunterlagen – Modul </a:t>
            </a:r>
            <a:r>
              <a:rPr lang="de-DE" dirty="0" smtClean="0"/>
              <a:t>2.01: </a:t>
            </a:r>
            <a:r>
              <a:rPr lang="de-DE" dirty="0"/>
              <a:t>Standardelemente-Set | Stand: </a:t>
            </a:r>
            <a:r>
              <a:rPr lang="de-DE" dirty="0" smtClean="0"/>
              <a:t>22.06.2015 </a:t>
            </a:r>
            <a:r>
              <a:rPr lang="de-DE" dirty="0"/>
              <a:t>| CC BY-NC-SA</a:t>
            </a:r>
          </a:p>
        </p:txBody>
      </p:sp>
      <p:graphicFrame>
        <p:nvGraphicFramePr>
          <p:cNvPr id="12" name="Tabelle 11"/>
          <p:cNvGraphicFramePr>
            <a:graphicFrameLocks noGrp="1"/>
          </p:cNvGraphicFramePr>
          <p:nvPr>
            <p:extLst>
              <p:ext uri="{D42A27DB-BD31-4B8C-83A1-F6EECF244321}">
                <p14:modId xmlns:p14="http://schemas.microsoft.com/office/powerpoint/2010/main" val="4042371488"/>
              </p:ext>
            </p:extLst>
          </p:nvPr>
        </p:nvGraphicFramePr>
        <p:xfrm>
          <a:off x="1043608" y="1988840"/>
          <a:ext cx="6768753" cy="2312275"/>
        </p:xfrm>
        <a:graphic>
          <a:graphicData uri="http://schemas.openxmlformats.org/drawingml/2006/table">
            <a:tbl>
              <a:tblPr firstRow="1" bandRow="1">
                <a:tableStyleId>{5C22544A-7EE6-4342-B048-85BDC9FD1C3A}</a:tableStyleId>
              </a:tblPr>
              <a:tblGrid>
                <a:gridCol w="1054413"/>
                <a:gridCol w="2677079"/>
                <a:gridCol w="3037261"/>
              </a:tblGrid>
              <a:tr h="361026">
                <a:tc>
                  <a:txBody>
                    <a:bodyPr/>
                    <a:lstStyle/>
                    <a:p>
                      <a:pPr>
                        <a:lnSpc>
                          <a:spcPct val="115000"/>
                        </a:lnSpc>
                        <a:spcAft>
                          <a:spcPts val="1000"/>
                        </a:spcAft>
                      </a:pPr>
                      <a:r>
                        <a:rPr lang="de-DE" sz="1800" dirty="0">
                          <a:effectLst/>
                          <a:latin typeface="Verdana" panose="020B0604030504040204" pitchFamily="34" charset="0"/>
                          <a:ea typeface="Verdana" panose="020B0604030504040204" pitchFamily="34" charset="0"/>
                          <a:cs typeface="Verdana" panose="020B0604030504040204" pitchFamily="34" charset="0"/>
                        </a:rPr>
                        <a:t>RDA</a:t>
                      </a:r>
                    </a:p>
                  </a:txBody>
                  <a:tcPr anchor="ctr"/>
                </a:tc>
                <a:tc>
                  <a:txBody>
                    <a:bodyPr/>
                    <a:lstStyle/>
                    <a:p>
                      <a:pPr>
                        <a:lnSpc>
                          <a:spcPct val="115000"/>
                        </a:lnSpc>
                        <a:spcAft>
                          <a:spcPts val="1000"/>
                        </a:spcAft>
                      </a:pPr>
                      <a:r>
                        <a:rPr lang="de-DE" sz="1800">
                          <a:effectLst/>
                          <a:latin typeface="Verdana" panose="020B0604030504040204" pitchFamily="34" charset="0"/>
                          <a:ea typeface="Verdana" panose="020B0604030504040204" pitchFamily="34" charset="0"/>
                          <a:cs typeface="Verdana" panose="020B0604030504040204" pitchFamily="34" charset="0"/>
                        </a:rPr>
                        <a:t>Element</a:t>
                      </a:r>
                    </a:p>
                  </a:txBody>
                  <a:tcPr anchor="ctr"/>
                </a:tc>
                <a:tc>
                  <a:txBody>
                    <a:bodyPr/>
                    <a:lstStyle/>
                    <a:p>
                      <a:pPr>
                        <a:lnSpc>
                          <a:spcPct val="115000"/>
                        </a:lnSpc>
                        <a:spcAft>
                          <a:spcPts val="1000"/>
                        </a:spcAft>
                      </a:pPr>
                      <a:r>
                        <a:rPr lang="de-DE" sz="1800" dirty="0">
                          <a:effectLst/>
                          <a:latin typeface="Verdana" panose="020B0604030504040204" pitchFamily="34" charset="0"/>
                          <a:ea typeface="Verdana" panose="020B0604030504040204" pitchFamily="34" charset="0"/>
                          <a:cs typeface="Verdana" panose="020B0604030504040204" pitchFamily="34" charset="0"/>
                        </a:rPr>
                        <a:t>Erfassung</a:t>
                      </a:r>
                    </a:p>
                  </a:txBody>
                  <a:tcPr anchor="ctr"/>
                </a:tc>
              </a:tr>
              <a:tr h="619361">
                <a:tc>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2.8.2</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Erscheinungsort</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15000"/>
                        </a:lnSpc>
                        <a:spcAft>
                          <a:spcPts val="1000"/>
                        </a:spcAft>
                      </a:pPr>
                      <a:r>
                        <a:rPr lang="de-DE" sz="1800" dirty="0" smtClean="0">
                          <a:effectLst/>
                          <a:latin typeface="Verdana" panose="020B0604030504040204" pitchFamily="34" charset="0"/>
                          <a:ea typeface="Verdana" panose="020B0604030504040204" pitchFamily="34" charset="0"/>
                          <a:cs typeface="Verdana" panose="020B0604030504040204" pitchFamily="34" charset="0"/>
                        </a:rPr>
                        <a:t>Kassel</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anchor="ctr"/>
                </a:tc>
              </a:tr>
              <a:tr h="619361">
                <a:tc>
                  <a:txBody>
                    <a:bodyPr/>
                    <a:lstStyle/>
                    <a:p>
                      <a:pPr>
                        <a:lnSpc>
                          <a:spcPct val="115000"/>
                        </a:lnSpc>
                        <a:spcAft>
                          <a:spcPts val="1000"/>
                        </a:spcAft>
                      </a:pPr>
                      <a:r>
                        <a:rPr lang="de-DE" sz="1800" b="0" dirty="0" smtClean="0">
                          <a:effectLst/>
                          <a:latin typeface="Verdana" panose="020B0604030504040204" pitchFamily="34" charset="0"/>
                          <a:ea typeface="Verdana" panose="020B0604030504040204" pitchFamily="34" charset="0"/>
                          <a:cs typeface="Verdana" panose="020B0604030504040204" pitchFamily="34" charset="0"/>
                        </a:rPr>
                        <a:t>2.8.2</a:t>
                      </a:r>
                      <a:endParaRPr lang="de-DE" sz="1800" b="0" dirty="0">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15000"/>
                        </a:lnSpc>
                        <a:spcAft>
                          <a:spcPts val="1000"/>
                        </a:spcAft>
                      </a:pPr>
                      <a:r>
                        <a:rPr lang="de-DE" sz="1800" b="0" dirty="0" smtClean="0">
                          <a:effectLst/>
                          <a:latin typeface="Verdana" panose="020B0604030504040204" pitchFamily="34" charset="0"/>
                          <a:ea typeface="Verdana" panose="020B0604030504040204" pitchFamily="34" charset="0"/>
                          <a:cs typeface="Verdana" panose="020B0604030504040204" pitchFamily="34" charset="0"/>
                        </a:rPr>
                        <a:t>Erscheinungsort</a:t>
                      </a:r>
                      <a:endParaRPr lang="de-DE" sz="1800" b="0" dirty="0">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15000"/>
                        </a:lnSpc>
                        <a:spcAft>
                          <a:spcPts val="1000"/>
                        </a:spcAft>
                      </a:pPr>
                      <a:r>
                        <a:rPr lang="de-DE" sz="1800" dirty="0" smtClean="0">
                          <a:effectLst/>
                          <a:latin typeface="Verdana" panose="020B0604030504040204" pitchFamily="34" charset="0"/>
                          <a:ea typeface="Verdana" panose="020B0604030504040204" pitchFamily="34" charset="0"/>
                          <a:cs typeface="Verdana" panose="020B0604030504040204" pitchFamily="34" charset="0"/>
                        </a:rPr>
                        <a:t>Fulda</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anchor="ctr"/>
                </a:tc>
              </a:tr>
              <a:tr h="666645">
                <a:tc>
                  <a:txBody>
                    <a:bodyPr/>
                    <a:lstStyle/>
                    <a:p>
                      <a:pPr>
                        <a:lnSpc>
                          <a:spcPct val="115000"/>
                        </a:lnSpc>
                        <a:spcAft>
                          <a:spcPts val="1000"/>
                        </a:spcAft>
                      </a:pPr>
                      <a:r>
                        <a:rPr lang="de-DE" sz="1800" b="0" dirty="0" smtClean="0">
                          <a:effectLst/>
                          <a:latin typeface="Verdana" panose="020B0604030504040204" pitchFamily="34" charset="0"/>
                          <a:ea typeface="Verdana" panose="020B0604030504040204" pitchFamily="34" charset="0"/>
                          <a:cs typeface="Verdana" panose="020B0604030504040204" pitchFamily="34" charset="0"/>
                        </a:rPr>
                        <a:t>2.8.2</a:t>
                      </a:r>
                      <a:endParaRPr lang="de-DE" sz="1800" b="0" dirty="0">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15000"/>
                        </a:lnSpc>
                        <a:spcAft>
                          <a:spcPts val="1000"/>
                        </a:spcAft>
                      </a:pPr>
                      <a:r>
                        <a:rPr lang="de-DE" sz="1800" b="0" dirty="0" smtClean="0">
                          <a:effectLst/>
                          <a:latin typeface="Verdana" panose="020B0604030504040204" pitchFamily="34" charset="0"/>
                          <a:ea typeface="Verdana" panose="020B0604030504040204" pitchFamily="34" charset="0"/>
                          <a:cs typeface="Verdana" panose="020B0604030504040204" pitchFamily="34" charset="0"/>
                        </a:rPr>
                        <a:t>Erscheinungsort</a:t>
                      </a:r>
                      <a:endParaRPr lang="de-DE" sz="1800" b="0" dirty="0">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15000"/>
                        </a:lnSpc>
                        <a:spcAft>
                          <a:spcPts val="1000"/>
                        </a:spcAft>
                      </a:pPr>
                      <a:r>
                        <a:rPr lang="de-DE" sz="1800" dirty="0" smtClean="0">
                          <a:effectLst/>
                          <a:latin typeface="Verdana" panose="020B0604030504040204" pitchFamily="34" charset="0"/>
                          <a:ea typeface="Verdana" panose="020B0604030504040204" pitchFamily="34" charset="0"/>
                          <a:cs typeface="Verdana" panose="020B0604030504040204" pitchFamily="34" charset="0"/>
                        </a:rPr>
                        <a:t>Wiesbaden</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22640483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Anwendung der Standardelemente</a:t>
            </a:r>
            <a:endParaRPr lang="de-DE" dirty="0"/>
          </a:p>
        </p:txBody>
      </p:sp>
      <p:sp>
        <p:nvSpPr>
          <p:cNvPr id="3" name="Textplatzhalter 2"/>
          <p:cNvSpPr>
            <a:spLocks noGrp="1"/>
          </p:cNvSpPr>
          <p:nvPr>
            <p:ph type="body" sz="quarter" idx="13"/>
          </p:nvPr>
        </p:nvSpPr>
        <p:spPr/>
        <p:txBody>
          <a:bodyPr/>
          <a:lstStyle/>
          <a:p>
            <a:pPr marL="0" indent="0">
              <a:buNone/>
            </a:pPr>
            <a:r>
              <a:rPr lang="de-DE" u="sng" dirty="0" smtClean="0"/>
              <a:t>Kernelement</a:t>
            </a:r>
            <a:r>
              <a:rPr lang="de-DE" dirty="0" smtClean="0"/>
              <a:t>: Besonderheit</a:t>
            </a:r>
          </a:p>
          <a:p>
            <a:pPr marL="0" indent="0">
              <a:buNone/>
            </a:pPr>
            <a:endParaRPr lang="de-DE" dirty="0"/>
          </a:p>
          <a:p>
            <a:pPr marL="0" indent="0">
              <a:buNone/>
            </a:pPr>
            <a:r>
              <a:rPr lang="de-DE" dirty="0" smtClean="0"/>
              <a:t>Das Element 7.25.x Maßstab hat folgende Bedingung …, wenn auf die Ressource zutrifft. </a:t>
            </a:r>
          </a:p>
          <a:p>
            <a:pPr marL="0" indent="0">
              <a:buNone/>
            </a:pPr>
            <a:endParaRPr lang="de-DE" dirty="0"/>
          </a:p>
          <a:p>
            <a:pPr marL="0" indent="0">
              <a:buNone/>
            </a:pPr>
            <a:r>
              <a:rPr lang="de-DE" dirty="0" smtClean="0"/>
              <a:t>Da das Element im englischsprachigen Raum den Status Kernelement hat, wurde der Status trotz Bedingung im deutschsprachigen Raum übernommen.</a:t>
            </a:r>
            <a:endParaRPr lang="de-DE" dirty="0"/>
          </a:p>
        </p:txBody>
      </p:sp>
      <p:sp>
        <p:nvSpPr>
          <p:cNvPr id="6" name="Fußzeilenplatzhalter 8"/>
          <p:cNvSpPr>
            <a:spLocks noGrp="1"/>
          </p:cNvSpPr>
          <p:nvPr>
            <p:ph type="ftr" sz="quarter" idx="14"/>
          </p:nvPr>
        </p:nvSpPr>
        <p:spPr>
          <a:xfrm>
            <a:off x="467544" y="6376243"/>
            <a:ext cx="7776864" cy="365125"/>
          </a:xfrm>
        </p:spPr>
        <p:txBody>
          <a:bodyPr/>
          <a:lstStyle/>
          <a:p>
            <a:r>
              <a:rPr lang="de-DE" dirty="0"/>
              <a:t>AG RDA Schulungsunterlagen – Modul </a:t>
            </a:r>
            <a:r>
              <a:rPr lang="de-DE" dirty="0" smtClean="0"/>
              <a:t>2.01: </a:t>
            </a:r>
            <a:r>
              <a:rPr lang="de-DE" dirty="0"/>
              <a:t>Standardelemente-Set | Stand: </a:t>
            </a:r>
            <a:r>
              <a:rPr lang="de-DE" dirty="0" smtClean="0"/>
              <a:t>22.06.2015 </a:t>
            </a:r>
            <a:r>
              <a:rPr lang="de-DE" dirty="0"/>
              <a:t>| CC BY-NC-SA</a:t>
            </a:r>
          </a:p>
        </p:txBody>
      </p:sp>
      <p:sp>
        <p:nvSpPr>
          <p:cNvPr id="4" name="Foliennummernplatzhalter 3"/>
          <p:cNvSpPr>
            <a:spLocks noGrp="1"/>
          </p:cNvSpPr>
          <p:nvPr>
            <p:ph type="sldNum" sz="quarter" idx="4"/>
          </p:nvPr>
        </p:nvSpPr>
        <p:spPr/>
        <p:txBody>
          <a:bodyPr/>
          <a:lstStyle/>
          <a:p>
            <a:fld id="{8A6690F1-7CA1-4166-A522-500460961984}" type="slidenum">
              <a:rPr lang="de-DE" smtClean="0"/>
              <a:pPr/>
              <a:t>9</a:t>
            </a:fld>
            <a:endParaRPr lang="de-DE"/>
          </a:p>
        </p:txBody>
      </p:sp>
    </p:spTree>
    <p:extLst>
      <p:ext uri="{BB962C8B-B14F-4D97-AF65-F5344CB8AC3E}">
        <p14:creationId xmlns:p14="http://schemas.microsoft.com/office/powerpoint/2010/main" val="623665466"/>
      </p:ext>
    </p:extLst>
  </p:cSld>
  <p:clrMapOvr>
    <a:masterClrMapping/>
  </p:clrMapOvr>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953</Words>
  <Application>Microsoft Office PowerPoint</Application>
  <PresentationFormat>Bildschirmpräsentation (4:3)</PresentationFormat>
  <Paragraphs>299</Paragraphs>
  <Slides>20</Slides>
  <Notes>2</Notes>
  <HiddenSlides>0</HiddenSlides>
  <MMClips>0</MMClips>
  <ScaleCrop>false</ScaleCrop>
  <HeadingPairs>
    <vt:vector size="4" baseType="variant">
      <vt:variant>
        <vt:lpstr>Design</vt:lpstr>
      </vt:variant>
      <vt:variant>
        <vt:i4>1</vt:i4>
      </vt:variant>
      <vt:variant>
        <vt:lpstr>Folientitel</vt:lpstr>
      </vt:variant>
      <vt:variant>
        <vt:i4>20</vt:i4>
      </vt:variant>
    </vt:vector>
  </HeadingPairs>
  <TitlesOfParts>
    <vt:vector size="21" baseType="lpstr">
      <vt:lpstr>Larissa</vt:lpstr>
      <vt:lpstr>Schulungsunterlagen der AG RDA</vt:lpstr>
      <vt:lpstr>Das Standardelemente-Set   </vt:lpstr>
      <vt:lpstr>Inhalt </vt:lpstr>
      <vt:lpstr>Grundsätzliches</vt:lpstr>
      <vt:lpstr>Grundsätzliches</vt:lpstr>
      <vt:lpstr>Kennzeichnung im Toolkit   </vt:lpstr>
      <vt:lpstr>Kennzeichnung im Toolkit</vt:lpstr>
      <vt:lpstr>Anwendung der Standardelemente </vt:lpstr>
      <vt:lpstr>Anwendung der Standardelemente</vt:lpstr>
      <vt:lpstr>Anwendung der Standardelemente</vt:lpstr>
      <vt:lpstr>Anwendung der Standardelemente</vt:lpstr>
      <vt:lpstr>Anwendung der Standardelemente</vt:lpstr>
      <vt:lpstr>Anhang: Monografie</vt:lpstr>
      <vt:lpstr>Anhang: Monografie</vt:lpstr>
      <vt:lpstr>Anhang: Monografie  </vt:lpstr>
      <vt:lpstr>Anhang: Monografie</vt:lpstr>
      <vt:lpstr>Anhang: Monografie  </vt:lpstr>
      <vt:lpstr>Anhang: fortlaufende Ressource</vt:lpstr>
      <vt:lpstr>Anhang: fortlaufende Ressource</vt:lpstr>
      <vt:lpstr>Anhang: fortlaufende Ressource</vt:lpstr>
    </vt:vector>
  </TitlesOfParts>
  <Company>Deutsche Nationalbibliothek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Ingeborg Töpler</dc:creator>
  <cp:lastModifiedBy>Goerlich</cp:lastModifiedBy>
  <cp:revision>287</cp:revision>
  <cp:lastPrinted>2015-06-22T08:33:45Z</cp:lastPrinted>
  <dcterms:created xsi:type="dcterms:W3CDTF">2014-02-18T07:01:40Z</dcterms:created>
  <dcterms:modified xsi:type="dcterms:W3CDTF">2015-06-23T07:16:24Z</dcterms:modified>
</cp:coreProperties>
</file>