
<file path=[Content_Types].xml><?xml version="1.0" encoding="utf-8"?>
<Types xmlns="http://schemas.openxmlformats.org/package/2006/content-types">
  <Default Extension="png" ContentType="image/png"/>
  <Default Extension="bin" ContentType="application/vnd.openxmlformats-officedocument.oleObject"/>
  <Default Extension="wma" ContentType="audio/x-ms-wma"/>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85" r:id="rId2"/>
    <p:sldId id="259" r:id="rId3"/>
    <p:sldId id="288" r:id="rId4"/>
    <p:sldId id="289" r:id="rId5"/>
    <p:sldId id="375" r:id="rId6"/>
    <p:sldId id="290" r:id="rId7"/>
    <p:sldId id="291" r:id="rId8"/>
    <p:sldId id="292" r:id="rId9"/>
    <p:sldId id="293" r:id="rId10"/>
    <p:sldId id="294" r:id="rId11"/>
    <p:sldId id="295" r:id="rId12"/>
    <p:sldId id="296" r:id="rId13"/>
    <p:sldId id="379" r:id="rId14"/>
    <p:sldId id="297" r:id="rId15"/>
    <p:sldId id="298" r:id="rId16"/>
    <p:sldId id="299" r:id="rId17"/>
    <p:sldId id="300" r:id="rId18"/>
    <p:sldId id="301" r:id="rId19"/>
    <p:sldId id="302" r:id="rId20"/>
    <p:sldId id="303" r:id="rId21"/>
    <p:sldId id="380" r:id="rId22"/>
    <p:sldId id="349" r:id="rId23"/>
    <p:sldId id="374" r:id="rId24"/>
    <p:sldId id="373" r:id="rId25"/>
    <p:sldId id="372" r:id="rId26"/>
    <p:sldId id="371" r:id="rId27"/>
    <p:sldId id="370" r:id="rId28"/>
    <p:sldId id="369" r:id="rId29"/>
    <p:sldId id="368" r:id="rId30"/>
    <p:sldId id="367" r:id="rId31"/>
    <p:sldId id="365" r:id="rId32"/>
    <p:sldId id="364" r:id="rId33"/>
    <p:sldId id="363" r:id="rId34"/>
    <p:sldId id="362" r:id="rId35"/>
    <p:sldId id="319" r:id="rId36"/>
  </p:sldIdLst>
  <p:sldSz cx="9144000" cy="6858000" type="screen4x3"/>
  <p:notesSz cx="6858000"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3" autoAdjust="0"/>
    <p:restoredTop sz="72816" autoAdjust="0"/>
  </p:normalViewPr>
  <p:slideViewPr>
    <p:cSldViewPr>
      <p:cViewPr varScale="1">
        <p:scale>
          <a:sx n="62" d="100"/>
          <a:sy n="62" d="100"/>
        </p:scale>
        <p:origin x="-1632" y="-91"/>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10.09.2015</a:t>
            </a:fld>
            <a:endParaRPr lang="de-DE"/>
          </a:p>
        </p:txBody>
      </p:sp>
      <p:sp>
        <p:nvSpPr>
          <p:cNvPr id="4" name="Fußzeilenplatzhalter 3"/>
          <p:cNvSpPr>
            <a:spLocks noGrp="1"/>
          </p:cNvSpPr>
          <p:nvPr>
            <p:ph type="ftr" sz="quarter" idx="2"/>
          </p:nvPr>
        </p:nvSpPr>
        <p:spPr>
          <a:xfrm>
            <a:off x="0" y="9428583"/>
            <a:ext cx="2971800"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9428583"/>
            <a:ext cx="2971800"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10.09.2015</a:t>
            </a:fld>
            <a:endParaRPr lang="de-DE"/>
          </a:p>
        </p:txBody>
      </p:sp>
      <p:sp>
        <p:nvSpPr>
          <p:cNvPr id="4" name="Folienbildplatzhalter 3"/>
          <p:cNvSpPr>
            <a:spLocks noGrp="1" noRot="1" noChangeAspect="1"/>
          </p:cNvSpPr>
          <p:nvPr>
            <p:ph type="sldImg" idx="2"/>
          </p:nvPr>
        </p:nvSpPr>
        <p:spPr>
          <a:xfrm>
            <a:off x="947738"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15153"/>
            <a:ext cx="548640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71800"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28583"/>
            <a:ext cx="2971800"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mailto:rda-info-liste@lists.dnb.d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Herzlich willkommen zur</a:t>
            </a:r>
            <a:r>
              <a:rPr lang="de-DE" baseline="0" dirty="0" smtClean="0">
                <a:latin typeface="Verdana" pitchFamily="34" charset="0"/>
              </a:rPr>
              <a:t> Grundlagenschulung RDA. 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sz="1200" dirty="0" smtClean="0">
                <a:latin typeface="Verdana" pitchFamily="34" charset="0"/>
              </a:rPr>
              <a:t>Wir kommen zum</a:t>
            </a:r>
            <a:r>
              <a:rPr lang="de-DE" sz="1200" baseline="0" dirty="0" smtClean="0">
                <a:latin typeface="Verdana" pitchFamily="34" charset="0"/>
              </a:rPr>
              <a:t> zweiten und vielleicht wichtigsten Grundlagenmodell des Standards RDA, den </a:t>
            </a:r>
            <a:r>
              <a:rPr lang="de-DE" sz="1200" baseline="0" dirty="0" err="1" smtClean="0">
                <a:latin typeface="Verdana" pitchFamily="34" charset="0"/>
              </a:rPr>
              <a:t>Functional</a:t>
            </a:r>
            <a:r>
              <a:rPr lang="de-DE" sz="1200" baseline="0" dirty="0" smtClean="0">
                <a:latin typeface="Verdana" pitchFamily="34" charset="0"/>
              </a:rPr>
              <a:t> </a:t>
            </a:r>
            <a:r>
              <a:rPr lang="de-DE" sz="1200" baseline="0" dirty="0" err="1" smtClean="0">
                <a:latin typeface="Verdana" pitchFamily="34" charset="0"/>
              </a:rPr>
              <a:t>Requirements</a:t>
            </a:r>
            <a:r>
              <a:rPr lang="de-DE" sz="1200" baseline="0" dirty="0" smtClean="0">
                <a:latin typeface="Verdana" pitchFamily="34" charset="0"/>
              </a:rPr>
              <a:t> </a:t>
            </a:r>
            <a:r>
              <a:rPr lang="de-DE" sz="1200" baseline="0" dirty="0" err="1" smtClean="0">
                <a:latin typeface="Verdana" pitchFamily="34" charset="0"/>
              </a:rPr>
              <a:t>for</a:t>
            </a:r>
            <a:r>
              <a:rPr lang="de-DE" sz="1200" baseline="0" dirty="0" smtClean="0">
                <a:latin typeface="Verdana" pitchFamily="34" charset="0"/>
              </a:rPr>
              <a:t> </a:t>
            </a:r>
            <a:r>
              <a:rPr lang="de-DE" sz="1200" baseline="0" dirty="0" err="1" smtClean="0">
                <a:latin typeface="Verdana" pitchFamily="34" charset="0"/>
              </a:rPr>
              <a:t>Bibliographic</a:t>
            </a:r>
            <a:r>
              <a:rPr lang="de-DE" sz="1200" baseline="0" dirty="0" smtClean="0">
                <a:latin typeface="Verdana" pitchFamily="34" charset="0"/>
              </a:rPr>
              <a:t> Records (FRBR). Die in diesem Modell beschriebenen Festlegungen liegen den RDA nicht nur als theoretisches Modell zugrunde, sondern sind gleichzeitig auch bestimmend für den Aufbau des Standards selbst.</a:t>
            </a:r>
          </a:p>
          <a:p>
            <a:pPr eaLnBrk="1" hangingPunct="1"/>
            <a:endParaRPr lang="de-DE" sz="1200" baseline="0" dirty="0" smtClean="0">
              <a:latin typeface="Verdana"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Das heutige FRBR-Modell geht auf</a:t>
            </a:r>
            <a:r>
              <a:rPr lang="de-DE" sz="1200" baseline="0" dirty="0" smtClean="0">
                <a:latin typeface="Verdana" panose="020B0604030504040204" pitchFamily="34" charset="0"/>
                <a:ea typeface="Verdana" panose="020B0604030504040204" pitchFamily="34" charset="0"/>
                <a:cs typeface="Verdana" panose="020B0604030504040204" pitchFamily="34" charset="0"/>
              </a:rPr>
              <a:t> eine</a:t>
            </a:r>
            <a:r>
              <a:rPr lang="de-DE" sz="1200" dirty="0" smtClean="0">
                <a:latin typeface="Verdana" panose="020B0604030504040204" pitchFamily="34" charset="0"/>
                <a:ea typeface="Verdana" panose="020B0604030504040204" pitchFamily="34" charset="0"/>
                <a:cs typeface="Verdana" panose="020B0604030504040204" pitchFamily="34" charset="0"/>
              </a:rPr>
              <a:t> 1998 veröffentlichte gleichnamige Studie der „IFLA Study Group on FRBR“ zurück. Im Anschluss an diese erste Ausgabe wurden von der „IFLA FRBR Review Group“ Verbesserungsvorschläge gemacht und 2006 weltweit zu Stellungnahmen aufgerufen.</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dirty="0" smtClean="0">
                <a:latin typeface="Verdana" panose="020B0604030504040204" pitchFamily="34" charset="0"/>
                <a:ea typeface="Verdana" panose="020B0604030504040204" pitchFamily="34" charset="0"/>
                <a:cs typeface="Verdana" panose="020B0604030504040204" pitchFamily="34" charset="0"/>
              </a:rPr>
              <a:t>2009 erschien eine überarbeitete Fassung, die 2009 ins Deutsche und seither in zahlreiche andere Sprachen übersetzt wurde.</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ea typeface="Verdana" panose="020B0604030504040204" pitchFamily="34" charset="0"/>
                <a:cs typeface="Verdana" panose="020B0604030504040204" pitchFamily="34" charset="0"/>
              </a:rPr>
              <a:t>Die FRBR werden weiterhin von der </a:t>
            </a:r>
            <a:r>
              <a:rPr lang="en-US" sz="1200" dirty="0" smtClean="0">
                <a:latin typeface="Verdana" panose="020B0604030504040204" pitchFamily="34" charset="0"/>
                <a:ea typeface="Verdana" panose="020B0604030504040204" pitchFamily="34" charset="0"/>
                <a:cs typeface="Verdana" panose="020B0604030504040204" pitchFamily="34" charset="0"/>
              </a:rPr>
              <a:t>FRBR Review Group, </a:t>
            </a:r>
            <a:r>
              <a:rPr lang="de-DE" sz="1200" dirty="0" smtClean="0">
                <a:latin typeface="Verdana" panose="020B0604030504040204" pitchFamily="34" charset="0"/>
                <a:ea typeface="Verdana" panose="020B0604030504040204" pitchFamily="34" charset="0"/>
                <a:cs typeface="Verdana" panose="020B0604030504040204" pitchFamily="34" charset="0"/>
              </a:rPr>
              <a:t>einer Arbeitsgruppe der IFLA </a:t>
            </a:r>
            <a:r>
              <a:rPr lang="de-DE" sz="12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Section</a:t>
            </a:r>
            <a:r>
              <a:rPr lang="de-DE" sz="1200" dirty="0" smtClean="0">
                <a:latin typeface="Verdana" panose="020B0604030504040204" pitchFamily="34" charset="0"/>
                <a:ea typeface="Verdana" panose="020B0604030504040204" pitchFamily="34" charset="0"/>
                <a:cs typeface="Verdana" panose="020B0604030504040204" pitchFamily="34" charset="0"/>
              </a:rPr>
              <a:t>, betreut,</a:t>
            </a:r>
            <a:r>
              <a:rPr lang="de-DE" sz="1200" baseline="0" dirty="0" smtClean="0">
                <a:latin typeface="Verdana" panose="020B0604030504040204" pitchFamily="34" charset="0"/>
                <a:ea typeface="Verdana" panose="020B0604030504040204" pitchFamily="34" charset="0"/>
                <a:cs typeface="Verdana" panose="020B0604030504040204" pitchFamily="34" charset="0"/>
              </a:rPr>
              <a:t> deren Arbeitsschwerpunkt zurzeit die Konsolidierung der FRBR-Modelle ist. </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Seit 2005 existiert auch </a:t>
            </a:r>
            <a:r>
              <a:rPr lang="de-DE" sz="1200" u="none" dirty="0" smtClean="0">
                <a:latin typeface="Verdana" panose="020B0604030504040204" pitchFamily="34" charset="0"/>
                <a:ea typeface="Verdana" panose="020B0604030504040204" pitchFamily="34" charset="0"/>
                <a:cs typeface="Verdana" panose="020B0604030504040204" pitchFamily="34" charset="0"/>
              </a:rPr>
              <a:t>eine im Auftrag der FRBR Review Group erarbeitete RDF-Ontologie des FRBR-Modells.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279308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 der Screenshot</a:t>
            </a:r>
            <a:r>
              <a:rPr lang="de-DE" sz="1200" baseline="0" dirty="0" smtClean="0">
                <a:latin typeface="Verdana" pitchFamily="34" charset="0"/>
              </a:rPr>
              <a:t> aus der deutschen Übersetzung der FRBR</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4713076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ea typeface="Verdana" panose="020B0604030504040204" pitchFamily="34" charset="0"/>
                <a:cs typeface="Verdana" panose="020B0604030504040204" pitchFamily="34" charset="0"/>
              </a:rPr>
              <a:t>Die FRBR</a:t>
            </a:r>
            <a:r>
              <a:rPr lang="de-DE" sz="1200" baseline="0" dirty="0" smtClean="0">
                <a:latin typeface="Verdana" pitchFamily="34" charset="0"/>
                <a:ea typeface="Verdana" panose="020B0604030504040204" pitchFamily="34" charset="0"/>
                <a:cs typeface="Verdana" panose="020B0604030504040204" pitchFamily="34" charset="0"/>
              </a:rPr>
              <a:t> definieren zunächst die wichtigsten Benutzeranforderungen.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a typeface="Verdana" panose="020B0604030504040204" pitchFamily="34" charset="0"/>
              <a:cs typeface="Verdana" panose="020B0604030504040204" pitchFamily="34" charset="0"/>
            </a:endParaRPr>
          </a:p>
          <a:p>
            <a:r>
              <a:rPr lang="de-DE" sz="1200" baseline="0" dirty="0" smtClean="0">
                <a:latin typeface="Verdana" pitchFamily="34" charset="0"/>
                <a:ea typeface="Verdana" panose="020B0604030504040204" pitchFamily="34" charset="0"/>
                <a:cs typeface="Verdana" panose="020B0604030504040204" pitchFamily="34" charset="0"/>
              </a:rPr>
              <a:t>Finden bedeutet hier, dass die Daten so aufbereitet sind, dass ein Benutzer Materialien finden kann, die seinen Suchkriterien entsprechen. </a:t>
            </a:r>
          </a:p>
          <a:p>
            <a:r>
              <a:rPr lang="de-DE" sz="1200" kern="1200" baseline="0" dirty="0" smtClean="0">
                <a:solidFill>
                  <a:schemeClr val="tx1"/>
                </a:solidFill>
                <a:effectLst/>
                <a:latin typeface="Verdana" pitchFamily="34" charset="0"/>
                <a:ea typeface="Verdana" panose="020B0604030504040204" pitchFamily="34" charset="0"/>
                <a:cs typeface="Verdana" panose="020B0604030504040204" pitchFamily="34" charset="0"/>
              </a:rPr>
              <a:t>Identifizieren meint, die Daten sind so aufbereitet, dass der Benutzer erkennen kann, dass der gefundene Datensatz seinen Suchkriterien entspricht und er z. B. Texte mit gleichem Namen unterscheiden kann.</a:t>
            </a:r>
          </a:p>
          <a:p>
            <a:r>
              <a:rPr lang="de-DE" sz="1200" kern="1200" baseline="0" dirty="0" smtClean="0">
                <a:solidFill>
                  <a:schemeClr val="tx1"/>
                </a:solidFill>
                <a:effectLst/>
                <a:latin typeface="Verdana" pitchFamily="34" charset="0"/>
                <a:ea typeface="Verdana" panose="020B0604030504040204" pitchFamily="34" charset="0"/>
                <a:cs typeface="Verdana" panose="020B0604030504040204" pitchFamily="34" charset="0"/>
              </a:rPr>
              <a:t>Auswählen heißt, der Benutzer kann aufgrund der Informationen im Datensatz auswählen, ob das gefundene Material seinen Bedürfnissen entspricht. Er bekommt z. B. die Information, dass die Ressource in Blindenschrift vorliegt.</a:t>
            </a:r>
          </a:p>
          <a:p>
            <a:r>
              <a:rPr lang="de-DE" sz="1200" kern="1200" baseline="0" dirty="0" smtClean="0">
                <a:solidFill>
                  <a:schemeClr val="tx1"/>
                </a:solidFill>
                <a:effectLst/>
                <a:latin typeface="Verdana" pitchFamily="34" charset="0"/>
                <a:ea typeface="Verdana" panose="020B0604030504040204" pitchFamily="34" charset="0"/>
                <a:cs typeface="Verdana" panose="020B0604030504040204" pitchFamily="34" charset="0"/>
              </a:rPr>
              <a:t>Zugang erhalten bedeutet, der oder die gefundenen Datensätze enthalten Informationen, die es erlauben, das Gefundene bestellen oder einsehen zu können (z. B. einen Vermerk über die besitzende Bibliothek). Oder es wird eine Information gegeben, dass diese Ressource nur einem eingeschränkten Benutzerkreis zur Verfügung gestellt wird (z. B. Lizenzen). </a:t>
            </a: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geht bei den </a:t>
            </a:r>
            <a:r>
              <a:rPr lang="de-DE" sz="1200" b="0" baseline="0" dirty="0" smtClean="0">
                <a:latin typeface="Verdana" pitchFamily="34" charset="0"/>
                <a:ea typeface="Verdana" panose="020B0604030504040204" pitchFamily="34" charset="0"/>
                <a:cs typeface="Verdana" panose="020B0604030504040204" pitchFamily="34" charset="0"/>
              </a:rPr>
              <a:t>Benutzeranforderungen also darum, mit welchen Fragestellungen der Benutzer an einen Katalog herantritt, d. h. es geht um die Perspektive des Benutzers, nicht des Katalogs.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556738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Diese Folie</a:t>
            </a:r>
            <a:r>
              <a:rPr lang="de-DE" sz="1200" baseline="0" dirty="0" smtClean="0">
                <a:latin typeface="Verdana" pitchFamily="34" charset="0"/>
              </a:rPr>
              <a:t> fasst Ihnen die drei wichtigsten Begriffe aus den FRBR zusammen: Dies sind die Begriffe Entität, Merkmal oder Attribut und Beziehung oder Relation. Wir werden uns diese Begriffe anhand der folgenden Folien näher betrachten.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1556738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Diese schematische Darstellung zeigt auf der linken Seite den Begriff der Entität, der mittels Attributen oder Merkmalen dargestellt wird. Auf der rechten Seite finden Sie den</a:t>
            </a:r>
            <a:r>
              <a:rPr lang="de-DE" sz="1200" baseline="0" dirty="0" smtClean="0">
                <a:latin typeface="Verdana" pitchFamily="34" charset="0"/>
              </a:rPr>
              <a:t> gleichen Inhalt anhand des Beispiels einer Person und ihrer beschreibenden Merkmale. Der schwarze Pfeil in der Mitte steht für die Relationen oder Beziehungen, die diese Entitäten untereinander haben können.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9026730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 ein weiteres schematisches</a:t>
            </a:r>
            <a:r>
              <a:rPr lang="de-DE" sz="1200" baseline="0" dirty="0" smtClean="0">
                <a:latin typeface="Verdana" pitchFamily="34" charset="0"/>
              </a:rPr>
              <a:t> Beispiel, was mit den Begriffen Entität, Merkmal und Beziehung gemeint ist, am Beispiel einer Firma und ihrer Mitarbeiter. Bitte beachten Sie, dass jede Entität mit jeder anderen in einer eigenen Beziehung stehen kann.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66781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 ist ein Beispiel dafür,</a:t>
            </a:r>
            <a:r>
              <a:rPr lang="de-DE" sz="1200" baseline="0" dirty="0" smtClean="0">
                <a:latin typeface="Verdana" pitchFamily="34" charset="0"/>
              </a:rPr>
              <a:t> wie weit die Verzweigungen gehen können, wenn man das Prinzip der </a:t>
            </a:r>
            <a:r>
              <a:rPr lang="de-DE" sz="1200" baseline="0" dirty="0" err="1" smtClean="0">
                <a:latin typeface="Verdana" pitchFamily="34" charset="0"/>
              </a:rPr>
              <a:t>Relationierung</a:t>
            </a:r>
            <a:r>
              <a:rPr lang="de-DE" sz="1200" baseline="0" dirty="0" smtClean="0">
                <a:latin typeface="Verdana" pitchFamily="34" charset="0"/>
              </a:rPr>
              <a:t> von Entitäten anwendet. Dies mag auf den ersten Blick sinnlos erscheinen, aber nach diesem Prinzip arbeiten z. B. moderne Suchmaschinen und ermöglichen es, einen Zusammenhang zwischen Mary Poppins und dem Bundes-Immissionsschutzgesetz herzustellen, wenn ein Benutzer diese Suchanfrage eingeben würde.</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813906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Das</a:t>
            </a:r>
            <a:r>
              <a:rPr lang="de-DE" baseline="0" dirty="0" smtClean="0">
                <a:latin typeface="Verdana" pitchFamily="34" charset="0"/>
              </a:rPr>
              <a:t> FRBR-Modell </a:t>
            </a:r>
            <a:r>
              <a:rPr lang="de-DE" u="sng" baseline="0" dirty="0" smtClean="0">
                <a:latin typeface="Verdana" pitchFamily="34" charset="0"/>
              </a:rPr>
              <a:t>teilt</a:t>
            </a:r>
            <a:r>
              <a:rPr lang="de-DE" baseline="0" dirty="0" smtClean="0">
                <a:latin typeface="Verdana" pitchFamily="34" charset="0"/>
              </a:rPr>
              <a:t> die Entitäten in drei Gruppen ein. Gruppe 1 beschäftigt sich mit den Entitäten Werk, Expression, Manifestation und Exemplar und damit mit den mehr formalen Bedingungen. Gruppe 2 beschäftigt sich mit den Entitäten Person und Körperschaft. Zur Gruppe 3 gehören die Entitäten Begriff, Objekt, Ereignis und Ort, also die inhaltserschließenden Entitäten.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452763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Hier sehen Sie noch einmal die FRBR-Entitäten der Gruppe 1, </a:t>
            </a:r>
            <a:r>
              <a:rPr lang="de-DE" u="none" baseline="0" dirty="0" smtClean="0">
                <a:latin typeface="Verdana" pitchFamily="34" charset="0"/>
              </a:rPr>
              <a:t>und die Beziehungen, die zwischen diesen bestehen können, werden </a:t>
            </a:r>
            <a:r>
              <a:rPr lang="de-DE" u="none" dirty="0" smtClean="0">
                <a:latin typeface="Verdana" pitchFamily="34" charset="0"/>
              </a:rPr>
              <a:t>auch Primärbeziehungen</a:t>
            </a:r>
            <a:r>
              <a:rPr lang="de-DE" u="none" baseline="0" dirty="0" smtClean="0">
                <a:latin typeface="Verdana" pitchFamily="34" charset="0"/>
              </a:rPr>
              <a:t> genannt</a:t>
            </a:r>
            <a:r>
              <a:rPr lang="de-DE" u="none" dirty="0" smtClean="0">
                <a:latin typeface="Verdana" pitchFamily="34" charset="0"/>
              </a:rPr>
              <a:t>.</a:t>
            </a:r>
            <a:r>
              <a:rPr lang="de-DE" u="none" baseline="0" dirty="0" smtClean="0">
                <a:latin typeface="Verdana" pitchFamily="34" charset="0"/>
              </a:rPr>
              <a:t> </a:t>
            </a:r>
            <a:r>
              <a:rPr lang="de-DE" baseline="0" dirty="0" smtClean="0">
                <a:latin typeface="Verdana" pitchFamily="34" charset="0"/>
              </a:rPr>
              <a:t>Diese Begriffe sind essentiell für den Standard RDA und Sie sollten sie sich auf alle Fälle merken.</a:t>
            </a:r>
          </a:p>
          <a:p>
            <a:endParaRPr lang="de-DE" baseline="0" dirty="0" smtClean="0">
              <a:latin typeface="Verdana" pitchFamily="34" charset="0"/>
            </a:endParaRPr>
          </a:p>
          <a:p>
            <a:r>
              <a:rPr lang="de-DE" baseline="0" dirty="0" smtClean="0">
                <a:latin typeface="Verdana" pitchFamily="34" charset="0"/>
              </a:rPr>
              <a:t>Was ist aber damit genau gemeint: </a:t>
            </a:r>
          </a:p>
          <a:p>
            <a:r>
              <a:rPr lang="de-DE" baseline="0" dirty="0" smtClean="0">
                <a:latin typeface="Verdana" pitchFamily="34" charset="0"/>
              </a:rPr>
              <a:t>Am Anfang steht das </a:t>
            </a:r>
            <a:r>
              <a:rPr lang="de-DE" b="1" baseline="0" dirty="0" smtClean="0">
                <a:latin typeface="Verdana" pitchFamily="34" charset="0"/>
              </a:rPr>
              <a:t>Werk</a:t>
            </a:r>
            <a:r>
              <a:rPr lang="de-DE" baseline="0" dirty="0" smtClean="0">
                <a:latin typeface="Verdana" pitchFamily="34" charset="0"/>
              </a:rPr>
              <a:t> und dieses Werk ist erst einmal eine Idee. Nehmen wir an, Sie haben eine Idee für eine Geschichte. Diese Geschichte reift in Ihrem Kopf und nimmt mehr und mehr Gestalt an. </a:t>
            </a:r>
          </a:p>
          <a:p>
            <a:r>
              <a:rPr lang="de-DE" baseline="0" dirty="0" smtClean="0">
                <a:latin typeface="Verdana" pitchFamily="34" charset="0"/>
              </a:rPr>
              <a:t>Irgendwann sind Sie so überzeugt von Ihrer Geschichte, dass Sie beschließen, diese in eine Form zu bringen, um auch andere Menschen teilhaben zu lassen. Nun müssen Sie sich entscheiden: Möchten Sie aus Ihrer Geschichte eine Oper </a:t>
            </a:r>
            <a:r>
              <a:rPr lang="de-DE" u="none" baseline="0" dirty="0" smtClean="0">
                <a:latin typeface="Verdana" pitchFamily="34" charset="0"/>
              </a:rPr>
              <a:t>machen, einen Text, ein Hörspiel usw. </a:t>
            </a:r>
            <a:r>
              <a:rPr lang="de-DE" baseline="0" dirty="0" smtClean="0">
                <a:latin typeface="Verdana" pitchFamily="34" charset="0"/>
              </a:rPr>
              <a:t>Nehmen wir an, Sie entscheiden sich für ein Buch. Dann ist dies Ihre Form in der Sie sich ausdrücken möchten (lateinisch: </a:t>
            </a:r>
            <a:r>
              <a:rPr lang="de-DE" baseline="0" dirty="0" err="1" smtClean="0">
                <a:latin typeface="Verdana" pitchFamily="34" charset="0"/>
              </a:rPr>
              <a:t>exprimere</a:t>
            </a:r>
            <a:r>
              <a:rPr lang="de-DE" baseline="0" dirty="0" smtClean="0">
                <a:latin typeface="Verdana" pitchFamily="34" charset="0"/>
              </a:rPr>
              <a:t>); es entsteht eine </a:t>
            </a:r>
            <a:r>
              <a:rPr lang="de-DE" b="1" baseline="0" dirty="0" smtClean="0">
                <a:latin typeface="Verdana" pitchFamily="34" charset="0"/>
              </a:rPr>
              <a:t>Expression. </a:t>
            </a:r>
          </a:p>
          <a:p>
            <a:r>
              <a:rPr lang="de-DE" b="0" baseline="0" dirty="0" smtClean="0">
                <a:latin typeface="Verdana" pitchFamily="34" charset="0"/>
              </a:rPr>
              <a:t>In der Folge gelingt es Ihnen, einen Verleger von Ihrer Geschichte zu überzeugen. Er beschließt, eine Buchausgabe Ihrer Geschichte herauszubringen. Es entsteht eine </a:t>
            </a:r>
            <a:r>
              <a:rPr lang="de-DE" b="1" baseline="0" dirty="0" smtClean="0">
                <a:latin typeface="Verdana" pitchFamily="34" charset="0"/>
              </a:rPr>
              <a:t>Manifestation. </a:t>
            </a:r>
          </a:p>
          <a:p>
            <a:r>
              <a:rPr lang="de-DE" b="0" baseline="0" dirty="0" smtClean="0">
                <a:latin typeface="Verdana" pitchFamily="34" charset="0"/>
              </a:rPr>
              <a:t>Da unser Verleger dieses Buch möglichst oft verkaufen möchte, erstellt er, auf der Grundlage der Manifestation, mehrere </a:t>
            </a:r>
            <a:r>
              <a:rPr lang="de-DE" b="1" baseline="0" dirty="0" smtClean="0">
                <a:latin typeface="Verdana" pitchFamily="34" charset="0"/>
              </a:rPr>
              <a:t>Exemplare.</a:t>
            </a:r>
          </a:p>
          <a:p>
            <a:endParaRPr lang="de-DE" b="1" baseline="0" dirty="0" smtClean="0">
              <a:latin typeface="Verdana" pitchFamily="34" charset="0"/>
            </a:endParaRPr>
          </a:p>
          <a:p>
            <a:r>
              <a:rPr lang="de-DE" b="0" dirty="0" smtClean="0">
                <a:latin typeface="Verdana" pitchFamily="34" charset="0"/>
              </a:rPr>
              <a:t>Dies ist,</a:t>
            </a:r>
            <a:r>
              <a:rPr lang="de-DE" b="0" baseline="0" dirty="0" smtClean="0">
                <a:latin typeface="Verdana" pitchFamily="34" charset="0"/>
              </a:rPr>
              <a:t> zugegebenermaßen, ein einfaches Beispiel. Wir werden in der Folge sehen, dass die Unterscheidung nicht immer so einfach ist. Dies ist z. B. bei unikalen Objekten wie sie in Museen und Archiven vorkommen der Fall.</a:t>
            </a:r>
            <a:endParaRPr lang="de-DE" b="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172144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anose="020B0604030504040204" pitchFamily="34" charset="0"/>
                <a:cs typeface="Verdana" panose="020B0604030504040204" pitchFamily="34" charset="0"/>
              </a:rPr>
              <a:t>Die</a:t>
            </a:r>
            <a:r>
              <a:rPr lang="de-DE" baseline="0" dirty="0" smtClean="0">
                <a:latin typeface="Verdana" pitchFamily="34" charset="0"/>
                <a:ea typeface="Verdana" panose="020B0604030504040204" pitchFamily="34" charset="0"/>
                <a:cs typeface="Verdana" panose="020B0604030504040204" pitchFamily="34" charset="0"/>
              </a:rPr>
              <a:t> FRBR sind also ein Modell, das dazu dient, Daten strukturiert darzustellen. Grob gesagt, kann man dieses Modell in zwei Bereiche teilen. Der erste bewegt sich auf der Ebene der Ideen, Gedanken und der Konzepte. Hierzu gehören die Ebenen Werk und Expression. Im zweiten Bereich hat die Idee bereits Gestalt angenommen und bekommt, spätestens auf der Ebene des Exemplars eine physische oder eine virtuelle Form, die ich mit meinen Sinnen wahrnehmen kann, also sehen, hören oder auch fühlen.</a:t>
            </a: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135028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Modu</a:t>
            </a:r>
            <a:r>
              <a:rPr lang="de-DE" baseline="0" dirty="0" smtClean="0">
                <a:latin typeface="Verdana" pitchFamily="34" charset="0"/>
              </a:rPr>
              <a:t>l 1 ist eine </a:t>
            </a:r>
            <a:r>
              <a:rPr lang="de-DE" dirty="0" smtClean="0">
                <a:latin typeface="Verdana" pitchFamily="34" charset="0"/>
              </a:rPr>
              <a:t>allgemeine Schulung und soll dazu dienen, die</a:t>
            </a:r>
            <a:r>
              <a:rPr lang="de-DE" baseline="0" dirty="0" smtClean="0">
                <a:latin typeface="Verdana" pitchFamily="34" charset="0"/>
              </a:rPr>
              <a:t> Grundlagen für das Verständnis des Standards RDA zu legen. Gleichzeitig dient sie als Einführung für die fachspezifischen Schulungen. Die vorliegende Präsentation ist sowohl für die Vermittlung in einer Präsenzveranstaltung als auch zum Selbststudium </a:t>
            </a:r>
            <a:r>
              <a:rPr lang="de-DE" baseline="0" dirty="0" smtClean="0">
                <a:solidFill>
                  <a:schemeClr val="tx1"/>
                </a:solidFill>
                <a:latin typeface="Verdana" pitchFamily="34" charset="0"/>
              </a:rPr>
              <a:t>geeignet.</a:t>
            </a:r>
          </a:p>
          <a:p>
            <a:endParaRPr lang="de-DE" baseline="0" dirty="0" smtClean="0">
              <a:solidFill>
                <a:schemeClr val="tx1"/>
              </a:solidFill>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chemeClr val="tx1"/>
                </a:solidFill>
                <a:latin typeface="Verdana" pitchFamily="34" charset="0"/>
              </a:rPr>
              <a:t>Alle Schulungsunterlagen der AG RDA sind unter der Lizenz </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CC BY-NC-SA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Namensnennung-NichtKommerziell-Weitergabe</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unter</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gleichen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Bedingungen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öffentlich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zugänglich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ea typeface="Verdana" panose="020B0604030504040204" pitchFamily="34" charset="0"/>
                <a:cs typeface="Verdana" panose="020B0604030504040204" pitchFamily="34" charset="0"/>
              </a:rPr>
              <a:t>Gruppe 2 der FRBR-Entitäten umfasst</a:t>
            </a:r>
            <a:r>
              <a:rPr lang="de-DE" baseline="0" dirty="0" smtClean="0">
                <a:latin typeface="Verdana" pitchFamily="34" charset="0"/>
                <a:ea typeface="Verdana" panose="020B0604030504040204" pitchFamily="34" charset="0"/>
                <a:cs typeface="Verdana" panose="020B0604030504040204" pitchFamily="34" charset="0"/>
              </a:rPr>
              <a:t> die Entitäten Person und Körperschaft.</a:t>
            </a:r>
          </a:p>
          <a:p>
            <a:endParaRPr lang="de-DE" baseline="0" dirty="0" smtClean="0">
              <a:effectLst/>
              <a:latin typeface="Verdana" pitchFamily="34" charset="0"/>
              <a:ea typeface="Verdana" panose="020B0604030504040204" pitchFamily="34" charset="0"/>
              <a:cs typeface="Verdana" panose="020B0604030504040204" pitchFamily="34" charset="0"/>
            </a:endParaRPr>
          </a:p>
          <a:p>
            <a:r>
              <a:rPr lang="de-DE" dirty="0" smtClean="0">
                <a:effectLst/>
                <a:latin typeface="Verdana" panose="020B0604030504040204" pitchFamily="34" charset="0"/>
                <a:ea typeface="Verdana" panose="020B0604030504040204" pitchFamily="34" charset="0"/>
                <a:cs typeface="Verdana" panose="020B0604030504040204" pitchFamily="34" charset="0"/>
              </a:rPr>
              <a:t>Die FRAD hat neben den Personen und Körperschaften eine neue Entität der Gruppe 2, nämlich die Familie, eingeführt.</a:t>
            </a:r>
            <a:endParaRPr lang="de-DE" baseline="0" dirty="0" smtClean="0">
              <a:latin typeface="Verdana" pitchFamily="34" charset="0"/>
              <a:ea typeface="Verdana" panose="020B0604030504040204" pitchFamily="34" charset="0"/>
              <a:cs typeface="Verdana" panose="020B0604030504040204" pitchFamily="34" charset="0"/>
            </a:endParaRPr>
          </a:p>
          <a:p>
            <a:endParaRPr lang="de-DE" baseline="0" dirty="0" smtClean="0">
              <a:latin typeface="Verdana" pitchFamily="34" charset="0"/>
              <a:ea typeface="Verdana" panose="020B0604030504040204" pitchFamily="34" charset="0"/>
              <a:cs typeface="Verdana" panose="020B0604030504040204" pitchFamily="34" charset="0"/>
            </a:endParaRPr>
          </a:p>
          <a:p>
            <a:r>
              <a:rPr lang="de-DE" baseline="0" dirty="0" smtClean="0">
                <a:latin typeface="Verdana" pitchFamily="34" charset="0"/>
                <a:ea typeface="Verdana" panose="020B0604030504040204" pitchFamily="34" charset="0"/>
                <a:cs typeface="Verdana" panose="020B0604030504040204" pitchFamily="34" charset="0"/>
              </a:rPr>
              <a:t>Beachten Sie auch hier die Beziehungen (Relationen) zwischen den Entitäten. Beispiele: Eine Manifestation kann von einer Person (unser Verleger aus dem Beispiel oben) erstellt sein, eine Körperschaft (z. B. ein Museum) ist im Besitz eines Exemplars.</a:t>
            </a:r>
            <a:endParaRPr lang="de-DE" dirty="0" smtClean="0">
              <a:latin typeface="Verdana"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521132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dirty="0" smtClean="0">
                <a:latin typeface="Verdana" pitchFamily="34" charset="0"/>
                <a:ea typeface="Verdana" panose="020B0604030504040204" pitchFamily="34" charset="0"/>
                <a:cs typeface="Verdana" panose="020B0604030504040204" pitchFamily="34" charset="0"/>
              </a:rPr>
              <a:t>Schließlich gibt</a:t>
            </a:r>
            <a:r>
              <a:rPr lang="de-DE" baseline="0" dirty="0" smtClean="0">
                <a:latin typeface="Verdana" pitchFamily="34" charset="0"/>
                <a:ea typeface="Verdana" panose="020B0604030504040204" pitchFamily="34" charset="0"/>
                <a:cs typeface="Verdana" panose="020B0604030504040204" pitchFamily="34" charset="0"/>
              </a:rPr>
              <a:t> es noch die Gruppe 3 mit den Entitäten Begriff, Objekt, Ereignis und Ort, die dazu dienen, Inhalte zu beschreiben. </a:t>
            </a:r>
          </a:p>
          <a:p>
            <a:pPr eaLnBrk="1" hangingPunct="1"/>
            <a:endParaRPr lang="de-DE" baseline="0" dirty="0" smtClean="0">
              <a:latin typeface="Verdana" pitchFamily="34" charset="0"/>
              <a:ea typeface="Verdana" panose="020B0604030504040204" pitchFamily="34" charset="0"/>
              <a:cs typeface="Verdana" panose="020B0604030504040204" pitchFamily="34" charset="0"/>
            </a:endParaRPr>
          </a:p>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Diese drei FRBR-Gruppen (Entitäten-Gruppen) können auch untereinander eine Beziehung haben. So sprechen wir von Primärbeziehungen bei Beziehungen der Entitäten der Gruppe 1 (Werk, Expression, Manifestation und Exemplar) untereinander. Beispiel: Ein Werk wird in einer Manifestation verkörpert. Außerdem können auch gleiche Entitäten der Gruppe 1 zueinander in Beziehung stehen. Beispiel: Ein Werk ist die Parodie zu einem anderen Werk. </a:t>
            </a:r>
          </a:p>
          <a:p>
            <a:endParaRPr lang="de-DE" sz="1200" kern="1200" dirty="0" smtClean="0">
              <a:solidFill>
                <a:schemeClr val="tx1"/>
              </a:solidFill>
              <a:effectLst/>
              <a:latin typeface="+mn-lt"/>
              <a:ea typeface="+mn-ea"/>
              <a:cs typeface="+mn-cs"/>
            </a:endParaRP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4211146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Kommen wir zurück</a:t>
            </a:r>
            <a:r>
              <a:rPr lang="de-DE" sz="900" baseline="0" dirty="0" smtClean="0">
                <a:latin typeface="Verdana" panose="020B0604030504040204" pitchFamily="34" charset="0"/>
                <a:ea typeface="Verdana" panose="020B0604030504040204" pitchFamily="34" charset="0"/>
                <a:cs typeface="Verdana" panose="020B0604030504040204" pitchFamily="34" charset="0"/>
              </a:rPr>
              <a:t> zu den Entitäten der Gruppe 1. </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Wir möchten sie hier und auf den folgenden Folien anhand ihrer möglichen Merkmale näher beschreiben. Beginnen wir mit dem Werk. Ein Werk kann einen Titel haben, ein Entstehungsdatum oder auch eine bestimmte Form (z. B. ein musikalisches Werk).</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2143518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Wie Sie hier</a:t>
            </a:r>
            <a:r>
              <a:rPr lang="de-DE" sz="1200" baseline="0" dirty="0" smtClean="0">
                <a:latin typeface="Verdana" pitchFamily="34" charset="0"/>
              </a:rPr>
              <a:t> am Beispiel der Expression sehen, können einzelne Merkmale bei mehreren Entitäten vorkommen. Andere sind ganz charakteristisch für nur eine Entität, wie es das Merkmal „Sprache“ für die Expression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2339361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Wenn Sie</a:t>
            </a:r>
            <a:r>
              <a:rPr lang="de-DE" baseline="0" dirty="0" smtClean="0">
                <a:latin typeface="Verdana" pitchFamily="34" charset="0"/>
              </a:rPr>
              <a:t> die Auflistung von möglichen Merkmalen der Manifestation sehen, werden Sie feststellen, dass hier schon sehr viel konkretere Angaben gemacht werden. Denken Sie bitte an das Schaubild auf der Folie weiter oben. Wir befinden uns jetzt schon im Bereich des Konkreten und haben den Bereich der Ideen und Gedanken verlassen.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Hinweis: In den FRBR heißt es Verfasserangabe. In RDA heißt es Verantwortlichkeitsangabe.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317778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Als letztes die Merkmale der Entität Exemplar. Sie treffen nur auf das einzelne Exemplar zu.</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Vielleicht stellen Sie an dieser Stelle auch fest, dass Ihnen viele der bei der Manifestation und dem Exemplar aufgeführten Merkmale sehr bekannt vorkommen. Das ist richtig. Die Manifestation ist das, was wir in den Bibliotheken beschreiben und in einem Datensatz erfassen. Sie halten ein Exemplar in der Hand und beschreiben eine Manifestation. Denn Ihre Beschreibung der Manifestation gilt ja für alle Exemplare dieser Manifestation, wird jedoch in vielen Fällen durch Merkmale des Exemplars, wie die Signatur, ergänzt.</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4603906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Wir schauen uns nun zwei Beispiele an. Das</a:t>
            </a:r>
            <a:r>
              <a:rPr lang="de-DE" b="0" baseline="0" dirty="0" smtClean="0">
                <a:latin typeface="Verdana" panose="020B0604030504040204" pitchFamily="34" charset="0"/>
                <a:ea typeface="Verdana" panose="020B0604030504040204" pitchFamily="34" charset="0"/>
                <a:cs typeface="Verdana" panose="020B0604030504040204" pitchFamily="34" charset="0"/>
              </a:rPr>
              <a:t> erste zu Schillers Räubern</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Das</a:t>
            </a:r>
            <a:r>
              <a:rPr lang="de-DE" b="1" dirty="0" smtClean="0">
                <a:latin typeface="Verdana" panose="020B0604030504040204" pitchFamily="34" charset="0"/>
                <a:ea typeface="Verdana" panose="020B0604030504040204" pitchFamily="34" charset="0"/>
                <a:cs typeface="Verdana" panose="020B0604030504040204" pitchFamily="34" charset="0"/>
              </a:rPr>
              <a:t> Werk </a:t>
            </a:r>
            <a:r>
              <a:rPr lang="de-DE" b="0" dirty="0" smtClean="0">
                <a:latin typeface="Verdana" panose="020B0604030504040204" pitchFamily="34" charset="0"/>
                <a:ea typeface="Verdana" panose="020B0604030504040204" pitchFamily="34" charset="0"/>
                <a:cs typeface="Verdana" panose="020B0604030504040204" pitchFamily="34" charset="0"/>
              </a:rPr>
              <a:t>ist</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dirty="0" smtClean="0">
                <a:latin typeface="Verdana" panose="020B0604030504040204" pitchFamily="34" charset="0"/>
                <a:ea typeface="Verdana" panose="020B0604030504040204" pitchFamily="34" charset="0"/>
                <a:cs typeface="Verdana" panose="020B0604030504040204" pitchFamily="34" charset="0"/>
              </a:rPr>
              <a:t> Die Räuber (von </a:t>
            </a:r>
            <a:r>
              <a:rPr lang="fr-FR" dirty="0" smtClean="0">
                <a:latin typeface="Verdana" panose="020B0604030504040204" pitchFamily="34" charset="0"/>
                <a:ea typeface="Verdana" panose="020B0604030504040204" pitchFamily="34" charset="0"/>
                <a:cs typeface="Verdana" panose="020B0604030504040204" pitchFamily="34" charset="0"/>
              </a:rPr>
              <a:t>Friedrich Schiller)</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Eine</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1" dirty="0" smtClean="0">
                <a:latin typeface="Verdana" panose="020B0604030504040204" pitchFamily="34" charset="0"/>
                <a:ea typeface="Verdana" panose="020B0604030504040204" pitchFamily="34" charset="0"/>
                <a:cs typeface="Verdana" panose="020B0604030504040204" pitchFamily="34" charset="0"/>
              </a:rPr>
              <a:t>Expression </a:t>
            </a:r>
            <a:r>
              <a:rPr lang="de-DE" b="0" dirty="0" smtClean="0">
                <a:latin typeface="Verdana" panose="020B0604030504040204" pitchFamily="34" charset="0"/>
                <a:ea typeface="Verdana" panose="020B0604030504040204" pitchFamily="34" charset="0"/>
                <a:cs typeface="Verdana" panose="020B0604030504040204" pitchFamily="34" charset="0"/>
              </a:rPr>
              <a:t>kann sein</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dirty="0" smtClean="0">
                <a:latin typeface="Verdana" panose="020B0604030504040204" pitchFamily="34" charset="0"/>
                <a:ea typeface="Verdana" panose="020B0604030504040204" pitchFamily="34" charset="0"/>
                <a:cs typeface="Verdana" panose="020B0604030504040204" pitchFamily="34" charset="0"/>
              </a:rPr>
              <a:t> der Originaltext, ein gekürzter Text für die Schule, ein französischer Text, ein gelesener Text etc.</a:t>
            </a:r>
          </a:p>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Eine </a:t>
            </a:r>
            <a:r>
              <a:rPr lang="de-DE" b="1" dirty="0" smtClean="0">
                <a:latin typeface="Verdana" panose="020B0604030504040204" pitchFamily="34" charset="0"/>
                <a:ea typeface="Verdana" panose="020B0604030504040204" pitchFamily="34" charset="0"/>
                <a:cs typeface="Verdana" panose="020B0604030504040204" pitchFamily="34" charset="0"/>
              </a:rPr>
              <a:t>Manifestation </a:t>
            </a:r>
            <a:r>
              <a:rPr lang="de-DE" b="0" dirty="0" smtClean="0">
                <a:latin typeface="Verdana" panose="020B0604030504040204" pitchFamily="34" charset="0"/>
                <a:ea typeface="Verdana" panose="020B0604030504040204" pitchFamily="34" charset="0"/>
                <a:cs typeface="Verdana" panose="020B0604030504040204" pitchFamily="34" charset="0"/>
              </a:rPr>
              <a:t>kann sein</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dirty="0" smtClean="0">
                <a:latin typeface="Verdana" panose="020B0604030504040204" pitchFamily="34" charset="0"/>
                <a:ea typeface="Verdana" panose="020B0604030504040204" pitchFamily="34" charset="0"/>
                <a:cs typeface="Verdana" panose="020B0604030504040204" pitchFamily="34" charset="0"/>
              </a:rPr>
              <a:t> die gebundene Ausgabe, eine Taschenbuchausgabe, eine Hörbuchausgabe auf Audio-CD, eine Online-Ausgabe etc.</a:t>
            </a:r>
          </a:p>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Ein </a:t>
            </a:r>
            <a:r>
              <a:rPr lang="de-DE" b="1" dirty="0" smtClean="0">
                <a:latin typeface="Verdana" panose="020B0604030504040204" pitchFamily="34" charset="0"/>
                <a:ea typeface="Verdana" panose="020B0604030504040204" pitchFamily="34" charset="0"/>
                <a:cs typeface="Verdana" panose="020B0604030504040204" pitchFamily="34" charset="0"/>
              </a:rPr>
              <a:t>Exemplar </a:t>
            </a:r>
            <a:r>
              <a:rPr lang="de-DE" b="0" dirty="0" smtClean="0">
                <a:latin typeface="Verdana" panose="020B0604030504040204" pitchFamily="34" charset="0"/>
                <a:ea typeface="Verdana" panose="020B0604030504040204" pitchFamily="34" charset="0"/>
                <a:cs typeface="Verdana" panose="020B0604030504040204" pitchFamily="34" charset="0"/>
              </a:rPr>
              <a:t>kann sein</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dirty="0" smtClean="0">
                <a:latin typeface="Verdana" panose="020B0604030504040204" pitchFamily="34" charset="0"/>
                <a:ea typeface="Verdana" panose="020B0604030504040204" pitchFamily="34" charset="0"/>
                <a:cs typeface="Verdana" panose="020B0604030504040204" pitchFamily="34" charset="0"/>
              </a:rPr>
              <a:t> das Buch, das ich in der Hand halten kann, eine Kopie einer Datei, die auf meinem Rechner gespeichert ist, exakt die CD des Hörbuchs, die in meinem Player steckt.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12714551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 und hier das zweite</a:t>
            </a:r>
            <a:r>
              <a:rPr lang="de-DE" baseline="0" dirty="0" smtClean="0">
                <a:latin typeface="Verdana" pitchFamily="34" charset="0"/>
              </a:rPr>
              <a:t> </a:t>
            </a:r>
            <a:r>
              <a:rPr lang="de-DE" dirty="0" smtClean="0">
                <a:latin typeface="Verdana" pitchFamily="34" charset="0"/>
              </a:rPr>
              <a:t>Beispiel zu Erich Kästners Doppeltem Lottchen. Beachten</a:t>
            </a:r>
            <a:r>
              <a:rPr lang="de-DE" baseline="0" dirty="0" smtClean="0">
                <a:latin typeface="Verdana" pitchFamily="34" charset="0"/>
              </a:rPr>
              <a:t> Sie, dass die Verfilmung des Doppelten Lottchens ein eigenes Werk ist.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41458584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Die FRBR stellen in dieser</a:t>
            </a:r>
            <a:r>
              <a:rPr lang="de-DE" baseline="0" dirty="0" smtClean="0">
                <a:latin typeface="Verdana" pitchFamily="34" charset="0"/>
              </a:rPr>
              <a:t> Form und Konsequenz ein neues Modell dar, aber die Idee, Daten strukturiert abzulegen, ist nicht ganz neu. Unsere alten Zettelkataloge kannten auch schon solche Einteilungen. Sie sehen auf der Folie ein Foto aus dem Katalog des Deutschen Literaturarchivs in Marbach mit dem Einstieg „Die Räuber“.</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8085160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spcBef>
                <a:spcPct val="0"/>
              </a:spcBef>
            </a:pPr>
            <a:r>
              <a:rPr lang="de-DE" noProof="0" dirty="0" smtClean="0">
                <a:solidFill>
                  <a:srgbClr val="000000"/>
                </a:solidFill>
                <a:latin typeface="Verdana" pitchFamily="34" charset="0"/>
                <a:cs typeface="Times New Roman" pitchFamily="18" charset="0"/>
              </a:rPr>
              <a:t>Wie</a:t>
            </a:r>
            <a:r>
              <a:rPr lang="de-DE" baseline="0" noProof="0" dirty="0" smtClean="0">
                <a:solidFill>
                  <a:srgbClr val="000000"/>
                </a:solidFill>
                <a:latin typeface="Verdana" pitchFamily="34" charset="0"/>
                <a:cs typeface="Times New Roman" pitchFamily="18" charset="0"/>
              </a:rPr>
              <a:t> bereits eingangs erwähnt, ist die Unterscheidung bzw. die Abgrenzung zwischen den Entitäten nicht immer ganz einfach. Das trifft in besonderem Maße auf die Entitäten Werk und Expression zu.</a:t>
            </a:r>
            <a:endParaRPr lang="de-DE" noProof="0" dirty="0" smtClean="0">
              <a:solidFill>
                <a:srgbClr val="000000"/>
              </a:solidFill>
              <a:latin typeface="Verdana" pitchFamily="34" charset="0"/>
              <a:cs typeface="Times New Roman" pitchFamily="18" charset="0"/>
            </a:endParaRPr>
          </a:p>
          <a:p>
            <a:pPr eaLnBrk="1" hangingPunct="1">
              <a:spcBef>
                <a:spcPct val="0"/>
              </a:spcBef>
            </a:pPr>
            <a:endParaRPr lang="de-DE" noProof="0" dirty="0" smtClean="0">
              <a:solidFill>
                <a:srgbClr val="000000"/>
              </a:solidFill>
              <a:latin typeface="Verdana" pitchFamily="34" charset="0"/>
              <a:cs typeface="Times New Roman" pitchFamily="18" charset="0"/>
            </a:endParaRPr>
          </a:p>
          <a:p>
            <a:pPr eaLnBrk="1" hangingPunct="1">
              <a:spcBef>
                <a:spcPct val="0"/>
              </a:spcBef>
            </a:pPr>
            <a:r>
              <a:rPr lang="de-DE" noProof="0" dirty="0" smtClean="0">
                <a:solidFill>
                  <a:srgbClr val="000000"/>
                </a:solidFill>
                <a:latin typeface="Verdana" pitchFamily="34" charset="0"/>
                <a:cs typeface="Times New Roman" pitchFamily="18" charset="0"/>
              </a:rPr>
              <a:t>Dieses Schema</a:t>
            </a:r>
            <a:r>
              <a:rPr lang="de-DE" baseline="0" noProof="0" dirty="0" smtClean="0">
                <a:solidFill>
                  <a:srgbClr val="000000"/>
                </a:solidFill>
                <a:latin typeface="Verdana" pitchFamily="34" charset="0"/>
                <a:cs typeface="Times New Roman" pitchFamily="18" charset="0"/>
              </a:rPr>
              <a:t> ist der Versuch von Barbara </a:t>
            </a:r>
            <a:r>
              <a:rPr lang="de-DE" baseline="0" noProof="0" dirty="0" err="1" smtClean="0">
                <a:solidFill>
                  <a:srgbClr val="000000"/>
                </a:solidFill>
                <a:latin typeface="Verdana" pitchFamily="34" charset="0"/>
                <a:cs typeface="Times New Roman" pitchFamily="18" charset="0"/>
              </a:rPr>
              <a:t>Tillett</a:t>
            </a:r>
            <a:r>
              <a:rPr lang="de-DE" baseline="0" noProof="0" dirty="0" smtClean="0">
                <a:solidFill>
                  <a:srgbClr val="000000"/>
                </a:solidFill>
                <a:latin typeface="Verdana" pitchFamily="34" charset="0"/>
                <a:cs typeface="Times New Roman" pitchFamily="18" charset="0"/>
              </a:rPr>
              <a:t>, Mitglied im Joint </a:t>
            </a:r>
            <a:r>
              <a:rPr lang="de-DE" baseline="0" noProof="0" dirty="0" err="1" smtClean="0">
                <a:solidFill>
                  <a:srgbClr val="000000"/>
                </a:solidFill>
                <a:latin typeface="Verdana" pitchFamily="34" charset="0"/>
                <a:cs typeface="Times New Roman" pitchFamily="18" charset="0"/>
              </a:rPr>
              <a:t>Steering</a:t>
            </a:r>
            <a:r>
              <a:rPr lang="de-DE" baseline="0" noProof="0" dirty="0" smtClean="0">
                <a:solidFill>
                  <a:srgbClr val="000000"/>
                </a:solidFill>
                <a:latin typeface="Verdana" pitchFamily="34" charset="0"/>
                <a:cs typeface="Times New Roman" pitchFamily="18" charset="0"/>
              </a:rPr>
              <a:t> </a:t>
            </a:r>
            <a:r>
              <a:rPr lang="de-DE" baseline="0" noProof="0" dirty="0" err="1" smtClean="0">
                <a:solidFill>
                  <a:srgbClr val="000000"/>
                </a:solidFill>
                <a:latin typeface="Verdana" pitchFamily="34" charset="0"/>
                <a:cs typeface="Times New Roman" pitchFamily="18" charset="0"/>
              </a:rPr>
              <a:t>Committee</a:t>
            </a:r>
            <a:r>
              <a:rPr lang="de-DE" baseline="0" noProof="0" dirty="0" smtClean="0">
                <a:solidFill>
                  <a:srgbClr val="000000"/>
                </a:solidFill>
                <a:latin typeface="Verdana" pitchFamily="34" charset="0"/>
                <a:cs typeface="Times New Roman" pitchFamily="18" charset="0"/>
              </a:rPr>
              <a:t> für </a:t>
            </a:r>
            <a:r>
              <a:rPr lang="de-DE" baseline="0" noProof="0" dirty="0" err="1" smtClean="0">
                <a:solidFill>
                  <a:srgbClr val="000000"/>
                </a:solidFill>
                <a:latin typeface="Verdana" pitchFamily="34" charset="0"/>
                <a:cs typeface="Times New Roman" pitchFamily="18" charset="0"/>
              </a:rPr>
              <a:t>Developing</a:t>
            </a:r>
            <a:r>
              <a:rPr lang="de-DE" baseline="0" noProof="0" dirty="0" smtClean="0">
                <a:solidFill>
                  <a:srgbClr val="000000"/>
                </a:solidFill>
                <a:latin typeface="Verdana" pitchFamily="34" charset="0"/>
                <a:cs typeface="Times New Roman" pitchFamily="18" charset="0"/>
              </a:rPr>
              <a:t> RDA (JSC) und langjährige Vorsitzende des Gremiums, die Abgrenzung, wann ein Werk ein neues Werk wird, darzustellen. Es wird auch von uns, z. B. in der Themengruppe Werke-Regelwerk der AG RDA, als Diskussionsgrundlage benutzt. Bei näherer Beschäftigung damit wird ganz schnell klar, dass die Abgrenzung  nicht einfach ist. Wir versuchen zurzeit in der oben erwähnten Arbeitsgruppe dieses Kontinuum mit Beispielen zu unterfüttern, umso mehr Klarheit zu gewinnen und es für den deutschsprachigen Raum anpassen zu können.</a:t>
            </a:r>
            <a:endParaRPr lang="de-DE" noProof="0" dirty="0" smtClean="0">
              <a:solidFill>
                <a:srgbClr val="000000"/>
              </a:solidFill>
              <a:latin typeface="Verdana" pitchFamily="34" charset="0"/>
              <a:cs typeface="Times New Roman" pitchFamily="18"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11712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dirty="0" smtClean="0">
                <a:latin typeface="Verdana" pitchFamily="34" charset="0"/>
              </a:rPr>
              <a:t>Im ersten Teil dieser Schulung werden die Modelle,</a:t>
            </a:r>
            <a:r>
              <a:rPr lang="de-DE" sz="1200" baseline="0" dirty="0" smtClean="0">
                <a:latin typeface="Verdana" pitchFamily="34" charset="0"/>
              </a:rPr>
              <a:t> die dem Standard RDA zugrunde liegen, vorgestellt. Im zweiten Teil lernen Sie die Entstehung und die Organisation der RDA sowie das Arbeitsinstrument RDA Toolkit kennen. Im dritten Teil beschäftigen wir uns mit der Struktur und dem Aufbau der RDA und der letzte Teil stellt Ihnen die Grundbegriffe vor, die Sie für die Anwendung der RDA unbedingt benötigen.</a:t>
            </a:r>
          </a:p>
          <a:p>
            <a:pPr>
              <a:spcBef>
                <a:spcPts val="0"/>
              </a:spcBef>
            </a:pPr>
            <a:endParaRPr lang="de-DE" sz="1200" baseline="0" dirty="0" smtClean="0">
              <a:latin typeface="Verdana" pitchFamily="34" charset="0"/>
            </a:endParaRPr>
          </a:p>
          <a:p>
            <a:pPr>
              <a:spcBef>
                <a:spcPts val="0"/>
              </a:spcBef>
            </a:pPr>
            <a:r>
              <a:rPr lang="de-DE" sz="1200" baseline="0" dirty="0" smtClean="0">
                <a:latin typeface="Verdana" pitchFamily="34" charset="0"/>
              </a:rPr>
              <a:t>Zu einzelnen Lerninhalten gibt es Aufgaben zum Üben und Festigen der gerade behandelten Inhalte. Diese finden Sie in getrennten Dokumenten, ebenso die Lösungen zu den Aufgaben.</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4252499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a:t>
            </a:r>
            <a:r>
              <a:rPr lang="de-DE" baseline="0" dirty="0" smtClean="0">
                <a:latin typeface="Verdana" pitchFamily="34" charset="0"/>
              </a:rPr>
              <a:t> haben nun ausführlich über die Entitäten der Gruppe 1 der FRBR gesprochen. Die folgenden Übungen sind dazu gedacht, dass Gehörte oder Gelesene zu verfestigen bzw. selbst noch einmal zu reflektieren.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40005761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sz="1200" dirty="0" smtClean="0">
                <a:latin typeface="Verdana" pitchFamily="34" charset="0"/>
              </a:rPr>
              <a:t>Neben den</a:t>
            </a:r>
            <a:r>
              <a:rPr lang="de-DE" sz="1200" baseline="0" dirty="0" smtClean="0">
                <a:latin typeface="Verdana" pitchFamily="34" charset="0"/>
              </a:rPr>
              <a:t> FRBR gibt es noch zwei weitere </a:t>
            </a:r>
            <a:r>
              <a:rPr lang="de-DE" sz="1200" baseline="0" dirty="0" err="1" smtClean="0">
                <a:latin typeface="Verdana" pitchFamily="34" charset="0"/>
              </a:rPr>
              <a:t>Functional</a:t>
            </a:r>
            <a:r>
              <a:rPr lang="de-DE" sz="1200" baseline="0" dirty="0" smtClean="0">
                <a:latin typeface="Verdana" pitchFamily="34" charset="0"/>
              </a:rPr>
              <a:t> </a:t>
            </a:r>
            <a:r>
              <a:rPr lang="de-DE" sz="1200" baseline="0" dirty="0" err="1" smtClean="0">
                <a:latin typeface="Verdana" pitchFamily="34" charset="0"/>
              </a:rPr>
              <a:t>Requirements</a:t>
            </a:r>
            <a:r>
              <a:rPr lang="de-DE" sz="1200" baseline="0" dirty="0" smtClean="0">
                <a:latin typeface="Verdana" pitchFamily="34" charset="0"/>
              </a:rPr>
              <a:t>.</a:t>
            </a:r>
          </a:p>
          <a:p>
            <a:pPr eaLnBrk="1" hangingPunct="1"/>
            <a:endParaRPr lang="de-DE" sz="1200" baseline="0" dirty="0" smtClean="0">
              <a:latin typeface="Verdana" pitchFamily="34" charset="0"/>
            </a:endParaRPr>
          </a:p>
          <a:p>
            <a:pPr eaLnBrk="1" hangingPunct="1"/>
            <a:r>
              <a:rPr lang="de-DE" sz="1200" baseline="0" dirty="0" smtClean="0">
                <a:latin typeface="Verdana" pitchFamily="34" charset="0"/>
              </a:rPr>
              <a:t>Das sind die auf dieser Folie schematisch dargestellten </a:t>
            </a:r>
            <a:r>
              <a:rPr lang="de-DE" sz="1200" baseline="0" dirty="0" err="1" smtClean="0">
                <a:latin typeface="Verdana" pitchFamily="34" charset="0"/>
              </a:rPr>
              <a:t>Functional</a:t>
            </a:r>
            <a:r>
              <a:rPr lang="de-DE" sz="1200" baseline="0" dirty="0" smtClean="0">
                <a:latin typeface="Verdana" pitchFamily="34" charset="0"/>
              </a:rPr>
              <a:t> </a:t>
            </a:r>
            <a:r>
              <a:rPr lang="de-DE" sz="1200" baseline="0" dirty="0" err="1" smtClean="0">
                <a:latin typeface="Verdana" pitchFamily="34" charset="0"/>
              </a:rPr>
              <a:t>Requirements</a:t>
            </a:r>
            <a:r>
              <a:rPr lang="de-DE" sz="1200" baseline="0" dirty="0" smtClean="0">
                <a:latin typeface="Verdana" pitchFamily="34" charset="0"/>
              </a:rPr>
              <a:t> </a:t>
            </a:r>
            <a:r>
              <a:rPr lang="de-DE" sz="1200" baseline="0" dirty="0" err="1" smtClean="0">
                <a:latin typeface="Verdana" pitchFamily="34" charset="0"/>
              </a:rPr>
              <a:t>for</a:t>
            </a:r>
            <a:r>
              <a:rPr lang="de-DE" sz="1200" baseline="0" dirty="0" smtClean="0">
                <a:latin typeface="Verdana" pitchFamily="34" charset="0"/>
              </a:rPr>
              <a:t> Authority Data (FRAD). Sie beschäftigen sich mit Normdaten.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9705347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 und</a:t>
            </a:r>
            <a:r>
              <a:rPr lang="de-DE" sz="1200" baseline="0" dirty="0" smtClean="0">
                <a:latin typeface="Verdana" pitchFamily="34" charset="0"/>
              </a:rPr>
              <a:t> die </a:t>
            </a:r>
            <a:r>
              <a:rPr lang="de-DE" sz="1200" baseline="0" dirty="0" err="1" smtClean="0">
                <a:latin typeface="Verdana" pitchFamily="34" charset="0"/>
              </a:rPr>
              <a:t>Functional</a:t>
            </a:r>
            <a:r>
              <a:rPr lang="de-DE" sz="1200" baseline="0" dirty="0" smtClean="0">
                <a:latin typeface="Verdana" pitchFamily="34" charset="0"/>
              </a:rPr>
              <a:t> </a:t>
            </a:r>
            <a:r>
              <a:rPr lang="de-DE" sz="1200" baseline="0" dirty="0" err="1" smtClean="0">
                <a:latin typeface="Verdana" pitchFamily="34" charset="0"/>
              </a:rPr>
              <a:t>Requirements</a:t>
            </a:r>
            <a:r>
              <a:rPr lang="de-DE" sz="1200" baseline="0" dirty="0" smtClean="0">
                <a:latin typeface="Verdana" pitchFamily="34" charset="0"/>
              </a:rPr>
              <a:t> </a:t>
            </a:r>
            <a:r>
              <a:rPr lang="de-DE" sz="1200" baseline="0" dirty="0" err="1" smtClean="0">
                <a:latin typeface="Verdana" pitchFamily="34" charset="0"/>
              </a:rPr>
              <a:t>for</a:t>
            </a:r>
            <a:r>
              <a:rPr lang="de-DE" sz="1200" baseline="0" dirty="0" smtClean="0">
                <a:latin typeface="Verdana" pitchFamily="34" charset="0"/>
              </a:rPr>
              <a:t> </a:t>
            </a:r>
            <a:r>
              <a:rPr lang="de-DE" sz="1200" baseline="0" dirty="0" err="1" smtClean="0">
                <a:latin typeface="Verdana" pitchFamily="34" charset="0"/>
              </a:rPr>
              <a:t>Subject</a:t>
            </a:r>
            <a:r>
              <a:rPr lang="de-DE" sz="1200" baseline="0" dirty="0" smtClean="0">
                <a:latin typeface="Verdana" pitchFamily="34" charset="0"/>
              </a:rPr>
              <a:t> Authority Data (FRSAD) </a:t>
            </a:r>
            <a:r>
              <a:rPr lang="de-DE" sz="1200" u="none" baseline="0" dirty="0" smtClean="0">
                <a:latin typeface="Verdana" pitchFamily="34" charset="0"/>
              </a:rPr>
              <a:t>für inhaltserschließende Normdaten. </a:t>
            </a:r>
            <a:r>
              <a:rPr lang="de-DE" sz="1200" baseline="0" dirty="0" smtClean="0">
                <a:latin typeface="Verdana" pitchFamily="34" charset="0"/>
              </a:rPr>
              <a:t>Beide Modelle sind hier nur der Vollständigkeit halber aufgeführt. Sie sind nicht Bestandteil dieser Schulung und werden deshalb auch an dieser Stelle nicht näher erläutert.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6251465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Darüber hinaus gibt es noch weitere</a:t>
            </a:r>
            <a:r>
              <a:rPr lang="de-DE" baseline="0" dirty="0" smtClean="0">
                <a:latin typeface="Verdana" pitchFamily="34" charset="0"/>
              </a:rPr>
              <a:t> „FRBRs“ z. B. für unikale Objekte oder für fortlaufende Ressourcen. Sie bilden zusammen die sogenannte </a:t>
            </a:r>
            <a:r>
              <a:rPr lang="de-DE" u="none" baseline="0" dirty="0" smtClean="0">
                <a:latin typeface="Verdana" pitchFamily="34" charset="0"/>
              </a:rPr>
              <a:t>Familie der </a:t>
            </a:r>
            <a:r>
              <a:rPr lang="de-DE" u="none" baseline="0" dirty="0" err="1" smtClean="0">
                <a:latin typeface="Verdana" pitchFamily="34" charset="0"/>
              </a:rPr>
              <a:t>Functional</a:t>
            </a:r>
            <a:r>
              <a:rPr lang="de-DE" u="none" baseline="0" dirty="0" smtClean="0">
                <a:latin typeface="Verdana" pitchFamily="34" charset="0"/>
              </a:rPr>
              <a:t> </a:t>
            </a:r>
            <a:r>
              <a:rPr lang="de-DE" u="none" baseline="0" dirty="0" err="1" smtClean="0">
                <a:latin typeface="Verdana" pitchFamily="34" charset="0"/>
              </a:rPr>
              <a:t>requirements</a:t>
            </a:r>
            <a:r>
              <a:rPr lang="de-DE" u="none" baseline="0" dirty="0" smtClean="0">
                <a:latin typeface="Verdana" pitchFamily="34" charset="0"/>
              </a:rPr>
              <a:t>.</a:t>
            </a:r>
            <a:endParaRPr lang="de-DE" u="non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0406731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Sie haben den ersten Teil der Grundlagenschulung absolviert. </a:t>
            </a:r>
            <a:r>
              <a:rPr lang="de-DE" dirty="0" smtClean="0">
                <a:latin typeface="Verdana" pitchFamily="34" charset="0"/>
              </a:rPr>
              <a:t>Bis hierhin</a:t>
            </a:r>
            <a:r>
              <a:rPr lang="de-DE" baseline="0" dirty="0" smtClean="0">
                <a:latin typeface="Verdana" pitchFamily="34" charset="0"/>
              </a:rPr>
              <a:t> haben Sie die Grundlagenmodelle des Standards RDA kennengelernt und sich ein Verständnis für die wichtigsten Grundprinzipien der FRBR erarbeitet sowie die praktische Umsetzung geübt.</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4704671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rPr>
              <a:t>Wir danken Ihnen ganz herzlich für Ihre Aufmerksamkeit</a:t>
            </a:r>
            <a:r>
              <a:rPr lang="de-DE" sz="1200" baseline="0" dirty="0" smtClean="0">
                <a:latin typeface="Verdana" pitchFamily="34" charset="0"/>
              </a:rPr>
              <a:t>! </a:t>
            </a:r>
            <a:endParaRPr lang="de-DE" sz="1200" dirty="0" smtClean="0">
              <a:latin typeface="Verdana" pitchFamily="34" charset="0"/>
            </a:endParaRPr>
          </a:p>
          <a:p>
            <a:endParaRPr lang="de-DE" sz="1200" dirty="0" smtClean="0">
              <a:latin typeface="Verdana" pitchFamily="34" charset="0"/>
            </a:endParaRPr>
          </a:p>
          <a:p>
            <a:r>
              <a:rPr lang="de-DE" sz="1200" dirty="0" smtClean="0">
                <a:latin typeface="Verdana" pitchFamily="34" charset="0"/>
              </a:rPr>
              <a:t>Wir möchten Sie noch auf das RDA-Info-Wiki</a:t>
            </a:r>
            <a:r>
              <a:rPr lang="de-DE" sz="1200" baseline="0" dirty="0" smtClean="0">
                <a:latin typeface="Verdana" pitchFamily="34" charset="0"/>
              </a:rPr>
              <a:t> aufmerksam machen. Dort sind alle Informationen rund um den Standard RDA und die Implementierung im deutschsprachigen Raum gebündelt. Es ist frei zugänglich, ein Passwort ist nicht nötig. </a:t>
            </a:r>
          </a:p>
          <a:p>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Für direkte Fragen stehen wir Ihnen gerne unter der Mail-Adresse rda-info@dnb.de zur Verfügung und für den Austausch zu allen Themen rund um RDA gibt es seit Januar 2015 eine Mailingliste mit der Adresse </a:t>
            </a:r>
            <a:r>
              <a:rPr lang="de-DE" sz="1200" dirty="0" smtClean="0">
                <a:latin typeface="Verdana" pitchFamily="34" charset="0"/>
                <a:hlinkClick r:id="rId3"/>
              </a:rPr>
              <a:t>rda-info-liste@lists.dnb.de</a:t>
            </a:r>
            <a:r>
              <a:rPr lang="de-DE" sz="1200" dirty="0" smtClean="0">
                <a:latin typeface="Verdana" pitchFamily="34" charset="0"/>
              </a:rPr>
              <a:t>. Unter diesem Link</a:t>
            </a:r>
            <a:r>
              <a:rPr lang="de-DE" sz="1200" baseline="0" dirty="0" smtClean="0">
                <a:latin typeface="Verdana" pitchFamily="34" charset="0"/>
              </a:rPr>
              <a:t> http://lists.dnb.de/mailman/listinfo/rda-info-liste kommen Sie direkt zur Anmeldung.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466765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noch einmal im Überblick,</a:t>
            </a:r>
            <a:r>
              <a:rPr lang="de-DE" baseline="0" dirty="0" smtClean="0">
                <a:latin typeface="Verdana" pitchFamily="34" charset="0"/>
              </a:rPr>
              <a:t> welche Lerninhalte Ihnen während der Schulung begegnen werden.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4081873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a:t>
            </a:r>
            <a:r>
              <a:rPr lang="de-DE" baseline="0" dirty="0" smtClean="0">
                <a:latin typeface="Verdana" pitchFamily="34" charset="0"/>
              </a:rPr>
              <a:t> beginnen nun mit dem ersten Teil der RDA-Grundlagenschulung, die sich mit den Modellen beschäftigt, auf die der Standard aufbaut.</a:t>
            </a:r>
            <a:endParaRPr lang="de-DE" dirty="0" smtClean="0">
              <a:latin typeface="Verdana" pitchFamily="34" charset="0"/>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Auf</a:t>
            </a:r>
            <a:r>
              <a:rPr lang="de-DE" sz="1200" baseline="0" dirty="0" smtClean="0">
                <a:latin typeface="Verdana" pitchFamily="34" charset="0"/>
              </a:rPr>
              <a:t> dieser Folie zeigen wir Ihnen </a:t>
            </a:r>
            <a:r>
              <a:rPr lang="de-DE" sz="1200" dirty="0" smtClean="0">
                <a:latin typeface="Verdana" pitchFamily="34" charset="0"/>
              </a:rPr>
              <a:t>die beiden Modelle</a:t>
            </a:r>
            <a:r>
              <a:rPr lang="de-DE" sz="1200" baseline="0" dirty="0" smtClean="0">
                <a:latin typeface="Verdana" pitchFamily="34" charset="0"/>
              </a:rPr>
              <a:t> bzw. Prinzipien, die dem Standard RDA zugrunde liegen. Beides sind von der International </a:t>
            </a:r>
            <a:r>
              <a:rPr lang="de-DE" sz="1200" baseline="0" dirty="0" err="1" smtClean="0">
                <a:latin typeface="Verdana" pitchFamily="34" charset="0"/>
              </a:rPr>
              <a:t>Federation</a:t>
            </a:r>
            <a:r>
              <a:rPr lang="de-DE" sz="1200" baseline="0" dirty="0" smtClean="0">
                <a:latin typeface="Verdana" pitchFamily="34" charset="0"/>
              </a:rPr>
              <a:t> </a:t>
            </a:r>
            <a:r>
              <a:rPr lang="de-DE" sz="1200" baseline="0" dirty="0" err="1" smtClean="0">
                <a:latin typeface="Verdana" pitchFamily="34" charset="0"/>
              </a:rPr>
              <a:t>of</a:t>
            </a:r>
            <a:r>
              <a:rPr lang="de-DE" sz="1200" baseline="0" dirty="0" smtClean="0">
                <a:latin typeface="Verdana" pitchFamily="34" charset="0"/>
              </a:rPr>
              <a:t> Library </a:t>
            </a:r>
            <a:r>
              <a:rPr lang="de-DE" sz="1200" baseline="0" dirty="0" err="1" smtClean="0">
                <a:latin typeface="Verdana" pitchFamily="34" charset="0"/>
              </a:rPr>
              <a:t>Associations</a:t>
            </a:r>
            <a:r>
              <a:rPr lang="de-DE" sz="1200" baseline="0" dirty="0" smtClean="0">
                <a:latin typeface="Verdana" pitchFamily="34" charset="0"/>
              </a:rPr>
              <a:t> (IFLA)</a:t>
            </a:r>
            <a:r>
              <a:rPr lang="de-DE" sz="1200" dirty="0" smtClean="0">
                <a:latin typeface="Verdana" pitchFamily="34" charset="0"/>
              </a:rPr>
              <a:t> erarbeitete Unterlagen.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1712963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Wir schauen uns nun das erste Modell an. Es ist das “Statement </a:t>
            </a:r>
            <a:r>
              <a:rPr lang="de-DE" sz="1200" dirty="0" err="1" smtClean="0">
                <a:latin typeface="Verdana" panose="020B0604030504040204" pitchFamily="34" charset="0"/>
                <a:ea typeface="Verdana" panose="020B0604030504040204" pitchFamily="34" charset="0"/>
                <a:cs typeface="Verdana" panose="020B0604030504040204" pitchFamily="34" charset="0"/>
              </a:rPr>
              <a:t>of</a:t>
            </a:r>
            <a:r>
              <a:rPr lang="de-DE" sz="12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2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Ursprünglich wurde es</a:t>
            </a:r>
            <a:r>
              <a:rPr lang="de-DE" sz="1200" baseline="0" dirty="0" smtClean="0">
                <a:latin typeface="Verdana" panose="020B0604030504040204" pitchFamily="34" charset="0"/>
                <a:ea typeface="Verdana" panose="020B0604030504040204" pitchFamily="34" charset="0"/>
                <a:cs typeface="Verdana" panose="020B0604030504040204" pitchFamily="34" charset="0"/>
              </a:rPr>
              <a:t> als „Statement </a:t>
            </a:r>
            <a:r>
              <a:rPr lang="de-DE" sz="1200"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baseline="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baseline="0" dirty="0" smtClean="0">
                <a:latin typeface="Verdana" panose="020B0604030504040204" pitchFamily="34" charset="0"/>
                <a:ea typeface="Verdana" panose="020B0604030504040204" pitchFamily="34" charset="0"/>
                <a:cs typeface="Verdana" panose="020B0604030504040204" pitchFamily="34" charset="0"/>
              </a:rPr>
              <a:t>“</a:t>
            </a:r>
            <a:r>
              <a:rPr lang="de-DE" sz="1200" dirty="0" smtClean="0">
                <a:latin typeface="Verdana" panose="020B0604030504040204" pitchFamily="34" charset="0"/>
                <a:ea typeface="Verdana" panose="020B0604030504040204" pitchFamily="34" charset="0"/>
                <a:cs typeface="Verdana" panose="020B0604030504040204" pitchFamily="34" charset="0"/>
              </a:rPr>
              <a:t> – auch</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dirty="0" smtClean="0">
                <a:latin typeface="Verdana" panose="020B0604030504040204" pitchFamily="34" charset="0"/>
                <a:ea typeface="Verdana" panose="020B0604030504040204" pitchFamily="34" charset="0"/>
                <a:cs typeface="Verdana" panose="020B0604030504040204" pitchFamily="34" charset="0"/>
              </a:rPr>
              <a:t>bekannt als “Paris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 ausgearbeitet.</a:t>
            </a:r>
            <a:r>
              <a:rPr lang="de-DE" sz="1200" baseline="0" dirty="0" smtClean="0">
                <a:latin typeface="Verdana" panose="020B0604030504040204" pitchFamily="34" charset="0"/>
                <a:ea typeface="Verdana" panose="020B0604030504040204" pitchFamily="34" charset="0"/>
                <a:cs typeface="Verdana" panose="020B0604030504040204" pitchFamily="34" charset="0"/>
              </a:rPr>
              <a:t> Es </a:t>
            </a:r>
            <a:r>
              <a:rPr lang="de-DE" sz="1200" dirty="0" smtClean="0">
                <a:latin typeface="Verdana" panose="020B0604030504040204" pitchFamily="34" charset="0"/>
                <a:ea typeface="Verdana" panose="020B0604030504040204" pitchFamily="34" charset="0"/>
                <a:cs typeface="Verdana" panose="020B0604030504040204" pitchFamily="34" charset="0"/>
              </a:rPr>
              <a:t>wurde 1961 von der International Conference on </a:t>
            </a:r>
            <a:r>
              <a:rPr lang="de-DE" sz="12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verabschiedet. Diese Prinzipien dienten als Basis für die internationale Standardisierung in der Katalogisierung und die meisten Katalogisierungsregelwerke, die in der Folgezeit weltweit entwickelt wurden, folgten den Prinzipien ganz oder wenigstens in hohem Maße. </a:t>
            </a:r>
          </a:p>
          <a:p>
            <a:pPr marL="342900" indent="-342900">
              <a:buFont typeface="Arial" panose="020B0604020202020204" pitchFamily="34" charset="0"/>
              <a:buChar cha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Auf Initiative der IFLA wurden die „Paris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überarbeitet und durch </a:t>
            </a:r>
            <a:r>
              <a:rPr lang="de-DE" sz="1200" u="none" dirty="0" smtClean="0">
                <a:latin typeface="Verdana" panose="020B0604030504040204" pitchFamily="34" charset="0"/>
                <a:ea typeface="Verdana" panose="020B0604030504040204" pitchFamily="34" charset="0"/>
                <a:cs typeface="Verdana" panose="020B0604030504040204" pitchFamily="34" charset="0"/>
              </a:rPr>
              <a:t>das</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Statement </a:t>
            </a:r>
            <a:r>
              <a:rPr lang="de-DE" sz="1200" u="none"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a:t>
            </a:r>
            <a:r>
              <a:rPr lang="de-DE" sz="1200" u="none" dirty="0" smtClean="0">
                <a:latin typeface="Verdana" panose="020B0604030504040204" pitchFamily="34" charset="0"/>
                <a:ea typeface="Verdana" panose="020B0604030504040204" pitchFamily="34" charset="0"/>
                <a:cs typeface="Verdana" panose="020B0604030504040204" pitchFamily="34" charset="0"/>
              </a:rPr>
              <a:t>International </a:t>
            </a:r>
            <a:r>
              <a:rPr lang="de-DE" sz="1200" u="none"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a:t>
            </a:r>
            <a:r>
              <a:rPr lang="de-DE" sz="1200" u="none" baseline="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a:t>
            </a:r>
            <a:r>
              <a:rPr lang="de-DE" sz="1200" u="none" dirty="0" smtClean="0">
                <a:latin typeface="Verdana" panose="020B0604030504040204" pitchFamily="34" charset="0"/>
                <a:ea typeface="Verdana" panose="020B0604030504040204" pitchFamily="34" charset="0"/>
                <a:cs typeface="Verdana" panose="020B0604030504040204" pitchFamily="34" charset="0"/>
              </a:rPr>
              <a:t>ICP) ersetzt</a:t>
            </a:r>
            <a:r>
              <a:rPr lang="de-DE" sz="1200" dirty="0" smtClean="0">
                <a:latin typeface="Verdana" panose="020B0604030504040204" pitchFamily="34" charset="0"/>
                <a:ea typeface="Verdana" panose="020B0604030504040204" pitchFamily="34" charset="0"/>
                <a:cs typeface="Verdana" panose="020B0604030504040204" pitchFamily="34" charset="0"/>
              </a:rPr>
              <a:t>, die auf Online-Bibliothekskataloge und auch darüber hinaus anwendbar sind. Das oberste Prinzip ist der Komfort des Katalognutzers.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54202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 sehen Sie einen Screenshot aus</a:t>
            </a:r>
            <a:r>
              <a:rPr lang="de-DE" sz="1200" baseline="0" dirty="0" smtClean="0">
                <a:latin typeface="Verdana" pitchFamily="34" charset="0"/>
              </a:rPr>
              <a:t> der deutschen Übersetzung. Achten Sie darauf, dass hier bereits an sehr prominenter Stelle von der Entwicklung eines internationalen Katalogisierungsregelwerkes gesprochen wird. (Pfeil)</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49554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 zusammengefasst die Grundprinzipien,</a:t>
            </a:r>
            <a:r>
              <a:rPr lang="de-DE" sz="1200" baseline="0" dirty="0" smtClean="0">
                <a:latin typeface="Verdana" pitchFamily="34" charset="0"/>
              </a:rPr>
              <a:t> die in den ICP beschrieben werden. Manche klingen heute vielleicht trivial, waren aber in dieser Zusammenstellung erstmals neu und sind bis heute gültig.</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3824786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24.08.2015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18" Type="http://schemas.openxmlformats.org/officeDocument/2006/relationships/image" Target="../media/image14.png"/><Relationship Id="rId3" Type="http://schemas.openxmlformats.org/officeDocument/2006/relationships/slideLayout" Target="../slideLayouts/slideLayout1.xml"/><Relationship Id="rId21" Type="http://schemas.openxmlformats.org/officeDocument/2006/relationships/image" Target="../media/image17.png"/><Relationship Id="rId7" Type="http://schemas.openxmlformats.org/officeDocument/2006/relationships/image" Target="../media/image3.jpeg"/><Relationship Id="rId12" Type="http://schemas.openxmlformats.org/officeDocument/2006/relationships/image" Target="../media/image8.jpeg"/><Relationship Id="rId17" Type="http://schemas.openxmlformats.org/officeDocument/2006/relationships/image" Target="../media/image13.png"/><Relationship Id="rId2" Type="http://schemas.openxmlformats.org/officeDocument/2006/relationships/audio" Target="../media/media1.wma"/><Relationship Id="rId16" Type="http://schemas.openxmlformats.org/officeDocument/2006/relationships/image" Target="../media/image12.png"/><Relationship Id="rId20" Type="http://schemas.openxmlformats.org/officeDocument/2006/relationships/image" Target="../media/image16.jpeg"/><Relationship Id="rId1" Type="http://schemas.microsoft.com/office/2007/relationships/media" Target="../media/media1.wma"/><Relationship Id="rId6" Type="http://schemas.openxmlformats.org/officeDocument/2006/relationships/image" Target="../media/image2.png"/><Relationship Id="rId11" Type="http://schemas.openxmlformats.org/officeDocument/2006/relationships/image" Target="../media/image7.jpeg"/><Relationship Id="rId5" Type="http://schemas.openxmlformats.org/officeDocument/2006/relationships/image" Target="../media/image1.jpeg"/><Relationship Id="rId15" Type="http://schemas.openxmlformats.org/officeDocument/2006/relationships/image" Target="../media/image11.png"/><Relationship Id="rId10" Type="http://schemas.openxmlformats.org/officeDocument/2006/relationships/image" Target="../media/image6.png"/><Relationship Id="rId19" Type="http://schemas.openxmlformats.org/officeDocument/2006/relationships/image" Target="../media/image15.jpeg"/><Relationship Id="rId4" Type="http://schemas.openxmlformats.org/officeDocument/2006/relationships/notesSlide" Target="../notesSlides/notesSlide1.xml"/><Relationship Id="rId9" Type="http://schemas.openxmlformats.org/officeDocument/2006/relationships/image" Target="../media/image5.png"/><Relationship Id="rId1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wma"/><Relationship Id="rId1" Type="http://schemas.microsoft.com/office/2007/relationships/media" Target="../media/media10.wma"/><Relationship Id="rId5" Type="http://schemas.openxmlformats.org/officeDocument/2006/relationships/image" Target="../media/image17.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1.wma"/><Relationship Id="rId1" Type="http://schemas.microsoft.com/office/2007/relationships/media" Target="../media/media11.wma"/><Relationship Id="rId6" Type="http://schemas.openxmlformats.org/officeDocument/2006/relationships/image" Target="../media/image17.png"/><Relationship Id="rId5" Type="http://schemas.openxmlformats.org/officeDocument/2006/relationships/image" Target="../media/image21.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2.wma"/><Relationship Id="rId1" Type="http://schemas.microsoft.com/office/2007/relationships/media" Target="../media/media12.wma"/><Relationship Id="rId5" Type="http://schemas.openxmlformats.org/officeDocument/2006/relationships/image" Target="../media/image17.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3.wma"/><Relationship Id="rId1" Type="http://schemas.microsoft.com/office/2007/relationships/media" Target="../media/media13.wma"/><Relationship Id="rId5" Type="http://schemas.openxmlformats.org/officeDocument/2006/relationships/image" Target="../media/image17.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4.wma"/><Relationship Id="rId1" Type="http://schemas.microsoft.com/office/2007/relationships/media" Target="../media/media14.wma"/><Relationship Id="rId5" Type="http://schemas.openxmlformats.org/officeDocument/2006/relationships/image" Target="../media/image17.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5.wma"/><Relationship Id="rId1" Type="http://schemas.microsoft.com/office/2007/relationships/media" Target="../media/media15.wma"/><Relationship Id="rId5" Type="http://schemas.openxmlformats.org/officeDocument/2006/relationships/image" Target="../media/image17.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6.wma"/><Relationship Id="rId1" Type="http://schemas.microsoft.com/office/2007/relationships/media" Target="../media/media16.wma"/><Relationship Id="rId5" Type="http://schemas.openxmlformats.org/officeDocument/2006/relationships/image" Target="../media/image17.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7.wma"/><Relationship Id="rId1" Type="http://schemas.microsoft.com/office/2007/relationships/media" Target="../media/media17.wma"/><Relationship Id="rId5" Type="http://schemas.openxmlformats.org/officeDocument/2006/relationships/image" Target="../media/image17.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8.wma"/><Relationship Id="rId1" Type="http://schemas.microsoft.com/office/2007/relationships/media" Target="../media/media18.wma"/><Relationship Id="rId5" Type="http://schemas.openxmlformats.org/officeDocument/2006/relationships/image" Target="../media/image17.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9.wma"/><Relationship Id="rId1" Type="http://schemas.microsoft.com/office/2007/relationships/media" Target="../media/media19.wma"/><Relationship Id="rId5" Type="http://schemas.openxmlformats.org/officeDocument/2006/relationships/image" Target="../media/image17.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wma"/><Relationship Id="rId1" Type="http://schemas.microsoft.com/office/2007/relationships/media" Target="../media/media2.wma"/><Relationship Id="rId5" Type="http://schemas.openxmlformats.org/officeDocument/2006/relationships/image" Target="../media/image17.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0.wma"/><Relationship Id="rId1" Type="http://schemas.microsoft.com/office/2007/relationships/media" Target="../media/media20.wma"/><Relationship Id="rId5" Type="http://schemas.openxmlformats.org/officeDocument/2006/relationships/image" Target="../media/image17.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1.wma"/><Relationship Id="rId1" Type="http://schemas.microsoft.com/office/2007/relationships/media" Target="../media/media21.wma"/><Relationship Id="rId5" Type="http://schemas.openxmlformats.org/officeDocument/2006/relationships/image" Target="../media/image17.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2.wma"/><Relationship Id="rId1" Type="http://schemas.microsoft.com/office/2007/relationships/media" Target="../media/media22.wma"/><Relationship Id="rId5" Type="http://schemas.openxmlformats.org/officeDocument/2006/relationships/image" Target="../media/image17.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3.wma"/><Relationship Id="rId1" Type="http://schemas.microsoft.com/office/2007/relationships/media" Target="../media/media23.wma"/><Relationship Id="rId5" Type="http://schemas.openxmlformats.org/officeDocument/2006/relationships/image" Target="../media/image17.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4.wma"/><Relationship Id="rId1" Type="http://schemas.microsoft.com/office/2007/relationships/media" Target="../media/media24.wma"/><Relationship Id="rId5" Type="http://schemas.openxmlformats.org/officeDocument/2006/relationships/image" Target="../media/image17.pn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5.wma"/><Relationship Id="rId1" Type="http://schemas.microsoft.com/office/2007/relationships/media" Target="../media/media25.wma"/><Relationship Id="rId5" Type="http://schemas.openxmlformats.org/officeDocument/2006/relationships/image" Target="../media/image17.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6.wma"/><Relationship Id="rId1" Type="http://schemas.microsoft.com/office/2007/relationships/media" Target="../media/media26.wma"/><Relationship Id="rId6" Type="http://schemas.openxmlformats.org/officeDocument/2006/relationships/image" Target="../media/image17.png"/><Relationship Id="rId5" Type="http://schemas.openxmlformats.org/officeDocument/2006/relationships/hyperlink" Target="http://www.digbib.org/Friedrich_von_Schiller_1759/Die_Raeuber" TargetMode="Externa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7.wma"/><Relationship Id="rId1" Type="http://schemas.microsoft.com/office/2007/relationships/media" Target="../media/media27.wma"/><Relationship Id="rId5" Type="http://schemas.openxmlformats.org/officeDocument/2006/relationships/image" Target="../media/image17.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8.wma"/><Relationship Id="rId1" Type="http://schemas.microsoft.com/office/2007/relationships/media" Target="../media/media28.wma"/><Relationship Id="rId6" Type="http://schemas.openxmlformats.org/officeDocument/2006/relationships/image" Target="../media/image17.png"/><Relationship Id="rId5" Type="http://schemas.openxmlformats.org/officeDocument/2006/relationships/image" Target="../media/image22.jpe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audio" Target="../media/media29.wma"/><Relationship Id="rId7" Type="http://schemas.openxmlformats.org/officeDocument/2006/relationships/image" Target="../media/image23.emf"/><Relationship Id="rId2" Type="http://schemas.microsoft.com/office/2007/relationships/media" Target="../media/media29.wma"/><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29.xml"/><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wma"/><Relationship Id="rId1" Type="http://schemas.microsoft.com/office/2007/relationships/media" Target="../media/media3.wma"/><Relationship Id="rId5" Type="http://schemas.openxmlformats.org/officeDocument/2006/relationships/image" Target="../media/image17.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0.wma"/><Relationship Id="rId1" Type="http://schemas.microsoft.com/office/2007/relationships/media" Target="../media/media30.wma"/><Relationship Id="rId6" Type="http://schemas.openxmlformats.org/officeDocument/2006/relationships/image" Target="../media/image17.png"/><Relationship Id="rId5" Type="http://schemas.openxmlformats.org/officeDocument/2006/relationships/image" Target="../media/image24.jpe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1.wma"/><Relationship Id="rId1" Type="http://schemas.microsoft.com/office/2007/relationships/media" Target="../media/media31.wma"/><Relationship Id="rId5" Type="http://schemas.openxmlformats.org/officeDocument/2006/relationships/image" Target="../media/image17.png"/><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2.wma"/><Relationship Id="rId1" Type="http://schemas.microsoft.com/office/2007/relationships/media" Target="../media/media32.wma"/><Relationship Id="rId5" Type="http://schemas.openxmlformats.org/officeDocument/2006/relationships/image" Target="../media/image17.pn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3.wma"/><Relationship Id="rId1" Type="http://schemas.microsoft.com/office/2007/relationships/media" Target="../media/media33.wma"/><Relationship Id="rId6" Type="http://schemas.openxmlformats.org/officeDocument/2006/relationships/image" Target="../media/image17.png"/><Relationship Id="rId5" Type="http://schemas.openxmlformats.org/officeDocument/2006/relationships/image" Target="../media/image25.jpeg"/><Relationship Id="rId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4.wma"/><Relationship Id="rId1" Type="http://schemas.microsoft.com/office/2007/relationships/media" Target="../media/media34.wma"/><Relationship Id="rId5" Type="http://schemas.openxmlformats.org/officeDocument/2006/relationships/image" Target="../media/image17.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8" Type="http://schemas.openxmlformats.org/officeDocument/2006/relationships/hyperlink" Target="mailto:rda-info-liste@lists.dnb.de" TargetMode="External"/><Relationship Id="rId3" Type="http://schemas.openxmlformats.org/officeDocument/2006/relationships/slideLayout" Target="../slideLayouts/slideLayout1.xml"/><Relationship Id="rId7" Type="http://schemas.openxmlformats.org/officeDocument/2006/relationships/hyperlink" Target="mailto:rda-info@dnb.de" TargetMode="External"/><Relationship Id="rId2" Type="http://schemas.openxmlformats.org/officeDocument/2006/relationships/audio" Target="../media/media35.wma"/><Relationship Id="rId1" Type="http://schemas.microsoft.com/office/2007/relationships/media" Target="../media/media35.wma"/><Relationship Id="rId6" Type="http://schemas.openxmlformats.org/officeDocument/2006/relationships/hyperlink" Target="https://wiki.dnb.de/display/RDAINFO/RDA-Info" TargetMode="External"/><Relationship Id="rId5" Type="http://schemas.openxmlformats.org/officeDocument/2006/relationships/image" Target="../media/image26.png"/><Relationship Id="rId4" Type="http://schemas.openxmlformats.org/officeDocument/2006/relationships/notesSlide" Target="../notesSlides/notesSlide35.xml"/><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wma"/><Relationship Id="rId1" Type="http://schemas.microsoft.com/office/2007/relationships/media" Target="../media/media4.wma"/><Relationship Id="rId5" Type="http://schemas.openxmlformats.org/officeDocument/2006/relationships/image" Target="../media/image17.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wma"/><Relationship Id="rId1" Type="http://schemas.microsoft.com/office/2007/relationships/media" Target="../media/media5.wma"/><Relationship Id="rId5" Type="http://schemas.openxmlformats.org/officeDocument/2006/relationships/image" Target="../media/image17.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wma"/><Relationship Id="rId1" Type="http://schemas.microsoft.com/office/2007/relationships/media" Target="../media/media6.wma"/><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wma"/><Relationship Id="rId1" Type="http://schemas.microsoft.com/office/2007/relationships/media" Target="../media/media7.wma"/><Relationship Id="rId6" Type="http://schemas.openxmlformats.org/officeDocument/2006/relationships/image" Target="../media/image17.png"/><Relationship Id="rId5" Type="http://schemas.openxmlformats.org/officeDocument/2006/relationships/hyperlink" Target="http://www.ifla.org/publications/statement-of-international-cataloguing-principles" TargetMode="Externa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wma"/><Relationship Id="rId1" Type="http://schemas.microsoft.com/office/2007/relationships/media" Target="../media/media8.wma"/><Relationship Id="rId6" Type="http://schemas.openxmlformats.org/officeDocument/2006/relationships/image" Target="../media/image17.png"/><Relationship Id="rId5" Type="http://schemas.openxmlformats.org/officeDocument/2006/relationships/image" Target="../media/image20.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wma"/><Relationship Id="rId1" Type="http://schemas.microsoft.com/office/2007/relationships/media" Target="../media/media9.wma"/><Relationship Id="rId5" Type="http://schemas.openxmlformats.org/officeDocument/2006/relationships/image" Target="../media/image17.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11">
            <a:extLst>
              <a:ext uri="{28A0092B-C50C-407E-A947-70E740481C1C}">
                <a14:useLocalDpi xmlns:a14="http://schemas.microsoft.com/office/drawing/2010/main"/>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3" cstate="screen">
            <a:extLst>
              <a:ext uri="{28A0092B-C50C-407E-A947-70E740481C1C}">
                <a14:useLocalDpi xmlns:a14="http://schemas.microsoft.com/office/drawing/2010/main"/>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5">
            <a:extLst>
              <a:ext uri="{28A0092B-C50C-407E-A947-70E740481C1C}">
                <a14:useLocalDpi xmlns:a14="http://schemas.microsoft.com/office/drawing/2010/main"/>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8">
            <a:extLst>
              <a:ext uri="{28A0092B-C50C-407E-A947-70E740481C1C}">
                <a14:useLocalDpi xmlns:a14="http://schemas.microsoft.com/office/drawing/2010/main"/>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677899" y="2348880"/>
            <a:ext cx="1650927" cy="358775"/>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21"/>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332250410"/>
      </p:ext>
    </p:extLst>
  </p:cSld>
  <p:clrMapOvr>
    <a:masterClrMapping/>
  </p:clrMapOvr>
  <mc:AlternateContent xmlns:mc="http://schemas.openxmlformats.org/markup-compatibility/2006" xmlns:p14="http://schemas.microsoft.com/office/powerpoint/2010/main">
    <mc:Choice Requires="p14">
      <p:transition spd="slow" p14:dur="2000" advTm="48639"/>
    </mc:Choice>
    <mc:Fallback xmlns="">
      <p:transition spd="slow" advTm="486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sp>
        <p:nvSpPr>
          <p:cNvPr id="3" name="Textplatzhalter 2"/>
          <p:cNvSpPr>
            <a:spLocks noGrp="1"/>
          </p:cNvSpPr>
          <p:nvPr>
            <p:ph type="body" sz="quarter" idx="13"/>
          </p:nvPr>
        </p:nvSpPr>
        <p:spPr>
          <a:xfrm>
            <a:off x="251520" y="1340768"/>
            <a:ext cx="8640960" cy="4968552"/>
          </a:xfrm>
        </p:spPr>
        <p:txBody>
          <a:bodyPr/>
          <a:lstStyle/>
          <a:p>
            <a:r>
              <a:rPr lang="de-DE" dirty="0">
                <a:ea typeface="Verdana" panose="020B0604030504040204" pitchFamily="34" charset="0"/>
                <a:cs typeface="Verdana" panose="020B0604030504040204" pitchFamily="34" charset="0"/>
              </a:rPr>
              <a:t>1998 erstmals veröffentlicht in der gleichnamigen Studie der „IFLA Study Group on FRBR</a:t>
            </a:r>
            <a:r>
              <a:rPr lang="de-DE" dirty="0" smtClean="0">
                <a:ea typeface="Verdana" panose="020B0604030504040204" pitchFamily="34" charset="0"/>
                <a:cs typeface="Verdana" panose="020B0604030504040204" pitchFamily="34" charset="0"/>
              </a:rPr>
              <a:t>“ </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2006 von der „IFLA FRBR Review Group“ weltweit in ein Stellungnahme-Verfahren eingebracht </a:t>
            </a:r>
          </a:p>
          <a:p>
            <a:r>
              <a:rPr lang="de-DE" dirty="0">
                <a:ea typeface="Verdana" panose="020B0604030504040204" pitchFamily="34" charset="0"/>
                <a:cs typeface="Verdana" panose="020B0604030504040204" pitchFamily="34" charset="0"/>
              </a:rPr>
              <a:t>2008/2009 überarbeitete Fassung</a:t>
            </a:r>
          </a:p>
          <a:p>
            <a:r>
              <a:rPr lang="de-DE" dirty="0">
                <a:ea typeface="Verdana" panose="020B0604030504040204" pitchFamily="34" charset="0"/>
                <a:cs typeface="Verdana" panose="020B0604030504040204" pitchFamily="34" charset="0"/>
              </a:rPr>
              <a:t>2009 ins Deutsche und seither in zahlreiche andere Sprachen </a:t>
            </a:r>
            <a:r>
              <a:rPr lang="de-DE" dirty="0" smtClean="0">
                <a:ea typeface="Verdana" panose="020B0604030504040204" pitchFamily="34" charset="0"/>
                <a:cs typeface="Verdana" panose="020B0604030504040204" pitchFamily="34" charset="0"/>
              </a:rPr>
              <a:t>übersetzt</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Betreuung durch die </a:t>
            </a:r>
            <a:r>
              <a:rPr lang="en-US" dirty="0">
                <a:ea typeface="Verdana" panose="020B0604030504040204" pitchFamily="34" charset="0"/>
                <a:cs typeface="Verdana" panose="020B0604030504040204" pitchFamily="34" charset="0"/>
              </a:rPr>
              <a:t>FRBR Review </a:t>
            </a:r>
            <a:r>
              <a:rPr lang="en-US" dirty="0" smtClean="0">
                <a:ea typeface="Verdana" panose="020B0604030504040204" pitchFamily="34" charset="0"/>
                <a:cs typeface="Verdana" panose="020B0604030504040204" pitchFamily="34" charset="0"/>
              </a:rPr>
              <a:t>Group, </a:t>
            </a:r>
            <a:r>
              <a:rPr lang="de-DE" dirty="0" smtClean="0">
                <a:ea typeface="Verdana" panose="020B0604030504040204" pitchFamily="34" charset="0"/>
                <a:cs typeface="Verdana" panose="020B0604030504040204" pitchFamily="34" charset="0"/>
              </a:rPr>
              <a:t>eine </a:t>
            </a:r>
            <a:r>
              <a:rPr lang="de-DE" dirty="0">
                <a:ea typeface="Verdana" panose="020B0604030504040204" pitchFamily="34" charset="0"/>
                <a:cs typeface="Verdana" panose="020B0604030504040204" pitchFamily="34" charset="0"/>
              </a:rPr>
              <a:t>Arbeitsgruppe der IFLA </a:t>
            </a:r>
            <a:r>
              <a:rPr lang="de-DE" dirty="0" err="1">
                <a:ea typeface="Verdana" panose="020B0604030504040204" pitchFamily="34" charset="0"/>
                <a:cs typeface="Verdana" panose="020B0604030504040204" pitchFamily="34" charset="0"/>
              </a:rPr>
              <a:t>Cataloguing</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Section</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Konsolidierung der Modelle als Arbeitsschwerpunkt </a:t>
            </a:r>
          </a:p>
          <a:p>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10</a:t>
            </a:fld>
            <a:endParaRPr lang="de-DE" dirty="0"/>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726490070"/>
      </p:ext>
    </p:extLst>
  </p:cSld>
  <p:clrMapOvr>
    <a:masterClrMapping/>
  </p:clrMapOvr>
  <mc:AlternateContent xmlns:mc="http://schemas.openxmlformats.org/markup-compatibility/2006" xmlns:p14="http://schemas.microsoft.com/office/powerpoint/2010/main">
    <mc:Choice Requires="p14">
      <p:transition spd="slow" p14:dur="2000" advTm="83973"/>
    </mc:Choice>
    <mc:Fallback xmlns="">
      <p:transition spd="slow" advTm="839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Titel 1"/>
          <p:cNvSpPr txBox="1">
            <a:spLocks/>
          </p:cNvSpPr>
          <p:nvPr/>
        </p:nvSpPr>
        <p:spPr>
          <a:xfrm>
            <a:off x="251520" y="183778"/>
            <a:ext cx="864096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err="1" smtClean="0"/>
              <a:t>Functional</a:t>
            </a:r>
            <a:r>
              <a:rPr lang="de-DE" dirty="0" smtClean="0"/>
              <a:t> </a:t>
            </a:r>
            <a:r>
              <a:rPr lang="de-DE" dirty="0" err="1" smtClean="0"/>
              <a:t>Requirements</a:t>
            </a:r>
            <a:r>
              <a:rPr lang="de-DE" dirty="0" smtClean="0"/>
              <a:t> </a:t>
            </a:r>
            <a:r>
              <a:rPr lang="de-DE" dirty="0" err="1" smtClean="0"/>
              <a:t>for</a:t>
            </a:r>
            <a:r>
              <a:rPr lang="de-DE" dirty="0" smtClean="0"/>
              <a:t> </a:t>
            </a:r>
            <a:r>
              <a:rPr lang="de-DE" dirty="0" err="1" smtClean="0"/>
              <a:t>Bibliographic</a:t>
            </a:r>
            <a:r>
              <a:rPr lang="de-DE" dirty="0" smtClean="0"/>
              <a:t> Records (FRBR)</a:t>
            </a:r>
            <a:endParaRPr lang="de-DE" dirty="0"/>
          </a:p>
        </p:txBody>
      </p:sp>
      <p:sp>
        <p:nvSpPr>
          <p:cNvPr id="7" name="Rectangle 5"/>
          <p:cNvSpPr>
            <a:spLocks noGrp="1" noChangeArrowheads="1"/>
          </p:cNvSpPr>
          <p:nvPr>
            <p:ph type="body" idx="4294967295"/>
          </p:nvPr>
        </p:nvSpPr>
        <p:spPr>
          <a:xfrm>
            <a:off x="179512" y="4509120"/>
            <a:ext cx="3528392" cy="1584176"/>
          </a:xfrm>
          <a:prstGeom prst="rect">
            <a:avLst/>
          </a:prstGeom>
        </p:spPr>
        <p:txBody>
          <a:bodyPr>
            <a:normAutofit fontScale="70000" lnSpcReduction="20000"/>
          </a:bodyPr>
          <a:lstStyle/>
          <a:p>
            <a:endParaRPr lang="de-DE" dirty="0" smtClean="0"/>
          </a:p>
          <a:p>
            <a:endParaRPr lang="de-DE" dirty="0"/>
          </a:p>
          <a:p>
            <a:endParaRPr lang="de-DE" dirty="0" smtClean="0"/>
          </a:p>
          <a:p>
            <a:pPr marL="0" indent="0">
              <a:buNone/>
            </a:pPr>
            <a:r>
              <a:rPr lang="de-DE" sz="2100" dirty="0" smtClean="0"/>
              <a:t>ISBN </a:t>
            </a:r>
            <a:r>
              <a:rPr lang="de-DE" sz="2100" dirty="0"/>
              <a:t>978-3-941113-05-3 </a:t>
            </a:r>
          </a:p>
          <a:p>
            <a:pPr marL="0" indent="0">
              <a:buNone/>
            </a:pPr>
            <a:r>
              <a:rPr lang="de-DE" sz="2100" dirty="0"/>
              <a:t>&lt;urn:nbn:de:101-2009022600&gt; </a:t>
            </a:r>
          </a:p>
          <a:p>
            <a:pPr eaLnBrk="1" hangingPunct="1">
              <a:lnSpc>
                <a:spcPts val="2000"/>
              </a:lnSpc>
              <a:buFont typeface="Verdana" pitchFamily="34" charset="0"/>
              <a:buNone/>
            </a:pPr>
            <a:r>
              <a:rPr lang="de-DE" dirty="0" smtClean="0"/>
              <a:t>		</a:t>
            </a:r>
          </a:p>
        </p:txBody>
      </p:sp>
      <p:pic>
        <p:nvPicPr>
          <p:cNvPr id="8"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819525" y="1196751"/>
            <a:ext cx="4883975" cy="5002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130699769"/>
      </p:ext>
    </p:extLst>
  </p:cSld>
  <p:clrMapOvr>
    <a:masterClrMapping/>
  </p:clrMapOvr>
  <mc:AlternateContent xmlns:mc="http://schemas.openxmlformats.org/markup-compatibility/2006" xmlns:p14="http://schemas.microsoft.com/office/powerpoint/2010/main">
    <mc:Choice Requires="p14">
      <p:transition spd="slow" p14:dur="2000" advTm="6923"/>
    </mc:Choice>
    <mc:Fallback xmlns="">
      <p:transition spd="slow" advTm="69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3168352"/>
          </a:xfrm>
        </p:spPr>
        <p:txBody>
          <a:bodyPr/>
          <a:lstStyle/>
          <a:p>
            <a:pPr>
              <a:lnSpc>
                <a:spcPts val="2500"/>
              </a:lnSpc>
              <a:buNone/>
            </a:pPr>
            <a:r>
              <a:rPr lang="de-DE" b="1" dirty="0" smtClean="0"/>
              <a:t>Benutzeranforderungen</a:t>
            </a:r>
            <a:endParaRPr lang="de-DE" dirty="0"/>
          </a:p>
          <a:p>
            <a:pPr>
              <a:lnSpc>
                <a:spcPts val="2500"/>
              </a:lnSpc>
              <a:buNone/>
            </a:pPr>
            <a:endParaRPr lang="de-DE" dirty="0"/>
          </a:p>
          <a:p>
            <a:pPr>
              <a:lnSpc>
                <a:spcPts val="2500"/>
              </a:lnSpc>
            </a:pPr>
            <a:r>
              <a:rPr lang="de-DE" dirty="0" smtClean="0"/>
              <a:t>Finden</a:t>
            </a:r>
          </a:p>
          <a:p>
            <a:pPr>
              <a:lnSpc>
                <a:spcPts val="2500"/>
              </a:lnSpc>
            </a:pPr>
            <a:r>
              <a:rPr lang="de-DE" dirty="0" smtClean="0"/>
              <a:t>Identifizieren</a:t>
            </a:r>
          </a:p>
          <a:p>
            <a:pPr>
              <a:lnSpc>
                <a:spcPts val="2500"/>
              </a:lnSpc>
            </a:pPr>
            <a:r>
              <a:rPr lang="de-DE" dirty="0" smtClean="0"/>
              <a:t>Auswählen </a:t>
            </a:r>
            <a:r>
              <a:rPr lang="de-DE" dirty="0"/>
              <a:t>und </a:t>
            </a:r>
            <a:endParaRPr lang="de-DE" dirty="0" smtClean="0"/>
          </a:p>
          <a:p>
            <a:pPr>
              <a:lnSpc>
                <a:spcPts val="2500"/>
              </a:lnSpc>
            </a:pPr>
            <a:r>
              <a:rPr lang="de-DE" dirty="0" smtClean="0"/>
              <a:t>Zugang </a:t>
            </a:r>
            <a:r>
              <a:rPr lang="de-DE" dirty="0"/>
              <a:t>erhalten</a:t>
            </a:r>
          </a:p>
          <a:p>
            <a:pPr>
              <a:lnSpc>
                <a:spcPts val="2500"/>
              </a:lnSpc>
              <a:buNone/>
            </a:pPr>
            <a:r>
              <a:rPr lang="de-DE" dirty="0"/>
              <a:t> </a:t>
            </a:r>
          </a:p>
          <a:p>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00392" y="6376243"/>
            <a:ext cx="586408" cy="365125"/>
          </a:xfrm>
        </p:spPr>
        <p:txBody>
          <a:bodyPr/>
          <a:lstStyle/>
          <a:p>
            <a:fld id="{8A6690F1-7CA1-4166-A522-500460961984}" type="slidenum">
              <a:rPr lang="de-DE" smtClean="0"/>
              <a:pPr/>
              <a:t>12</a:t>
            </a:fld>
            <a:endParaRPr lang="de-DE" dirty="0"/>
          </a:p>
        </p:txBody>
      </p:sp>
      <p:sp>
        <p:nvSpPr>
          <p:cNvPr id="7"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915259252"/>
      </p:ext>
    </p:extLst>
  </p:cSld>
  <p:clrMapOvr>
    <a:masterClrMapping/>
  </p:clrMapOvr>
  <mc:AlternateContent xmlns:mc="http://schemas.openxmlformats.org/markup-compatibility/2006" xmlns:p14="http://schemas.microsoft.com/office/powerpoint/2010/main">
    <mc:Choice Requires="p14">
      <p:transition spd="slow" p14:dur="2000" advTm="88842"/>
    </mc:Choice>
    <mc:Fallback xmlns="">
      <p:transition spd="slow" advTm="888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3888432"/>
          </a:xfrm>
        </p:spPr>
        <p:txBody>
          <a:bodyPr/>
          <a:lstStyle/>
          <a:p>
            <a:pPr>
              <a:lnSpc>
                <a:spcPts val="2500"/>
              </a:lnSpc>
              <a:buNone/>
            </a:pPr>
            <a:r>
              <a:rPr lang="de-DE" dirty="0" smtClean="0"/>
              <a:t> </a:t>
            </a:r>
            <a:endParaRPr lang="de-DE" dirty="0"/>
          </a:p>
          <a:p>
            <a:pPr>
              <a:lnSpc>
                <a:spcPts val="2500"/>
              </a:lnSpc>
              <a:buNone/>
            </a:pPr>
            <a:r>
              <a:rPr lang="de-DE" b="1" dirty="0"/>
              <a:t>Entität</a:t>
            </a:r>
            <a:r>
              <a:rPr lang="de-DE" dirty="0"/>
              <a:t>: </a:t>
            </a:r>
            <a:br>
              <a:rPr lang="de-DE" dirty="0"/>
            </a:br>
            <a:r>
              <a:rPr lang="de-DE" dirty="0"/>
              <a:t>ein eindeutig zu bestimmendes Objekt, das durch bestimmte </a:t>
            </a:r>
            <a:r>
              <a:rPr lang="de-DE" b="1" dirty="0"/>
              <a:t>Merkmale (Attribute) </a:t>
            </a:r>
            <a:r>
              <a:rPr lang="de-DE" dirty="0"/>
              <a:t>charakterisiert wird</a:t>
            </a:r>
          </a:p>
          <a:p>
            <a:pPr>
              <a:lnSpc>
                <a:spcPts val="2500"/>
              </a:lnSpc>
              <a:buNone/>
            </a:pPr>
            <a:endParaRPr lang="de-DE" dirty="0"/>
          </a:p>
          <a:p>
            <a:pPr>
              <a:lnSpc>
                <a:spcPts val="2500"/>
              </a:lnSpc>
              <a:buNone/>
            </a:pPr>
            <a:r>
              <a:rPr lang="de-DE" b="1" dirty="0"/>
              <a:t>Beziehung (Relation)</a:t>
            </a:r>
            <a:r>
              <a:rPr lang="de-DE" dirty="0"/>
              <a:t>: </a:t>
            </a:r>
            <a:br>
              <a:rPr lang="de-DE" dirty="0"/>
            </a:br>
            <a:r>
              <a:rPr lang="de-DE" dirty="0"/>
              <a:t>Verbindung zwischen zwei oder mehreren Entitäten</a:t>
            </a:r>
          </a:p>
          <a:p>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00392" y="6376243"/>
            <a:ext cx="586408" cy="365125"/>
          </a:xfrm>
        </p:spPr>
        <p:txBody>
          <a:bodyPr/>
          <a:lstStyle/>
          <a:p>
            <a:fld id="{8A6690F1-7CA1-4166-A522-500460961984}" type="slidenum">
              <a:rPr lang="de-DE" smtClean="0"/>
              <a:pPr/>
              <a:t>13</a:t>
            </a:fld>
            <a:endParaRPr lang="de-DE" dirty="0"/>
          </a:p>
        </p:txBody>
      </p:sp>
      <p:sp>
        <p:nvSpPr>
          <p:cNvPr id="7"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778402782"/>
      </p:ext>
    </p:extLst>
  </p:cSld>
  <p:clrMapOvr>
    <a:masterClrMapping/>
  </p:clrMapOvr>
  <mc:AlternateContent xmlns:mc="http://schemas.openxmlformats.org/markup-compatibility/2006" xmlns:p14="http://schemas.microsoft.com/office/powerpoint/2010/main">
    <mc:Choice Requires="p14">
      <p:transition spd="slow" p14:dur="2000" advTm="21331"/>
    </mc:Choice>
    <mc:Fallback xmlns="">
      <p:transition spd="slow" advTm="213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156990"/>
          </a:xfrm>
        </p:spPr>
        <p:txBody>
          <a:bodyPr/>
          <a:lstStyle/>
          <a:p>
            <a:r>
              <a:rPr lang="de-DE" dirty="0"/>
              <a:t>Beschreibung von Entitäten</a:t>
            </a:r>
            <a:br>
              <a:rPr lang="de-DE" dirty="0"/>
            </a:br>
            <a:r>
              <a:rPr lang="de-DE" dirty="0"/>
              <a:t>Darstellung von Beziehungen</a:t>
            </a:r>
            <a:br>
              <a:rPr lang="de-DE" dirty="0"/>
            </a:b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00392" y="6376243"/>
            <a:ext cx="586408" cy="365125"/>
          </a:xfrm>
        </p:spPr>
        <p:txBody>
          <a:bodyPr/>
          <a:lstStyle/>
          <a:p>
            <a:fld id="{8A6690F1-7CA1-4166-A522-500460961984}" type="slidenum">
              <a:rPr lang="de-DE" smtClean="0"/>
              <a:pPr/>
              <a:t>14</a:t>
            </a:fld>
            <a:endParaRPr lang="de-DE" dirty="0"/>
          </a:p>
        </p:txBody>
      </p:sp>
      <p:sp>
        <p:nvSpPr>
          <p:cNvPr id="6" name="Diagonal liegende Ecken des Rechtecks abrunden 5"/>
          <p:cNvSpPr/>
          <p:nvPr/>
        </p:nvSpPr>
        <p:spPr>
          <a:xfrm>
            <a:off x="1522712" y="2708920"/>
            <a:ext cx="2041176" cy="1053495"/>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Entität I</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Diagonal liegende Ecken des Rechtecks abrunden 6"/>
          <p:cNvSpPr/>
          <p:nvPr/>
        </p:nvSpPr>
        <p:spPr>
          <a:xfrm>
            <a:off x="5220072" y="2708921"/>
            <a:ext cx="1944216" cy="1074422"/>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Person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1115616" y="1700808"/>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Diagonal liegende Ecken des Rechtecks abrunden 8"/>
          <p:cNvSpPr/>
          <p:nvPr/>
        </p:nvSpPr>
        <p:spPr>
          <a:xfrm>
            <a:off x="467544" y="3937460"/>
            <a:ext cx="1655762"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Diagonal liegende Ecken des Rechtecks abrunden 9"/>
          <p:cNvSpPr/>
          <p:nvPr/>
        </p:nvSpPr>
        <p:spPr>
          <a:xfrm>
            <a:off x="1403648" y="5006304"/>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6192180" y="1484784"/>
            <a:ext cx="129698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Name</a:t>
            </a:r>
          </a:p>
        </p:txBody>
      </p:sp>
      <p:sp>
        <p:nvSpPr>
          <p:cNvPr id="12" name="Diagonal liegende Ecken des Rechtecks abrunden 11"/>
          <p:cNvSpPr/>
          <p:nvPr/>
        </p:nvSpPr>
        <p:spPr>
          <a:xfrm>
            <a:off x="7346881" y="3206141"/>
            <a:ext cx="1296988"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prstClr val="black"/>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Diagonal liegende Ecken des Rechtecks abrunden 12"/>
          <p:cNvSpPr/>
          <p:nvPr/>
        </p:nvSpPr>
        <p:spPr>
          <a:xfrm>
            <a:off x="5867300" y="4333541"/>
            <a:ext cx="129698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endParaRPr>
          </a:p>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prstClr val="black"/>
              </a:solidFill>
            </a:endParaRPr>
          </a:p>
        </p:txBody>
      </p:sp>
      <p:cxnSp>
        <p:nvCxnSpPr>
          <p:cNvPr id="14" name="Gerade Verbindung mit Pfeil 13"/>
          <p:cNvCxnSpPr>
            <a:stCxn id="6" idx="0"/>
            <a:endCxn id="7" idx="2"/>
          </p:cNvCxnSpPr>
          <p:nvPr/>
        </p:nvCxnSpPr>
        <p:spPr>
          <a:xfrm>
            <a:off x="3563888" y="3235668"/>
            <a:ext cx="1656184" cy="10464"/>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465831056"/>
      </p:ext>
    </p:extLst>
  </p:cSld>
  <p:clrMapOvr>
    <a:masterClrMapping/>
  </p:clrMapOvr>
  <mc:AlternateContent xmlns:mc="http://schemas.openxmlformats.org/markup-compatibility/2006" xmlns:p14="http://schemas.microsoft.com/office/powerpoint/2010/main">
    <mc:Choice Requires="p14">
      <p:transition spd="slow" p14:dur="2000" advTm="29386"/>
    </mc:Choice>
    <mc:Fallback xmlns="">
      <p:transition spd="slow" advTm="293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chemeClr val="accent1">
                    <a:lumMod val="60000"/>
                    <a:lumOff val="40000"/>
                  </a:schemeClr>
                </a:solidFill>
              </a:rPr>
              <a:t>Entitäten</a:t>
            </a:r>
            <a:r>
              <a:rPr lang="de-DE" dirty="0" smtClean="0"/>
              <a:t>/</a:t>
            </a:r>
            <a:r>
              <a:rPr lang="de-DE" dirty="0" smtClean="0">
                <a:solidFill>
                  <a:schemeClr val="accent2">
                    <a:lumMod val="60000"/>
                    <a:lumOff val="40000"/>
                  </a:schemeClr>
                </a:solidFill>
              </a:rPr>
              <a:t>Merkmale</a:t>
            </a:r>
            <a:r>
              <a:rPr lang="de-DE" dirty="0" smtClean="0">
                <a:solidFill>
                  <a:schemeClr val="tx1"/>
                </a:solidFill>
              </a:rPr>
              <a:t>/Beziehungen</a:t>
            </a:r>
            <a:endParaRPr lang="de-DE" dirty="0">
              <a:solidFill>
                <a:schemeClr val="tx1"/>
              </a:solidFill>
            </a:endParaRPr>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00392" y="6376243"/>
            <a:ext cx="586408" cy="365125"/>
          </a:xfrm>
        </p:spPr>
        <p:txBody>
          <a:bodyPr/>
          <a:lstStyle/>
          <a:p>
            <a:fld id="{8A6690F1-7CA1-4166-A522-500460961984}" type="slidenum">
              <a:rPr lang="de-DE" smtClean="0"/>
              <a:pPr/>
              <a:t>15</a:t>
            </a:fld>
            <a:endParaRPr lang="de-DE"/>
          </a:p>
        </p:txBody>
      </p:sp>
      <p:cxnSp>
        <p:nvCxnSpPr>
          <p:cNvPr id="6" name="Gerade Verbindung mit Pfeil 5"/>
          <p:cNvCxnSpPr/>
          <p:nvPr/>
        </p:nvCxnSpPr>
        <p:spPr>
          <a:xfrm rot="10800000">
            <a:off x="2339753" y="2286536"/>
            <a:ext cx="1512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Diagonal liegende Ecken des Rechtecks abrunden 6"/>
          <p:cNvSpPr/>
          <p:nvPr/>
        </p:nvSpPr>
        <p:spPr>
          <a:xfrm>
            <a:off x="612081" y="1854736"/>
            <a:ext cx="1655762"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Firma</a:t>
            </a:r>
          </a:p>
        </p:txBody>
      </p:sp>
      <p:sp>
        <p:nvSpPr>
          <p:cNvPr id="8" name="Diagonal liegende Ecken des Rechtecks abrunden 7"/>
          <p:cNvSpPr/>
          <p:nvPr/>
        </p:nvSpPr>
        <p:spPr>
          <a:xfrm>
            <a:off x="3923928" y="1854736"/>
            <a:ext cx="1512888"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Mitarbeiter</a:t>
            </a:r>
          </a:p>
        </p:txBody>
      </p:sp>
      <p:sp>
        <p:nvSpPr>
          <p:cNvPr id="9" name="Diagonal liegende Ecken des Rechtecks abrunden 8"/>
          <p:cNvSpPr/>
          <p:nvPr/>
        </p:nvSpPr>
        <p:spPr>
          <a:xfrm>
            <a:off x="611560" y="2934236"/>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0" name="Diagonal liegende Ecken des Rechtecks abrunden 9"/>
          <p:cNvSpPr/>
          <p:nvPr/>
        </p:nvSpPr>
        <p:spPr>
          <a:xfrm>
            <a:off x="611560" y="3942299"/>
            <a:ext cx="1655762"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Gründungs-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611982" y="4958938"/>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Branche</a:t>
            </a:r>
          </a:p>
        </p:txBody>
      </p:sp>
      <p:sp>
        <p:nvSpPr>
          <p:cNvPr id="12" name="Diagonal liegende Ecken des Rechtecks abrunden 11"/>
          <p:cNvSpPr/>
          <p:nvPr/>
        </p:nvSpPr>
        <p:spPr>
          <a:xfrm>
            <a:off x="3923928" y="2934236"/>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3" name="Diagonal liegende Ecken des Rechtecks abrunden 12"/>
          <p:cNvSpPr/>
          <p:nvPr/>
        </p:nvSpPr>
        <p:spPr>
          <a:xfrm>
            <a:off x="3923928" y="3942299"/>
            <a:ext cx="1512000"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Diagonal liegende Ecken des Rechtecks abrunden 13"/>
          <p:cNvSpPr/>
          <p:nvPr/>
        </p:nvSpPr>
        <p:spPr>
          <a:xfrm>
            <a:off x="3924697" y="4950460"/>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schemeClr val="tx1"/>
              </a:solidFill>
            </a:endParaRPr>
          </a:p>
        </p:txBody>
      </p:sp>
      <p:sp>
        <p:nvSpPr>
          <p:cNvPr id="15" name="Diagonal liegende Ecken des Rechtecks abrunden 14"/>
          <p:cNvSpPr/>
          <p:nvPr/>
        </p:nvSpPr>
        <p:spPr>
          <a:xfrm>
            <a:off x="7092448" y="2934236"/>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6" name="Diagonal liegende Ecken des Rechtecks abrunden 15"/>
          <p:cNvSpPr/>
          <p:nvPr/>
        </p:nvSpPr>
        <p:spPr>
          <a:xfrm>
            <a:off x="7092448" y="3942299"/>
            <a:ext cx="1512000"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Diagonal liegende Ecken des Rechtecks abrunden 16"/>
          <p:cNvSpPr/>
          <p:nvPr/>
        </p:nvSpPr>
        <p:spPr>
          <a:xfrm>
            <a:off x="7092448" y="4958938"/>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schemeClr val="tx1"/>
              </a:solidFill>
            </a:endParaRPr>
          </a:p>
        </p:txBody>
      </p:sp>
      <p:sp>
        <p:nvSpPr>
          <p:cNvPr id="18" name="Diagonal liegende Ecken des Rechtecks abrunden 17"/>
          <p:cNvSpPr/>
          <p:nvPr/>
        </p:nvSpPr>
        <p:spPr>
          <a:xfrm>
            <a:off x="7092672" y="1854041"/>
            <a:ext cx="1511300"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Mitarbeiter</a:t>
            </a:r>
          </a:p>
        </p:txBody>
      </p:sp>
      <p:sp>
        <p:nvSpPr>
          <p:cNvPr id="19" name="Textfeld 26"/>
          <p:cNvSpPr txBox="1">
            <a:spLocks noChangeArrowheads="1"/>
          </p:cNvSpPr>
          <p:nvPr/>
        </p:nvSpPr>
        <p:spPr bwMode="auto">
          <a:xfrm>
            <a:off x="2341832" y="1700808"/>
            <a:ext cx="1509921" cy="369332"/>
          </a:xfrm>
          <a:prstGeom prst="rect">
            <a:avLst/>
          </a:prstGeom>
          <a:noFill/>
          <a:ln w="9525">
            <a:noFill/>
            <a:miter lim="800000"/>
            <a:headEnd/>
            <a:tailEnd/>
          </a:ln>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beschäftigt</a:t>
            </a:r>
          </a:p>
        </p:txBody>
      </p:sp>
      <p:cxnSp>
        <p:nvCxnSpPr>
          <p:cNvPr id="20" name="Gerade Verbindung mit Pfeil 19"/>
          <p:cNvCxnSpPr/>
          <p:nvPr/>
        </p:nvCxnSpPr>
        <p:spPr>
          <a:xfrm>
            <a:off x="2339752" y="2142074"/>
            <a:ext cx="15113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a:off x="5508054" y="2140486"/>
            <a:ext cx="1512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p:nvPr/>
        </p:nvCxnSpPr>
        <p:spPr>
          <a:xfrm flipH="1">
            <a:off x="5508056" y="2291342"/>
            <a:ext cx="1512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feld 26"/>
          <p:cNvSpPr txBox="1">
            <a:spLocks noChangeArrowheads="1"/>
          </p:cNvSpPr>
          <p:nvPr/>
        </p:nvSpPr>
        <p:spPr bwMode="auto">
          <a:xfrm>
            <a:off x="5508054" y="1700808"/>
            <a:ext cx="1509921" cy="369332"/>
          </a:xfrm>
          <a:prstGeom prst="rect">
            <a:avLst/>
          </a:prstGeom>
          <a:noFill/>
          <a:ln w="9525">
            <a:noFill/>
            <a:miter lim="800000"/>
            <a:headEnd/>
            <a:tailEnd/>
          </a:ln>
        </p:spPr>
        <p:txBody>
          <a:bodyPr wrap="square">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verheiratet</a:t>
            </a:r>
            <a:endParaRPr lang="de-DE" dirty="0">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121087219"/>
      </p:ext>
    </p:extLst>
  </p:cSld>
  <p:clrMapOvr>
    <a:masterClrMapping/>
  </p:clrMapOvr>
  <mc:AlternateContent xmlns:mc="http://schemas.openxmlformats.org/markup-compatibility/2006" xmlns:p14="http://schemas.microsoft.com/office/powerpoint/2010/main">
    <mc:Choice Requires="p14">
      <p:transition spd="slow" p14:dur="2000" advTm="22030"/>
    </mc:Choice>
    <mc:Fallback xmlns="">
      <p:transition spd="slow" advTm="220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Gerade Verbindung mit Pfeil 41"/>
          <p:cNvCxnSpPr>
            <a:stCxn id="7" idx="0"/>
            <a:endCxn id="16" idx="2"/>
          </p:cNvCxnSpPr>
          <p:nvPr/>
        </p:nvCxnSpPr>
        <p:spPr>
          <a:xfrm>
            <a:off x="3566572" y="3327724"/>
            <a:ext cx="1728192" cy="116544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16</a:t>
            </a:fld>
            <a:endParaRPr lang="de-DE"/>
          </a:p>
        </p:txBody>
      </p:sp>
      <p:sp>
        <p:nvSpPr>
          <p:cNvPr id="7" name="Diagonal liegende Ecken des Rechtecks abrunden 6"/>
          <p:cNvSpPr/>
          <p:nvPr/>
        </p:nvSpPr>
        <p:spPr>
          <a:xfrm>
            <a:off x="1525396" y="2800976"/>
            <a:ext cx="2041176" cy="1053495"/>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Mary Poppins</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5438780" y="1797768"/>
            <a:ext cx="1565754" cy="1003207"/>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Bert</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Diagonal liegende Ecken des Rechtecks abrunden 8"/>
          <p:cNvSpPr/>
          <p:nvPr/>
        </p:nvSpPr>
        <p:spPr>
          <a:xfrm>
            <a:off x="1118300" y="1792864"/>
            <a:ext cx="1427684" cy="576139"/>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weiblich</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Diagonal liegende Ecken des Rechtecks abrunden 9"/>
          <p:cNvSpPr/>
          <p:nvPr/>
        </p:nvSpPr>
        <p:spPr>
          <a:xfrm>
            <a:off x="182196" y="2479142"/>
            <a:ext cx="1512168" cy="643668"/>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Kinder-mädchen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182196" y="3454991"/>
            <a:ext cx="1656184" cy="798959"/>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Engländerin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Diagonal liegende Ecken des Rechtecks abrunden 11"/>
          <p:cNvSpPr/>
          <p:nvPr/>
        </p:nvSpPr>
        <p:spPr>
          <a:xfrm>
            <a:off x="4677635" y="1072784"/>
            <a:ext cx="152157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Schorn-steinfeger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3" name="Gerade Verbindung mit Pfeil 12"/>
          <p:cNvCxnSpPr>
            <a:stCxn id="7" idx="0"/>
            <a:endCxn id="8" idx="2"/>
          </p:cNvCxnSpPr>
          <p:nvPr/>
        </p:nvCxnSpPr>
        <p:spPr>
          <a:xfrm flipV="1">
            <a:off x="3566572" y="2299372"/>
            <a:ext cx="1872208" cy="1028352"/>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Rechteck 13"/>
          <p:cNvSpPr/>
          <p:nvPr/>
        </p:nvSpPr>
        <p:spPr>
          <a:xfrm>
            <a:off x="3737380" y="2607782"/>
            <a:ext cx="1557383" cy="332181"/>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i</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st liiert mit </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Diagonal liegende Ecken des Rechtecks abrunden 15"/>
          <p:cNvSpPr/>
          <p:nvPr/>
        </p:nvSpPr>
        <p:spPr>
          <a:xfrm>
            <a:off x="5294764" y="4025112"/>
            <a:ext cx="1364712" cy="936104"/>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Winifred Banks </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3726084" y="3854471"/>
            <a:ext cx="1352656" cy="55337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a</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rbeitet für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Diagonal liegende Ecken des Rechtecks abrunden 17"/>
          <p:cNvSpPr/>
          <p:nvPr/>
        </p:nvSpPr>
        <p:spPr>
          <a:xfrm>
            <a:off x="5484650" y="3454991"/>
            <a:ext cx="1474013" cy="645130"/>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endParaRPr>
          </a:p>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Sufragette</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solidFill>
                <a:prstClr val="black"/>
              </a:solidFill>
            </a:endParaRPr>
          </a:p>
        </p:txBody>
      </p:sp>
      <p:sp>
        <p:nvSpPr>
          <p:cNvPr id="20" name="Diagonal liegende Ecken des Rechtecks abrunden 19"/>
          <p:cNvSpPr/>
          <p:nvPr/>
        </p:nvSpPr>
        <p:spPr>
          <a:xfrm>
            <a:off x="1730368" y="4961216"/>
            <a:ext cx="1339272" cy="792164"/>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Shary Bobbins</a:t>
            </a:r>
          </a:p>
        </p:txBody>
      </p:sp>
      <p:cxnSp>
        <p:nvCxnSpPr>
          <p:cNvPr id="21" name="Gerade Verbindung mit Pfeil 20"/>
          <p:cNvCxnSpPr>
            <a:stCxn id="20" idx="3"/>
            <a:endCxn id="7" idx="1"/>
          </p:cNvCxnSpPr>
          <p:nvPr/>
        </p:nvCxnSpPr>
        <p:spPr>
          <a:xfrm flipV="1">
            <a:off x="2400004" y="3854471"/>
            <a:ext cx="145980" cy="1106745"/>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 name="Rechteck 21"/>
          <p:cNvSpPr/>
          <p:nvPr/>
        </p:nvSpPr>
        <p:spPr>
          <a:xfrm>
            <a:off x="1954953" y="4129006"/>
            <a:ext cx="1467603" cy="544177"/>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Parodie Simpsons </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Diagonal liegende Ecken des Rechtecks abrunden 23"/>
          <p:cNvSpPr/>
          <p:nvPr/>
        </p:nvSpPr>
        <p:spPr>
          <a:xfrm>
            <a:off x="7678982" y="5069262"/>
            <a:ext cx="1043608" cy="783849"/>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Glynis Johns</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Diagonal liegende Ecken des Rechtecks abrunden 24"/>
          <p:cNvSpPr/>
          <p:nvPr/>
        </p:nvSpPr>
        <p:spPr>
          <a:xfrm>
            <a:off x="7374553" y="2773872"/>
            <a:ext cx="1348525" cy="1355134"/>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Women’s Social and Political Union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9" name="Diagonal liegende Ecken des Rechtecks abrunden 28"/>
          <p:cNvSpPr/>
          <p:nvPr/>
        </p:nvSpPr>
        <p:spPr>
          <a:xfrm>
            <a:off x="107504" y="4799331"/>
            <a:ext cx="521179" cy="323770"/>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Diagonal liegende Ecken des Rechtecks abrunden 29"/>
          <p:cNvSpPr/>
          <p:nvPr/>
        </p:nvSpPr>
        <p:spPr>
          <a:xfrm>
            <a:off x="1433774" y="4907377"/>
            <a:ext cx="521179" cy="323770"/>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31" name="Gerade Verbindung mit Pfeil 30"/>
          <p:cNvCxnSpPr/>
          <p:nvPr/>
        </p:nvCxnSpPr>
        <p:spPr>
          <a:xfrm flipH="1">
            <a:off x="6945763" y="3596111"/>
            <a:ext cx="468052" cy="298955"/>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Diagonal liegende Ecken des Rechtecks abrunden 31"/>
          <p:cNvSpPr/>
          <p:nvPr/>
        </p:nvSpPr>
        <p:spPr>
          <a:xfrm>
            <a:off x="6958663" y="188640"/>
            <a:ext cx="1864493" cy="11242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Bundes-Immissions-schutzgesetz</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33" name="Gerade Verbindung mit Pfeil 32"/>
          <p:cNvCxnSpPr/>
          <p:nvPr/>
        </p:nvCxnSpPr>
        <p:spPr>
          <a:xfrm flipH="1">
            <a:off x="6199214" y="928768"/>
            <a:ext cx="746549" cy="384136"/>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4" name="Diagonal liegende Ecken des Rechtecks abrunden 33"/>
          <p:cNvSpPr/>
          <p:nvPr/>
        </p:nvSpPr>
        <p:spPr>
          <a:xfrm>
            <a:off x="3980872" y="5617071"/>
            <a:ext cx="1043608" cy="783849"/>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Jane Banks</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Diagonal liegende Ecken des Rechtecks abrunden 18"/>
          <p:cNvSpPr/>
          <p:nvPr/>
        </p:nvSpPr>
        <p:spPr>
          <a:xfrm>
            <a:off x="4141792" y="4552019"/>
            <a:ext cx="1296988"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Mutter </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49" name="Gerade Verbindung mit Pfeil 48"/>
          <p:cNvCxnSpPr>
            <a:stCxn id="16" idx="1"/>
            <a:endCxn id="34" idx="0"/>
          </p:cNvCxnSpPr>
          <p:nvPr/>
        </p:nvCxnSpPr>
        <p:spPr>
          <a:xfrm flipH="1">
            <a:off x="5024480" y="4961216"/>
            <a:ext cx="952640" cy="104778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6" name="Rechteck 35"/>
          <p:cNvSpPr/>
          <p:nvPr/>
        </p:nvSpPr>
        <p:spPr>
          <a:xfrm>
            <a:off x="5079279" y="5123101"/>
            <a:ext cx="937547" cy="62687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Mutter von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57" name="Diagonal liegende Ecken des Rechtecks abrunden 56"/>
          <p:cNvSpPr/>
          <p:nvPr/>
        </p:nvSpPr>
        <p:spPr>
          <a:xfrm>
            <a:off x="245923" y="5617071"/>
            <a:ext cx="1397656" cy="783849"/>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Marge</a:t>
            </a:r>
          </a:p>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Simpson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6" name="Gerade Verbindung mit Pfeil 25"/>
          <p:cNvCxnSpPr>
            <a:stCxn id="20" idx="2"/>
            <a:endCxn id="57" idx="3"/>
          </p:cNvCxnSpPr>
          <p:nvPr/>
        </p:nvCxnSpPr>
        <p:spPr>
          <a:xfrm flipH="1">
            <a:off x="944751" y="5357298"/>
            <a:ext cx="785617" cy="259773"/>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5" name="Titel 1"/>
          <p:cNvSpPr>
            <a:spLocks noGrp="1"/>
          </p:cNvSpPr>
          <p:nvPr>
            <p:ph type="title"/>
          </p:nvPr>
        </p:nvSpPr>
        <p:spPr>
          <a:xfrm>
            <a:off x="251520" y="183778"/>
            <a:ext cx="8640960" cy="508918"/>
          </a:xfrm>
        </p:spPr>
        <p:txBody>
          <a:bodyPr/>
          <a:lstStyle/>
          <a:p>
            <a:r>
              <a:rPr lang="de-DE" dirty="0" smtClean="0"/>
              <a:t>Beispiel</a:t>
            </a:r>
            <a:endParaRPr lang="de-DE" dirty="0"/>
          </a:p>
        </p:txBody>
      </p:sp>
      <p:cxnSp>
        <p:nvCxnSpPr>
          <p:cNvPr id="37" name="Gerade Verbindung mit Pfeil 36"/>
          <p:cNvCxnSpPr>
            <a:stCxn id="16" idx="1"/>
            <a:endCxn id="24" idx="2"/>
          </p:cNvCxnSpPr>
          <p:nvPr/>
        </p:nvCxnSpPr>
        <p:spPr>
          <a:xfrm>
            <a:off x="5977120" y="4961216"/>
            <a:ext cx="1701862" cy="499971"/>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8" name="Rechteck 27"/>
          <p:cNvSpPr/>
          <p:nvPr/>
        </p:nvSpPr>
        <p:spPr>
          <a:xfrm>
            <a:off x="6108460" y="5028715"/>
            <a:ext cx="1305355" cy="58835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arge-stellt von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69699184"/>
      </p:ext>
    </p:extLst>
  </p:cSld>
  <p:clrMapOvr>
    <a:masterClrMapping/>
  </p:clrMapOvr>
  <mc:AlternateContent xmlns:mc="http://schemas.openxmlformats.org/markup-compatibility/2006" xmlns:p14="http://schemas.microsoft.com/office/powerpoint/2010/main">
    <mc:Choice Requires="p14">
      <p:transition spd="slow" p14:dur="2000" advTm="31478"/>
    </mc:Choice>
    <mc:Fallback xmlns="">
      <p:transition spd="slow" advTm="314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FRBR-Gruppen</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17</a:t>
            </a:fld>
            <a:endParaRPr lang="de-DE" dirty="0"/>
          </a:p>
        </p:txBody>
      </p:sp>
      <p:sp>
        <p:nvSpPr>
          <p:cNvPr id="6" name="AutoShape 6"/>
          <p:cNvSpPr>
            <a:spLocks noChangeArrowheads="1"/>
          </p:cNvSpPr>
          <p:nvPr/>
        </p:nvSpPr>
        <p:spPr bwMode="auto">
          <a:xfrm>
            <a:off x="719572" y="2133080"/>
            <a:ext cx="2412000" cy="2520056"/>
          </a:xfrm>
          <a:prstGeom prst="flowChartProcess">
            <a:avLst/>
          </a:prstGeom>
          <a:solidFill>
            <a:schemeClr val="tx2">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Gruppe 1</a:t>
            </a:r>
          </a:p>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Form</a:t>
            </a:r>
          </a:p>
          <a:p>
            <a:pPr algn="ctr"/>
            <a:endParaRPr lang="de-DE" sz="2000" dirty="0">
              <a:latin typeface="Verdana" panose="020B0604030504040204" pitchFamily="34" charset="0"/>
              <a:ea typeface="Verdana" panose="020B0604030504040204" pitchFamily="34" charset="0"/>
              <a:cs typeface="Verdana" panose="020B0604030504040204" pitchFamily="34" charset="0"/>
            </a:endParaRP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Werk,</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Expression,</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Manifestation,</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Exemplar</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7"/>
          <p:cNvSpPr>
            <a:spLocks noChangeArrowheads="1"/>
          </p:cNvSpPr>
          <p:nvPr/>
        </p:nvSpPr>
        <p:spPr bwMode="auto">
          <a:xfrm>
            <a:off x="3492120" y="2132855"/>
            <a:ext cx="2412000" cy="2520000"/>
          </a:xfrm>
          <a:prstGeom prst="flowChartProcess">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Gruppe 2</a:t>
            </a:r>
          </a:p>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Verantwortlichkeit</a:t>
            </a:r>
          </a:p>
          <a:p>
            <a:pPr algn="ct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Person,</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pPr algn="ctr"/>
            <a:endParaRPr lang="de-DE" sz="2000" dirty="0">
              <a:latin typeface="Verdana" panose="020B0604030504040204" pitchFamily="34" charset="0"/>
              <a:ea typeface="Verdana" panose="020B0604030504040204" pitchFamily="34" charset="0"/>
              <a:cs typeface="Verdana" panose="020B0604030504040204" pitchFamily="34" charset="0"/>
            </a:endParaRPr>
          </a:p>
          <a:p>
            <a:pPr algn="ct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8" name="AutoShape 8"/>
          <p:cNvSpPr>
            <a:spLocks noChangeArrowheads="1"/>
          </p:cNvSpPr>
          <p:nvPr/>
        </p:nvSpPr>
        <p:spPr bwMode="auto">
          <a:xfrm>
            <a:off x="6228183" y="2132856"/>
            <a:ext cx="2412000" cy="2485737"/>
          </a:xfrm>
          <a:prstGeom prst="flowChartProcess">
            <a:avLst/>
          </a:prstGeom>
          <a:solidFill>
            <a:schemeClr val="bg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Gruppe 3</a:t>
            </a:r>
          </a:p>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Thema</a:t>
            </a:r>
          </a:p>
          <a:p>
            <a:pPr algn="ctr"/>
            <a:endParaRPr lang="de-DE" sz="2000" dirty="0">
              <a:latin typeface="Verdana" panose="020B0604030504040204" pitchFamily="34" charset="0"/>
              <a:ea typeface="Verdana" panose="020B0604030504040204" pitchFamily="34" charset="0"/>
              <a:cs typeface="Verdana" panose="020B0604030504040204" pitchFamily="34" charset="0"/>
            </a:endParaRP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Begriff,</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Objekt,</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Ereignis,</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Ort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107968984"/>
      </p:ext>
    </p:extLst>
  </p:cSld>
  <p:clrMapOvr>
    <a:masterClrMapping/>
  </p:clrMapOvr>
  <mc:AlternateContent xmlns:mc="http://schemas.openxmlformats.org/markup-compatibility/2006" xmlns:p14="http://schemas.microsoft.com/office/powerpoint/2010/main">
    <mc:Choice Requires="p14">
      <p:transition spd="slow" p14:dur="2000" advTm="32531"/>
    </mc:Choice>
    <mc:Fallback xmlns="">
      <p:transition spd="slow" advTm="325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1</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956376" y="6376243"/>
            <a:ext cx="730424" cy="365125"/>
          </a:xfrm>
        </p:spPr>
        <p:txBody>
          <a:bodyPr/>
          <a:lstStyle/>
          <a:p>
            <a:fld id="{8A6690F1-7CA1-4166-A522-500460961984}" type="slidenum">
              <a:rPr lang="de-DE" smtClean="0"/>
              <a:pPr/>
              <a:t>18</a:t>
            </a:fld>
            <a:endParaRPr lang="de-DE"/>
          </a:p>
        </p:txBody>
      </p:sp>
      <p:sp>
        <p:nvSpPr>
          <p:cNvPr id="6" name="AutoShape 6"/>
          <p:cNvSpPr>
            <a:spLocks noChangeArrowheads="1"/>
          </p:cNvSpPr>
          <p:nvPr/>
        </p:nvSpPr>
        <p:spPr bwMode="auto">
          <a:xfrm>
            <a:off x="611436" y="2131863"/>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7"/>
          <p:cNvSpPr>
            <a:spLocks noChangeArrowheads="1"/>
          </p:cNvSpPr>
          <p:nvPr/>
        </p:nvSpPr>
        <p:spPr bwMode="auto">
          <a:xfrm>
            <a:off x="2772024" y="2995463"/>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8"/>
          <p:cNvSpPr>
            <a:spLocks noChangeArrowheads="1"/>
          </p:cNvSpPr>
          <p:nvPr/>
        </p:nvSpPr>
        <p:spPr bwMode="auto">
          <a:xfrm>
            <a:off x="4788149" y="3716188"/>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9"/>
          <p:cNvSpPr>
            <a:spLocks noChangeArrowheads="1"/>
          </p:cNvSpPr>
          <p:nvPr/>
        </p:nvSpPr>
        <p:spPr bwMode="auto">
          <a:xfrm>
            <a:off x="7091611" y="4292451"/>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Line 14"/>
          <p:cNvSpPr>
            <a:spLocks noChangeShapeType="1"/>
          </p:cNvSpPr>
          <p:nvPr/>
        </p:nvSpPr>
        <p:spPr bwMode="auto">
          <a:xfrm>
            <a:off x="395536" y="3212951"/>
            <a:ext cx="2376488"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1" name="Line 15"/>
          <p:cNvSpPr>
            <a:spLocks noChangeShapeType="1"/>
          </p:cNvSpPr>
          <p:nvPr/>
        </p:nvSpPr>
        <p:spPr bwMode="auto">
          <a:xfrm>
            <a:off x="395536" y="2565251"/>
            <a:ext cx="0" cy="647700"/>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2" name="Line 16"/>
          <p:cNvSpPr>
            <a:spLocks noChangeShapeType="1"/>
          </p:cNvSpPr>
          <p:nvPr/>
        </p:nvSpPr>
        <p:spPr bwMode="auto">
          <a:xfrm>
            <a:off x="395536" y="2565251"/>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Line 17"/>
          <p:cNvSpPr>
            <a:spLocks noChangeShapeType="1"/>
          </p:cNvSpPr>
          <p:nvPr/>
        </p:nvSpPr>
        <p:spPr bwMode="auto">
          <a:xfrm>
            <a:off x="395536" y="3212951"/>
            <a:ext cx="2232025"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18"/>
          <p:cNvSpPr>
            <a:spLocks noChangeShapeType="1"/>
          </p:cNvSpPr>
          <p:nvPr/>
        </p:nvSpPr>
        <p:spPr bwMode="auto">
          <a:xfrm>
            <a:off x="2556124" y="3932088"/>
            <a:ext cx="2232025"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9"/>
          <p:cNvSpPr>
            <a:spLocks noChangeShapeType="1"/>
          </p:cNvSpPr>
          <p:nvPr/>
        </p:nvSpPr>
        <p:spPr bwMode="auto">
          <a:xfrm>
            <a:off x="2556124" y="3573313"/>
            <a:ext cx="0" cy="358775"/>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20"/>
          <p:cNvSpPr>
            <a:spLocks noChangeShapeType="1"/>
          </p:cNvSpPr>
          <p:nvPr/>
        </p:nvSpPr>
        <p:spPr bwMode="auto">
          <a:xfrm>
            <a:off x="2556124" y="3573313"/>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21"/>
          <p:cNvSpPr>
            <a:spLocks noChangeShapeType="1"/>
          </p:cNvSpPr>
          <p:nvPr/>
        </p:nvSpPr>
        <p:spPr bwMode="auto">
          <a:xfrm>
            <a:off x="2556124" y="3573313"/>
            <a:ext cx="71437"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Line 22"/>
          <p:cNvSpPr>
            <a:spLocks noChangeShapeType="1"/>
          </p:cNvSpPr>
          <p:nvPr/>
        </p:nvSpPr>
        <p:spPr bwMode="auto">
          <a:xfrm>
            <a:off x="4572249" y="4724251"/>
            <a:ext cx="2519362"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9" name="Line 23"/>
          <p:cNvSpPr>
            <a:spLocks noChangeShapeType="1"/>
          </p:cNvSpPr>
          <p:nvPr/>
        </p:nvSpPr>
        <p:spPr bwMode="auto">
          <a:xfrm>
            <a:off x="4572249" y="4292451"/>
            <a:ext cx="0" cy="431800"/>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25"/>
          <p:cNvSpPr>
            <a:spLocks noChangeShapeType="1"/>
          </p:cNvSpPr>
          <p:nvPr/>
        </p:nvSpPr>
        <p:spPr bwMode="auto">
          <a:xfrm>
            <a:off x="4572249" y="4292451"/>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1" name="Line 26"/>
          <p:cNvSpPr>
            <a:spLocks noChangeShapeType="1"/>
          </p:cNvSpPr>
          <p:nvPr/>
        </p:nvSpPr>
        <p:spPr bwMode="auto">
          <a:xfrm>
            <a:off x="2556124" y="3932088"/>
            <a:ext cx="2087562"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2" name="Line 27"/>
          <p:cNvSpPr>
            <a:spLocks noChangeShapeType="1"/>
          </p:cNvSpPr>
          <p:nvPr/>
        </p:nvSpPr>
        <p:spPr bwMode="auto">
          <a:xfrm>
            <a:off x="4859586" y="4724251"/>
            <a:ext cx="20875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Text Box 28"/>
          <p:cNvSpPr txBox="1">
            <a:spLocks noChangeArrowheads="1"/>
          </p:cNvSpPr>
          <p:nvPr/>
        </p:nvSpPr>
        <p:spPr bwMode="auto">
          <a:xfrm>
            <a:off x="712242" y="3212951"/>
            <a:ext cx="123825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realisiert</a:t>
            </a:r>
          </a:p>
        </p:txBody>
      </p:sp>
      <p:sp>
        <p:nvSpPr>
          <p:cNvPr id="24" name="Text Box 30"/>
          <p:cNvSpPr txBox="1">
            <a:spLocks noChangeArrowheads="1"/>
          </p:cNvSpPr>
          <p:nvPr/>
        </p:nvSpPr>
        <p:spPr bwMode="auto">
          <a:xfrm>
            <a:off x="2793455" y="3986907"/>
            <a:ext cx="139700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verkörpert</a:t>
            </a:r>
          </a:p>
        </p:txBody>
      </p:sp>
      <p:sp>
        <p:nvSpPr>
          <p:cNvPr id="25" name="Text Box 31"/>
          <p:cNvSpPr txBox="1">
            <a:spLocks noChangeArrowheads="1"/>
          </p:cNvSpPr>
          <p:nvPr/>
        </p:nvSpPr>
        <p:spPr bwMode="auto">
          <a:xfrm>
            <a:off x="5199583" y="4708376"/>
            <a:ext cx="725488"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ein</a:t>
            </a: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417154181"/>
      </p:ext>
    </p:extLst>
  </p:cSld>
  <p:clrMapOvr>
    <a:masterClrMapping/>
  </p:clrMapOvr>
  <mc:AlternateContent xmlns:mc="http://schemas.openxmlformats.org/markup-compatibility/2006" xmlns:p14="http://schemas.microsoft.com/office/powerpoint/2010/main">
    <mc:Choice Requires="p14">
      <p:transition spd="slow" p14:dur="2000" advTm="107936"/>
    </mc:Choice>
    <mc:Fallback xmlns="">
      <p:transition spd="slow" advTm="1079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Strukturierte Darstellung der Daten nach </a:t>
            </a:r>
            <a:r>
              <a:rPr lang="de-DE" dirty="0" smtClean="0"/>
              <a:t>FRBR</a:t>
            </a: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19</a:t>
            </a:fld>
            <a:endParaRPr lang="de-DE" dirty="0"/>
          </a:p>
        </p:txBody>
      </p:sp>
      <p:sp>
        <p:nvSpPr>
          <p:cNvPr id="6" name="Rechteck 5"/>
          <p:cNvSpPr/>
          <p:nvPr/>
        </p:nvSpPr>
        <p:spPr>
          <a:xfrm>
            <a:off x="336454" y="3774196"/>
            <a:ext cx="8461029" cy="199794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prstClr val="white"/>
              </a:solidFill>
            </a:endParaRPr>
          </a:p>
        </p:txBody>
      </p:sp>
      <p:sp>
        <p:nvSpPr>
          <p:cNvPr id="7" name="Rechteck 6"/>
          <p:cNvSpPr/>
          <p:nvPr/>
        </p:nvSpPr>
        <p:spPr>
          <a:xfrm>
            <a:off x="323528" y="1700808"/>
            <a:ext cx="8461029" cy="1936477"/>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prstClr val="white"/>
              </a:solidFill>
            </a:endParaRPr>
          </a:p>
        </p:txBody>
      </p:sp>
      <p:sp>
        <p:nvSpPr>
          <p:cNvPr id="8" name="Rechteck 7"/>
          <p:cNvSpPr/>
          <p:nvPr/>
        </p:nvSpPr>
        <p:spPr>
          <a:xfrm>
            <a:off x="647653" y="1963792"/>
            <a:ext cx="2376264" cy="138611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Ausdruck eines intellektuellen oder künstlerischen Inhalts</a:t>
            </a:r>
          </a:p>
          <a:p>
            <a:pPr algn="ctr" fontAlgn="base">
              <a:spcBef>
                <a:spcPct val="0"/>
              </a:spcBef>
              <a:spcAft>
                <a:spcPct val="0"/>
              </a:spcAft>
            </a:pPr>
            <a:endPar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200" b="1"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Bereich der Ideen und Gedanken </a:t>
            </a:r>
            <a:endParaRPr lang="de-DE" sz="1200" b="1" i="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47653" y="4080112"/>
            <a:ext cx="2448272" cy="138611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Stellt eine physische Form dar</a:t>
            </a:r>
          </a:p>
          <a:p>
            <a:pPr algn="ctr" fontAlgn="base">
              <a:spcBef>
                <a:spcPct val="0"/>
              </a:spcBef>
              <a:spcAft>
                <a:spcPct val="0"/>
              </a:spcAft>
            </a:pPr>
            <a:endPar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200" b="1"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Bereich der sinnlichen Wahrnehmung </a:t>
            </a:r>
            <a:endParaRPr lang="de-DE" sz="1200" b="1" i="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utoShape 6"/>
          <p:cNvSpPr>
            <a:spLocks noChangeArrowheads="1"/>
          </p:cNvSpPr>
          <p:nvPr/>
        </p:nvSpPr>
        <p:spPr bwMode="auto">
          <a:xfrm>
            <a:off x="3383957" y="1963138"/>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AutoShape 7"/>
          <p:cNvSpPr>
            <a:spLocks noChangeArrowheads="1"/>
          </p:cNvSpPr>
          <p:nvPr/>
        </p:nvSpPr>
        <p:spPr bwMode="auto">
          <a:xfrm>
            <a:off x="4709992" y="2785654"/>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AutoShape 8"/>
          <p:cNvSpPr>
            <a:spLocks noChangeArrowheads="1"/>
          </p:cNvSpPr>
          <p:nvPr/>
        </p:nvSpPr>
        <p:spPr bwMode="auto">
          <a:xfrm>
            <a:off x="5650511" y="3871973"/>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AutoShape 9"/>
          <p:cNvSpPr>
            <a:spLocks noChangeArrowheads="1"/>
          </p:cNvSpPr>
          <p:nvPr/>
        </p:nvSpPr>
        <p:spPr bwMode="auto">
          <a:xfrm>
            <a:off x="6820632" y="4773167"/>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114301684"/>
      </p:ext>
    </p:extLst>
  </p:cSld>
  <p:clrMapOvr>
    <a:masterClrMapping/>
  </p:clrMapOvr>
  <mc:AlternateContent xmlns:mc="http://schemas.openxmlformats.org/markup-compatibility/2006" xmlns:p14="http://schemas.microsoft.com/office/powerpoint/2010/main">
    <mc:Choice Requires="p14">
      <p:transition spd="slow" p14:dur="2000" advTm="37540"/>
    </mc:Choice>
    <mc:Fallback xmlns="">
      <p:transition spd="slow" advTm="375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24.08.2015 | CC BY-NC-SA</a:t>
            </a:r>
            <a:endParaRPr lang="de-DE"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686259308"/>
      </p:ext>
    </p:extLst>
  </p:cSld>
  <p:clrMapOvr>
    <a:masterClrMapping/>
  </p:clrMapOvr>
  <mc:AlternateContent xmlns:mc="http://schemas.openxmlformats.org/markup-compatibility/2006" xmlns:p14="http://schemas.microsoft.com/office/powerpoint/2010/main">
    <mc:Choice Requires="p14">
      <p:transition spd="slow" p14:dur="2000" advTm="33771"/>
    </mc:Choice>
    <mc:Fallback xmlns="">
      <p:transition spd="slow" advTm="337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2</a:t>
            </a:r>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20</a:t>
            </a:fld>
            <a:endParaRPr lang="de-DE"/>
          </a:p>
        </p:txBody>
      </p:sp>
      <p:sp>
        <p:nvSpPr>
          <p:cNvPr id="6" name="Line 14"/>
          <p:cNvSpPr>
            <a:spLocks noChangeShapeType="1"/>
          </p:cNvSpPr>
          <p:nvPr/>
        </p:nvSpPr>
        <p:spPr bwMode="auto">
          <a:xfrm>
            <a:off x="899492" y="1484784"/>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7" name="Line 18"/>
          <p:cNvSpPr>
            <a:spLocks noChangeShapeType="1"/>
          </p:cNvSpPr>
          <p:nvPr/>
        </p:nvSpPr>
        <p:spPr bwMode="auto">
          <a:xfrm>
            <a:off x="1978992" y="2276872"/>
            <a:ext cx="7921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8" name="Line 22"/>
          <p:cNvSpPr>
            <a:spLocks noChangeShapeType="1"/>
          </p:cNvSpPr>
          <p:nvPr/>
        </p:nvSpPr>
        <p:spPr bwMode="auto">
          <a:xfrm flipV="1">
            <a:off x="3275981" y="3068959"/>
            <a:ext cx="10795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9" name="Rectangle 28"/>
          <p:cNvSpPr>
            <a:spLocks noChangeArrowheads="1"/>
          </p:cNvSpPr>
          <p:nvPr/>
        </p:nvSpPr>
        <p:spPr bwMode="auto">
          <a:xfrm>
            <a:off x="6155705" y="4292054"/>
            <a:ext cx="2016695" cy="1945258"/>
          </a:xfrm>
          <a:prstGeom prst="rect">
            <a:avLst/>
          </a:prstGeom>
          <a:noFill/>
          <a:ln w="9525">
            <a:solidFill>
              <a:schemeClr val="tx1"/>
            </a:solidFill>
            <a:miter lim="800000"/>
            <a:headEnd/>
            <a:tailEnd/>
          </a:ln>
        </p:spPr>
        <p:txBody>
          <a:bodyPr wrap="none" anchor="ctr"/>
          <a:lstStyle/>
          <a:p>
            <a:endParaRPr lang="de-DE"/>
          </a:p>
        </p:txBody>
      </p:sp>
      <p:sp>
        <p:nvSpPr>
          <p:cNvPr id="10" name="Rectangle 29"/>
          <p:cNvSpPr>
            <a:spLocks noChangeArrowheads="1"/>
          </p:cNvSpPr>
          <p:nvPr/>
        </p:nvSpPr>
        <p:spPr bwMode="auto">
          <a:xfrm>
            <a:off x="6372051" y="4653384"/>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Person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Rectangle 31"/>
          <p:cNvSpPr>
            <a:spLocks noChangeArrowheads="1"/>
          </p:cNvSpPr>
          <p:nvPr/>
        </p:nvSpPr>
        <p:spPr bwMode="auto">
          <a:xfrm>
            <a:off x="6372051" y="5517232"/>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Körperschaft</a:t>
            </a:r>
          </a:p>
        </p:txBody>
      </p:sp>
      <p:sp>
        <p:nvSpPr>
          <p:cNvPr id="12" name="Line 33"/>
          <p:cNvSpPr>
            <a:spLocks noChangeShapeType="1"/>
          </p:cNvSpPr>
          <p:nvPr/>
        </p:nvSpPr>
        <p:spPr bwMode="auto">
          <a:xfrm flipH="1">
            <a:off x="899492" y="1484784"/>
            <a:ext cx="670" cy="4392488"/>
          </a:xfrm>
          <a:prstGeom prst="line">
            <a:avLst/>
          </a:prstGeom>
          <a:noFill/>
          <a:ln w="9525">
            <a:solidFill>
              <a:schemeClr val="tx1"/>
            </a:solidFill>
            <a:round/>
            <a:headEnd/>
            <a:tailEnd/>
          </a:ln>
        </p:spPr>
        <p:txBody>
          <a:bodyPr/>
          <a:lstStyle/>
          <a:p>
            <a:endParaRPr lang="de-DE"/>
          </a:p>
        </p:txBody>
      </p:sp>
      <p:sp>
        <p:nvSpPr>
          <p:cNvPr id="13" name="Line 34"/>
          <p:cNvSpPr>
            <a:spLocks noChangeShapeType="1"/>
          </p:cNvSpPr>
          <p:nvPr/>
        </p:nvSpPr>
        <p:spPr bwMode="auto">
          <a:xfrm>
            <a:off x="899492" y="5877272"/>
            <a:ext cx="5256213" cy="0"/>
          </a:xfrm>
          <a:prstGeom prst="line">
            <a:avLst/>
          </a:prstGeom>
          <a:noFill/>
          <a:ln w="9525">
            <a:solidFill>
              <a:schemeClr val="tx1"/>
            </a:solidFill>
            <a:round/>
            <a:headEnd/>
            <a:tailEnd type="triangle" w="med" len="med"/>
          </a:ln>
        </p:spPr>
        <p:txBody>
          <a:bodyPr/>
          <a:lstStyle/>
          <a:p>
            <a:endParaRPr lang="de-DE"/>
          </a:p>
        </p:txBody>
      </p:sp>
      <p:sp>
        <p:nvSpPr>
          <p:cNvPr id="14" name="Line 35"/>
          <p:cNvSpPr>
            <a:spLocks noChangeShapeType="1"/>
          </p:cNvSpPr>
          <p:nvPr/>
        </p:nvSpPr>
        <p:spPr bwMode="auto">
          <a:xfrm>
            <a:off x="899492" y="5877272"/>
            <a:ext cx="4895850" cy="0"/>
          </a:xfrm>
          <a:prstGeom prst="line">
            <a:avLst/>
          </a:prstGeom>
          <a:noFill/>
          <a:ln w="9525">
            <a:solidFill>
              <a:schemeClr val="tx1"/>
            </a:solidFill>
            <a:round/>
            <a:headEnd/>
            <a:tailEnd type="triangle" w="med" len="med"/>
          </a:ln>
        </p:spPr>
        <p:txBody>
          <a:bodyPr/>
          <a:lstStyle/>
          <a:p>
            <a:endParaRPr lang="de-DE"/>
          </a:p>
        </p:txBody>
      </p:sp>
      <p:sp>
        <p:nvSpPr>
          <p:cNvPr id="15" name="Line 36"/>
          <p:cNvSpPr>
            <a:spLocks noChangeShapeType="1"/>
          </p:cNvSpPr>
          <p:nvPr/>
        </p:nvSpPr>
        <p:spPr bwMode="auto">
          <a:xfrm>
            <a:off x="970930" y="1699667"/>
            <a:ext cx="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37"/>
          <p:cNvSpPr>
            <a:spLocks noChangeShapeType="1"/>
          </p:cNvSpPr>
          <p:nvPr/>
        </p:nvSpPr>
        <p:spPr bwMode="auto">
          <a:xfrm>
            <a:off x="900162" y="1484784"/>
            <a:ext cx="71438"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38"/>
          <p:cNvSpPr>
            <a:spLocks noChangeShapeType="1"/>
          </p:cNvSpPr>
          <p:nvPr/>
        </p:nvSpPr>
        <p:spPr bwMode="auto">
          <a:xfrm>
            <a:off x="1978992" y="5445472"/>
            <a:ext cx="4176713" cy="0"/>
          </a:xfrm>
          <a:prstGeom prst="line">
            <a:avLst/>
          </a:prstGeom>
          <a:noFill/>
          <a:ln w="9525">
            <a:solidFill>
              <a:schemeClr val="tx1"/>
            </a:solidFill>
            <a:round/>
            <a:headEnd/>
            <a:tailEnd type="triangle" w="med" len="med"/>
          </a:ln>
        </p:spPr>
        <p:txBody>
          <a:bodyPr/>
          <a:lstStyle/>
          <a:p>
            <a:endParaRPr lang="de-DE"/>
          </a:p>
        </p:txBody>
      </p:sp>
      <p:sp>
        <p:nvSpPr>
          <p:cNvPr id="18" name="Line 39"/>
          <p:cNvSpPr>
            <a:spLocks noChangeShapeType="1"/>
          </p:cNvSpPr>
          <p:nvPr/>
        </p:nvSpPr>
        <p:spPr bwMode="auto">
          <a:xfrm>
            <a:off x="1978992" y="2276872"/>
            <a:ext cx="0" cy="3168600"/>
          </a:xfrm>
          <a:prstGeom prst="line">
            <a:avLst/>
          </a:prstGeom>
          <a:noFill/>
          <a:ln w="9525">
            <a:solidFill>
              <a:schemeClr val="tx1"/>
            </a:solidFill>
            <a:round/>
            <a:headEnd/>
            <a:tailEnd/>
          </a:ln>
        </p:spPr>
        <p:txBody>
          <a:bodyPr/>
          <a:lstStyle/>
          <a:p>
            <a:endParaRPr lang="de-DE"/>
          </a:p>
        </p:txBody>
      </p:sp>
      <p:sp>
        <p:nvSpPr>
          <p:cNvPr id="19" name="Line 40"/>
          <p:cNvSpPr>
            <a:spLocks noChangeShapeType="1"/>
          </p:cNvSpPr>
          <p:nvPr/>
        </p:nvSpPr>
        <p:spPr bwMode="auto">
          <a:xfrm>
            <a:off x="1978992" y="2276872"/>
            <a:ext cx="5762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41"/>
          <p:cNvSpPr>
            <a:spLocks noChangeShapeType="1"/>
          </p:cNvSpPr>
          <p:nvPr/>
        </p:nvSpPr>
        <p:spPr bwMode="auto">
          <a:xfrm>
            <a:off x="1978992" y="5445472"/>
            <a:ext cx="3816350" cy="0"/>
          </a:xfrm>
          <a:prstGeom prst="line">
            <a:avLst/>
          </a:prstGeom>
          <a:noFill/>
          <a:ln w="9525">
            <a:solidFill>
              <a:schemeClr val="tx1"/>
            </a:solidFill>
            <a:round/>
            <a:headEnd/>
            <a:tailEnd type="triangle" w="med" len="med"/>
          </a:ln>
        </p:spPr>
        <p:txBody>
          <a:bodyPr/>
          <a:lstStyle/>
          <a:p>
            <a:endParaRPr lang="de-DE"/>
          </a:p>
        </p:txBody>
      </p:sp>
      <p:sp>
        <p:nvSpPr>
          <p:cNvPr id="21" name="Line 42"/>
          <p:cNvSpPr>
            <a:spLocks noChangeShapeType="1"/>
          </p:cNvSpPr>
          <p:nvPr/>
        </p:nvSpPr>
        <p:spPr bwMode="auto">
          <a:xfrm>
            <a:off x="3275980" y="5014515"/>
            <a:ext cx="2879725" cy="0"/>
          </a:xfrm>
          <a:prstGeom prst="line">
            <a:avLst/>
          </a:prstGeom>
          <a:noFill/>
          <a:ln w="9525">
            <a:solidFill>
              <a:schemeClr val="tx1"/>
            </a:solidFill>
            <a:round/>
            <a:headEnd/>
            <a:tailEnd type="triangle" w="med" len="med"/>
          </a:ln>
        </p:spPr>
        <p:txBody>
          <a:bodyPr/>
          <a:lstStyle/>
          <a:p>
            <a:endParaRPr lang="de-DE"/>
          </a:p>
        </p:txBody>
      </p:sp>
      <p:sp>
        <p:nvSpPr>
          <p:cNvPr id="22" name="Line 43"/>
          <p:cNvSpPr>
            <a:spLocks noChangeShapeType="1"/>
          </p:cNvSpPr>
          <p:nvPr/>
        </p:nvSpPr>
        <p:spPr bwMode="auto">
          <a:xfrm>
            <a:off x="3275980" y="3068959"/>
            <a:ext cx="0" cy="1945555"/>
          </a:xfrm>
          <a:prstGeom prst="line">
            <a:avLst/>
          </a:prstGeom>
          <a:noFill/>
          <a:ln w="9525">
            <a:solidFill>
              <a:schemeClr val="tx1"/>
            </a:solidFill>
            <a:round/>
            <a:headEnd/>
            <a:tailEnd/>
          </a:ln>
        </p:spPr>
        <p:txBody>
          <a:bodyPr/>
          <a:lstStyle/>
          <a:p>
            <a:endParaRPr lang="de-DE"/>
          </a:p>
        </p:txBody>
      </p:sp>
      <p:sp>
        <p:nvSpPr>
          <p:cNvPr id="23" name="Line 44"/>
          <p:cNvSpPr>
            <a:spLocks noChangeShapeType="1"/>
          </p:cNvSpPr>
          <p:nvPr/>
        </p:nvSpPr>
        <p:spPr bwMode="auto">
          <a:xfrm>
            <a:off x="3995936" y="3068960"/>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4" name="Line 45"/>
          <p:cNvSpPr>
            <a:spLocks noChangeShapeType="1"/>
          </p:cNvSpPr>
          <p:nvPr/>
        </p:nvSpPr>
        <p:spPr bwMode="auto">
          <a:xfrm>
            <a:off x="3275980" y="5014515"/>
            <a:ext cx="2519362" cy="0"/>
          </a:xfrm>
          <a:prstGeom prst="line">
            <a:avLst/>
          </a:prstGeom>
          <a:noFill/>
          <a:ln w="9525">
            <a:solidFill>
              <a:schemeClr val="tx1"/>
            </a:solidFill>
            <a:round/>
            <a:headEnd/>
            <a:tailEnd type="triangle" w="med" len="med"/>
          </a:ln>
        </p:spPr>
        <p:txBody>
          <a:bodyPr/>
          <a:lstStyle/>
          <a:p>
            <a:endParaRPr lang="de-DE"/>
          </a:p>
        </p:txBody>
      </p:sp>
      <p:sp>
        <p:nvSpPr>
          <p:cNvPr id="25" name="Line 47"/>
          <p:cNvSpPr>
            <a:spLocks noChangeShapeType="1"/>
          </p:cNvSpPr>
          <p:nvPr/>
        </p:nvSpPr>
        <p:spPr bwMode="auto">
          <a:xfrm>
            <a:off x="4284042" y="3854351"/>
            <a:ext cx="1800721" cy="6697"/>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6" name="Line 48"/>
          <p:cNvSpPr>
            <a:spLocks noChangeShapeType="1"/>
          </p:cNvSpPr>
          <p:nvPr/>
        </p:nvSpPr>
        <p:spPr bwMode="auto">
          <a:xfrm flipV="1">
            <a:off x="4284043" y="3861047"/>
            <a:ext cx="15113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7" name="Line 49"/>
          <p:cNvSpPr>
            <a:spLocks noChangeShapeType="1"/>
          </p:cNvSpPr>
          <p:nvPr/>
        </p:nvSpPr>
        <p:spPr bwMode="auto">
          <a:xfrm>
            <a:off x="4283968" y="3861172"/>
            <a:ext cx="0" cy="647948"/>
          </a:xfrm>
          <a:prstGeom prst="line">
            <a:avLst/>
          </a:prstGeom>
          <a:noFill/>
          <a:ln w="9525">
            <a:solidFill>
              <a:schemeClr val="tx1"/>
            </a:solidFill>
            <a:round/>
            <a:headEnd/>
            <a:tailEnd/>
          </a:ln>
        </p:spPr>
        <p:txBody>
          <a:bodyPr/>
          <a:lstStyle/>
          <a:p>
            <a:endParaRPr lang="de-DE"/>
          </a:p>
        </p:txBody>
      </p:sp>
      <p:sp>
        <p:nvSpPr>
          <p:cNvPr id="28" name="Line 50"/>
          <p:cNvSpPr>
            <a:spLocks noChangeShapeType="1"/>
          </p:cNvSpPr>
          <p:nvPr/>
        </p:nvSpPr>
        <p:spPr bwMode="auto">
          <a:xfrm>
            <a:off x="4284042" y="4509120"/>
            <a:ext cx="1871663" cy="0"/>
          </a:xfrm>
          <a:prstGeom prst="line">
            <a:avLst/>
          </a:prstGeom>
          <a:noFill/>
          <a:ln w="9525">
            <a:solidFill>
              <a:schemeClr val="tx1"/>
            </a:solidFill>
            <a:round/>
            <a:headEnd/>
            <a:tailEnd type="triangle" w="med" len="med"/>
          </a:ln>
        </p:spPr>
        <p:txBody>
          <a:bodyPr/>
          <a:lstStyle/>
          <a:p>
            <a:endParaRPr lang="de-DE"/>
          </a:p>
        </p:txBody>
      </p:sp>
      <p:sp>
        <p:nvSpPr>
          <p:cNvPr id="29" name="Line 51"/>
          <p:cNvSpPr>
            <a:spLocks noChangeShapeType="1"/>
          </p:cNvSpPr>
          <p:nvPr/>
        </p:nvSpPr>
        <p:spPr bwMode="auto">
          <a:xfrm>
            <a:off x="4355480" y="4509120"/>
            <a:ext cx="1439862" cy="0"/>
          </a:xfrm>
          <a:prstGeom prst="line">
            <a:avLst/>
          </a:prstGeom>
          <a:noFill/>
          <a:ln w="9525">
            <a:solidFill>
              <a:schemeClr val="tx1"/>
            </a:solidFill>
            <a:round/>
            <a:headEnd/>
            <a:tailEnd type="triangle" w="med" len="med"/>
          </a:ln>
        </p:spPr>
        <p:txBody>
          <a:bodyPr/>
          <a:lstStyle/>
          <a:p>
            <a:endParaRPr lang="de-DE"/>
          </a:p>
        </p:txBody>
      </p:sp>
      <p:sp>
        <p:nvSpPr>
          <p:cNvPr id="30" name="Text Box 52"/>
          <p:cNvSpPr txBox="1">
            <a:spLocks noChangeArrowheads="1"/>
          </p:cNvSpPr>
          <p:nvPr/>
        </p:nvSpPr>
        <p:spPr bwMode="auto">
          <a:xfrm>
            <a:off x="899592" y="5572472"/>
            <a:ext cx="36718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geschaffen von</a:t>
            </a:r>
          </a:p>
        </p:txBody>
      </p:sp>
      <p:sp>
        <p:nvSpPr>
          <p:cNvPr id="31" name="Text Box 53"/>
          <p:cNvSpPr txBox="1">
            <a:spLocks noChangeArrowheads="1"/>
          </p:cNvSpPr>
          <p:nvPr/>
        </p:nvSpPr>
        <p:spPr bwMode="auto">
          <a:xfrm>
            <a:off x="1978992" y="5140424"/>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realisiert von</a:t>
            </a:r>
          </a:p>
        </p:txBody>
      </p:sp>
      <p:sp>
        <p:nvSpPr>
          <p:cNvPr id="32" name="Text Box 54"/>
          <p:cNvSpPr txBox="1">
            <a:spLocks noChangeArrowheads="1"/>
          </p:cNvSpPr>
          <p:nvPr/>
        </p:nvSpPr>
        <p:spPr bwMode="auto">
          <a:xfrm>
            <a:off x="3275856" y="4708376"/>
            <a:ext cx="1799431"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erstellt von</a:t>
            </a:r>
          </a:p>
        </p:txBody>
      </p:sp>
      <p:sp>
        <p:nvSpPr>
          <p:cNvPr id="33" name="Text Box 55"/>
          <p:cNvSpPr txBox="1">
            <a:spLocks noChangeArrowheads="1"/>
          </p:cNvSpPr>
          <p:nvPr/>
        </p:nvSpPr>
        <p:spPr bwMode="auto">
          <a:xfrm>
            <a:off x="4283968" y="4132312"/>
            <a:ext cx="1800225"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im Besitz von</a:t>
            </a:r>
          </a:p>
        </p:txBody>
      </p:sp>
      <p:sp>
        <p:nvSpPr>
          <p:cNvPr id="35" name="AutoShape 6"/>
          <p:cNvSpPr>
            <a:spLocks noChangeArrowheads="1"/>
          </p:cNvSpPr>
          <p:nvPr/>
        </p:nvSpPr>
        <p:spPr bwMode="auto">
          <a:xfrm>
            <a:off x="1128384" y="112474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6" name="AutoShape 7"/>
          <p:cNvSpPr>
            <a:spLocks noChangeArrowheads="1"/>
          </p:cNvSpPr>
          <p:nvPr/>
        </p:nvSpPr>
        <p:spPr bwMode="auto">
          <a:xfrm>
            <a:off x="2770535" y="1916832"/>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7" name="AutoShape 8"/>
          <p:cNvSpPr>
            <a:spLocks noChangeArrowheads="1"/>
          </p:cNvSpPr>
          <p:nvPr/>
        </p:nvSpPr>
        <p:spPr bwMode="auto">
          <a:xfrm>
            <a:off x="4355976" y="270892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8" name="AutoShape 9"/>
          <p:cNvSpPr>
            <a:spLocks noChangeArrowheads="1"/>
          </p:cNvSpPr>
          <p:nvPr/>
        </p:nvSpPr>
        <p:spPr bwMode="auto">
          <a:xfrm>
            <a:off x="6084763" y="350036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109328162"/>
      </p:ext>
    </p:extLst>
  </p:cSld>
  <p:clrMapOvr>
    <a:masterClrMapping/>
  </p:clrMapOvr>
  <mc:AlternateContent xmlns:mc="http://schemas.openxmlformats.org/markup-compatibility/2006" xmlns:p14="http://schemas.microsoft.com/office/powerpoint/2010/main">
    <mc:Choice Requires="p14">
      <p:transition spd="slow" p14:dur="2000" advTm="36536"/>
    </mc:Choice>
    <mc:Fallback xmlns="">
      <p:transition spd="slow" advTm="365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3</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668344" y="6376243"/>
            <a:ext cx="1018456" cy="365125"/>
          </a:xfrm>
        </p:spPr>
        <p:txBody>
          <a:bodyPr/>
          <a:lstStyle/>
          <a:p>
            <a:fld id="{8A6690F1-7CA1-4166-A522-500460961984}" type="slidenum">
              <a:rPr lang="de-DE" smtClean="0"/>
              <a:pPr/>
              <a:t>21</a:t>
            </a:fld>
            <a:endParaRPr lang="de-DE"/>
          </a:p>
        </p:txBody>
      </p:sp>
      <p:grpSp>
        <p:nvGrpSpPr>
          <p:cNvPr id="6" name="Group 29"/>
          <p:cNvGrpSpPr>
            <a:grpSpLocks/>
          </p:cNvGrpSpPr>
          <p:nvPr/>
        </p:nvGrpSpPr>
        <p:grpSpPr bwMode="auto">
          <a:xfrm>
            <a:off x="2895600" y="3425223"/>
            <a:ext cx="381000" cy="0"/>
            <a:chOff x="2895600" y="3581400"/>
            <a:chExt cx="381000" cy="0"/>
          </a:xfrm>
        </p:grpSpPr>
        <p:sp>
          <p:nvSpPr>
            <p:cNvPr id="7" name="Line 30"/>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8" name="Line 31"/>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grpSp>
        <p:nvGrpSpPr>
          <p:cNvPr id="9" name="Group 36"/>
          <p:cNvGrpSpPr>
            <a:grpSpLocks/>
          </p:cNvGrpSpPr>
          <p:nvPr/>
        </p:nvGrpSpPr>
        <p:grpSpPr bwMode="auto">
          <a:xfrm>
            <a:off x="2819400" y="1520223"/>
            <a:ext cx="457200" cy="76200"/>
            <a:chOff x="3000364" y="1714488"/>
            <a:chExt cx="457200" cy="76200"/>
          </a:xfrm>
        </p:grpSpPr>
        <p:sp>
          <p:nvSpPr>
            <p:cNvPr id="10" name="Line 37"/>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1" name="Line 38"/>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grpSp>
        <p:nvGrpSpPr>
          <p:cNvPr id="12" name="Group 29"/>
          <p:cNvGrpSpPr>
            <a:grpSpLocks/>
          </p:cNvGrpSpPr>
          <p:nvPr/>
        </p:nvGrpSpPr>
        <p:grpSpPr bwMode="auto">
          <a:xfrm>
            <a:off x="2928926" y="3415699"/>
            <a:ext cx="381000" cy="0"/>
            <a:chOff x="2928926" y="3571876"/>
            <a:chExt cx="381000" cy="0"/>
          </a:xfrm>
        </p:grpSpPr>
        <p:sp>
          <p:nvSpPr>
            <p:cNvPr id="13" name="Line 30"/>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31"/>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grpSp>
        <p:nvGrpSpPr>
          <p:cNvPr id="16" name="Gruppieren 15"/>
          <p:cNvGrpSpPr/>
          <p:nvPr/>
        </p:nvGrpSpPr>
        <p:grpSpPr>
          <a:xfrm>
            <a:off x="2195737" y="1125067"/>
            <a:ext cx="5160395" cy="5172092"/>
            <a:chOff x="500035" y="685800"/>
            <a:chExt cx="5160395" cy="5172092"/>
          </a:xfrm>
        </p:grpSpPr>
        <p:cxnSp>
          <p:nvCxnSpPr>
            <p:cNvPr id="17" name="AutoShape 3"/>
            <p:cNvCxnSpPr>
              <a:cxnSpLocks noChangeShapeType="1"/>
              <a:stCxn id="33" idx="0"/>
            </p:cNvCxnSpPr>
            <p:nvPr/>
          </p:nvCxnSpPr>
          <p:spPr bwMode="auto">
            <a:xfrm rot="16200000" flipV="1">
              <a:off x="1023515" y="1262446"/>
              <a:ext cx="1310493" cy="2357454"/>
            </a:xfrm>
            <a:prstGeom prst="bentConnector2">
              <a:avLst/>
            </a:prstGeom>
            <a:noFill/>
            <a:ln w="38100">
              <a:solidFill>
                <a:schemeClr val="tx1"/>
              </a:solidFill>
              <a:miter lim="800000"/>
              <a:headEnd type="none" w="lg" len="med"/>
              <a:tailEnd type="none" w="lg" len="med"/>
            </a:ln>
          </p:spPr>
        </p:cxnSp>
        <p:sp>
          <p:nvSpPr>
            <p:cNvPr id="18" name="Text Box 9"/>
            <p:cNvSpPr txBox="1">
              <a:spLocks noChangeArrowheads="1"/>
            </p:cNvSpPr>
            <p:nvPr/>
          </p:nvSpPr>
          <p:spPr bwMode="auto">
            <a:xfrm>
              <a:off x="959842" y="5105400"/>
              <a:ext cx="1785937"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19" name="Text Box 24"/>
            <p:cNvSpPr txBox="1">
              <a:spLocks noChangeArrowheads="1"/>
            </p:cNvSpPr>
            <p:nvPr/>
          </p:nvSpPr>
          <p:spPr bwMode="auto">
            <a:xfrm>
              <a:off x="959841" y="2759870"/>
              <a:ext cx="1785938"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20" name="Text Box 25"/>
            <p:cNvSpPr txBox="1">
              <a:spLocks noChangeArrowheads="1"/>
            </p:cNvSpPr>
            <p:nvPr/>
          </p:nvSpPr>
          <p:spPr bwMode="auto">
            <a:xfrm>
              <a:off x="1265238" y="1292225"/>
              <a:ext cx="1785937"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cxnSp>
          <p:nvCxnSpPr>
            <p:cNvPr id="21" name="AutoShape 26"/>
            <p:cNvCxnSpPr>
              <a:cxnSpLocks noChangeShapeType="1"/>
            </p:cNvCxnSpPr>
            <p:nvPr/>
          </p:nvCxnSpPr>
          <p:spPr bwMode="auto">
            <a:xfrm rot="10800000" flipH="1" flipV="1">
              <a:off x="1676400" y="685800"/>
              <a:ext cx="1600200" cy="4821238"/>
            </a:xfrm>
            <a:prstGeom prst="bentConnector3">
              <a:avLst>
                <a:gd name="adj1" fmla="val -71630"/>
              </a:avLst>
            </a:prstGeom>
            <a:noFill/>
            <a:ln w="38100">
              <a:solidFill>
                <a:schemeClr val="tx1"/>
              </a:solidFill>
              <a:miter lim="800000"/>
              <a:headEnd type="arrow" w="med" len="med"/>
              <a:tailEnd type="arrow" w="lg" len="med"/>
            </a:ln>
          </p:spPr>
        </p:cxnSp>
        <p:sp>
          <p:nvSpPr>
            <p:cNvPr id="22" name="Line 27"/>
            <p:cNvSpPr>
              <a:spLocks noChangeShapeType="1"/>
            </p:cNvSpPr>
            <p:nvPr/>
          </p:nvSpPr>
          <p:spPr bwMode="auto">
            <a:xfrm>
              <a:off x="1371600" y="685800"/>
              <a:ext cx="15240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Line 28"/>
            <p:cNvSpPr>
              <a:spLocks noChangeShapeType="1"/>
            </p:cNvSpPr>
            <p:nvPr/>
          </p:nvSpPr>
          <p:spPr bwMode="auto">
            <a:xfrm>
              <a:off x="3214678" y="5500702"/>
              <a:ext cx="328610" cy="0"/>
            </a:xfrm>
            <a:prstGeom prst="line">
              <a:avLst/>
            </a:prstGeom>
            <a:noFill/>
            <a:ln w="38100">
              <a:solidFill>
                <a:schemeClr val="tx1"/>
              </a:solidFill>
              <a:round/>
              <a:headEnd type="none" w="sm" len="sm"/>
              <a:tailEnd type="arrow" w="lg" len="lg"/>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3" name="Line 33"/>
            <p:cNvSpPr>
              <a:spLocks noChangeShapeType="1"/>
            </p:cNvSpPr>
            <p:nvPr/>
          </p:nvSpPr>
          <p:spPr bwMode="auto">
            <a:xfrm flipV="1">
              <a:off x="2857488" y="3096419"/>
              <a:ext cx="68580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cxnSp>
          <p:nvCxnSpPr>
            <p:cNvPr id="26" name="AutoShape 42"/>
            <p:cNvCxnSpPr>
              <a:cxnSpLocks noChangeShapeType="1"/>
            </p:cNvCxnSpPr>
            <p:nvPr/>
          </p:nvCxnSpPr>
          <p:spPr bwMode="auto">
            <a:xfrm>
              <a:off x="1292122" y="981075"/>
              <a:ext cx="1490650" cy="661975"/>
            </a:xfrm>
            <a:prstGeom prst="bentConnector3">
              <a:avLst>
                <a:gd name="adj1" fmla="val -6712"/>
              </a:avLst>
            </a:prstGeom>
            <a:noFill/>
            <a:ln w="38100">
              <a:solidFill>
                <a:schemeClr val="tx1"/>
              </a:solidFill>
              <a:miter lim="800000"/>
              <a:headEnd type="none" w="sm" len="sm"/>
              <a:tailEnd type="none" w="sm" len="sm"/>
            </a:ln>
          </p:spPr>
        </p:cxnSp>
        <p:sp>
          <p:nvSpPr>
            <p:cNvPr id="27" name="AutoShape 6"/>
            <p:cNvSpPr>
              <a:spLocks noChangeArrowheads="1"/>
            </p:cNvSpPr>
            <p:nvPr/>
          </p:nvSpPr>
          <p:spPr bwMode="auto">
            <a:xfrm>
              <a:off x="3500430" y="1045517"/>
              <a:ext cx="2160000" cy="1224000"/>
            </a:xfrm>
            <a:prstGeom prst="flowChartProcess">
              <a:avLst/>
            </a:prstGeom>
            <a:solidFill>
              <a:schemeClr val="tx2">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b="1" dirty="0" smtClean="0">
                  <a:latin typeface="Verdana" panose="020B0604030504040204" pitchFamily="34" charset="0"/>
                  <a:ea typeface="Verdana" panose="020B0604030504040204" pitchFamily="34" charset="0"/>
                  <a:cs typeface="Verdana" panose="020B0604030504040204" pitchFamily="34" charset="0"/>
                </a:rPr>
                <a:t>Gruppe 1</a:t>
              </a: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28" name="Rectangle 29"/>
            <p:cNvSpPr>
              <a:spLocks noChangeArrowheads="1"/>
            </p:cNvSpPr>
            <p:nvPr/>
          </p:nvSpPr>
          <p:spPr bwMode="auto">
            <a:xfrm>
              <a:off x="3500430" y="2557821"/>
              <a:ext cx="2160000" cy="12240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b="1" dirty="0" smtClean="0">
                  <a:latin typeface="Verdana" panose="020B0604030504040204" pitchFamily="34" charset="0"/>
                  <a:ea typeface="Verdana" panose="020B0604030504040204" pitchFamily="34" charset="0"/>
                  <a:cs typeface="Verdana" panose="020B0604030504040204" pitchFamily="34" charset="0"/>
                </a:rPr>
                <a:t>Gruppe 2</a:t>
              </a: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29" name="Rectangle 29"/>
            <p:cNvSpPr>
              <a:spLocks noChangeArrowheads="1"/>
            </p:cNvSpPr>
            <p:nvPr/>
          </p:nvSpPr>
          <p:spPr bwMode="auto">
            <a:xfrm>
              <a:off x="3500430" y="4141861"/>
              <a:ext cx="2160000" cy="1716031"/>
            </a:xfrm>
            <a:prstGeom prst="rect">
              <a:avLst/>
            </a:prstGeom>
            <a:solidFill>
              <a:schemeClr val="bg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b="1" dirty="0" smtClean="0">
                  <a:latin typeface="Verdana" panose="020B0604030504040204" pitchFamily="34" charset="0"/>
                  <a:ea typeface="Verdana" panose="020B0604030504040204" pitchFamily="34" charset="0"/>
                  <a:cs typeface="Verdana" panose="020B0604030504040204" pitchFamily="34" charset="0"/>
                </a:rPr>
                <a:t>Gruppe 3</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Begriff</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Objekt</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Ereignis</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Ort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30" name="Line 34"/>
            <p:cNvSpPr>
              <a:spLocks noChangeShapeType="1"/>
            </p:cNvSpPr>
            <p:nvPr/>
          </p:nvSpPr>
          <p:spPr bwMode="auto">
            <a:xfrm flipV="1">
              <a:off x="3071802" y="1643050"/>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sp>
        <p:nvSpPr>
          <p:cNvPr id="35" name="AutoShape 6"/>
          <p:cNvSpPr>
            <a:spLocks noChangeArrowheads="1"/>
          </p:cNvSpPr>
          <p:nvPr/>
        </p:nvSpPr>
        <p:spPr bwMode="auto">
          <a:xfrm>
            <a:off x="3420064" y="76470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dirty="0" smtClean="0">
                <a:latin typeface="Verdana" panose="020B0604030504040204" pitchFamily="34" charset="0"/>
                <a:ea typeface="Verdana" panose="020B0604030504040204" pitchFamily="34" charset="0"/>
                <a:cs typeface="Verdana" panose="020B0604030504040204" pitchFamily="34" charset="0"/>
              </a:rPr>
              <a:t>Werk</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37" name="Line 34"/>
          <p:cNvSpPr>
            <a:spLocks noChangeShapeType="1"/>
          </p:cNvSpPr>
          <p:nvPr/>
        </p:nvSpPr>
        <p:spPr bwMode="auto">
          <a:xfrm flipV="1">
            <a:off x="4613200" y="3535687"/>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8" name="Line 34"/>
          <p:cNvSpPr>
            <a:spLocks noChangeShapeType="1"/>
          </p:cNvSpPr>
          <p:nvPr/>
        </p:nvSpPr>
        <p:spPr bwMode="auto">
          <a:xfrm flipV="1">
            <a:off x="4384245" y="2082317"/>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9" name="Line 34"/>
          <p:cNvSpPr>
            <a:spLocks noChangeShapeType="1"/>
          </p:cNvSpPr>
          <p:nvPr/>
        </p:nvSpPr>
        <p:spPr bwMode="auto">
          <a:xfrm flipV="1">
            <a:off x="3005269" y="1420342"/>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41" name="Line 34"/>
          <p:cNvSpPr>
            <a:spLocks noChangeShapeType="1"/>
          </p:cNvSpPr>
          <p:nvPr/>
        </p:nvSpPr>
        <p:spPr bwMode="auto">
          <a:xfrm flipV="1">
            <a:off x="2987824" y="1412776"/>
            <a:ext cx="230346" cy="645"/>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839593622"/>
      </p:ext>
    </p:extLst>
  </p:cSld>
  <p:clrMapOvr>
    <a:masterClrMapping/>
  </p:clrMapOvr>
  <mc:AlternateContent xmlns:mc="http://schemas.openxmlformats.org/markup-compatibility/2006" xmlns:p14="http://schemas.microsoft.com/office/powerpoint/2010/main">
    <mc:Choice Requires="p14">
      <p:transition spd="slow" p14:dur="2000" advTm="44710"/>
    </mc:Choice>
    <mc:Fallback xmlns="">
      <p:transition spd="slow" advTm="447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a:t>
            </a:r>
            <a:r>
              <a:rPr lang="de-DE" dirty="0" smtClean="0"/>
              <a:t>Werk</a:t>
            </a: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6" name="Abgerundetes Rechteck 5"/>
          <p:cNvSpPr/>
          <p:nvPr/>
        </p:nvSpPr>
        <p:spPr>
          <a:xfrm>
            <a:off x="835596" y="2348880"/>
            <a:ext cx="3088332" cy="2592288"/>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Form</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Datum</a:t>
            </a: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Zielgruppe</a:t>
            </a: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Tonart</a:t>
            </a:r>
          </a:p>
          <a:p>
            <a:pPr>
              <a:defRPr/>
            </a:pP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097313802"/>
      </p:ext>
    </p:extLst>
  </p:cSld>
  <p:clrMapOvr>
    <a:masterClrMapping/>
  </p:clrMapOvr>
  <mc:AlternateContent xmlns:mc="http://schemas.openxmlformats.org/markup-compatibility/2006" xmlns:p14="http://schemas.microsoft.com/office/powerpoint/2010/main">
    <mc:Choice Requires="p14">
      <p:transition spd="slow" p14:dur="2000" advTm="24772"/>
    </mc:Choice>
    <mc:Fallback xmlns="">
      <p:transition spd="slow" advTm="247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a:t>
            </a:r>
            <a:r>
              <a:rPr lang="de-DE" dirty="0" smtClean="0"/>
              <a:t>Expression</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6" name="Abgerundetes Rechteck 5"/>
          <p:cNvSpPr/>
          <p:nvPr/>
        </p:nvSpPr>
        <p:spPr>
          <a:xfrm>
            <a:off x="827584" y="1988840"/>
            <a:ext cx="3960440" cy="2952328"/>
          </a:xfrm>
          <a:prstGeom prst="round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Form</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Datum</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Sprache</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Erwartete Regelmäßigkeit (für fortlaufende Ressourcen)</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defRPr/>
            </a:pPr>
            <a:endParaRPr lang="de-DE"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935900300"/>
      </p:ext>
    </p:extLst>
  </p:cSld>
  <p:clrMapOvr>
    <a:masterClrMapping/>
  </p:clrMapOvr>
  <mc:AlternateContent xmlns:mc="http://schemas.openxmlformats.org/markup-compatibility/2006" xmlns:p14="http://schemas.microsoft.com/office/powerpoint/2010/main">
    <mc:Choice Requires="p14">
      <p:transition spd="slow" p14:dur="2000" advTm="19126"/>
    </mc:Choice>
    <mc:Fallback xmlns="">
      <p:transition spd="slow" advTm="1912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Manifestation</a:t>
            </a:r>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6" name="Abgerundetes Rechteck 5"/>
          <p:cNvSpPr/>
          <p:nvPr/>
        </p:nvSpPr>
        <p:spPr>
          <a:xfrm>
            <a:off x="251520" y="1484784"/>
            <a:ext cx="4032448" cy="2369950"/>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Verfasserangabe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Auflage-</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Ausgabebezeichnung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Erscheinungsort/Vertriebsort</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Verlag/Vertrieb</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bgerundetes Rechteck 6"/>
          <p:cNvSpPr/>
          <p:nvPr/>
        </p:nvSpPr>
        <p:spPr>
          <a:xfrm>
            <a:off x="1303905" y="3677549"/>
            <a:ext cx="4464496" cy="2376587"/>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Art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Umfang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Physisches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Medium</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Aufnahmemodus</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Abmessungen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Identifikator</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der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Manifestation</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Zugangsbeschränkung</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Dateieigenschaften</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defRPr/>
            </a:pP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251203717"/>
      </p:ext>
    </p:extLst>
  </p:cSld>
  <p:clrMapOvr>
    <a:masterClrMapping/>
  </p:clrMapOvr>
  <mc:AlternateContent xmlns:mc="http://schemas.openxmlformats.org/markup-compatibility/2006" xmlns:p14="http://schemas.microsoft.com/office/powerpoint/2010/main">
    <mc:Choice Requires="p14">
      <p:transition spd="slow" p14:dur="2000" advTm="34323"/>
    </mc:Choice>
    <mc:Fallback xmlns="">
      <p:transition spd="slow" advTm="343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Exemplar</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6" name="Abgerundetes Rechteck 5"/>
          <p:cNvSpPr/>
          <p:nvPr/>
        </p:nvSpPr>
        <p:spPr>
          <a:xfrm>
            <a:off x="179512" y="2139875"/>
            <a:ext cx="5112567" cy="2879725"/>
          </a:xfrm>
          <a:prstGeom prst="round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Identifier</a:t>
            </a: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Signatur</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Herkunft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Markierungen/Widmungen</a:t>
            </a: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Erhaltungszustand</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Zugangsbeschränkungen</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9265782"/>
      </p:ext>
    </p:extLst>
  </p:cSld>
  <p:clrMapOvr>
    <a:masterClrMapping/>
  </p:clrMapOvr>
  <mc:AlternateContent xmlns:mc="http://schemas.openxmlformats.org/markup-compatibility/2006" xmlns:p14="http://schemas.microsoft.com/office/powerpoint/2010/main">
    <mc:Choice Requires="p14">
      <p:transition spd="slow" p14:dur="2000" advTm="45039"/>
    </mc:Choice>
    <mc:Fallback xmlns="">
      <p:transition spd="slow" advTm="450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FRBR-Beispiel </a:t>
            </a:r>
            <a:r>
              <a:rPr lang="de-DE" dirty="0" smtClean="0"/>
              <a:t>1</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6" name="Line 63"/>
          <p:cNvSpPr>
            <a:spLocks noChangeShapeType="1"/>
          </p:cNvSpPr>
          <p:nvPr/>
        </p:nvSpPr>
        <p:spPr bwMode="auto">
          <a:xfrm flipH="1">
            <a:off x="1618629" y="2852514"/>
            <a:ext cx="1588" cy="431800"/>
          </a:xfrm>
          <a:prstGeom prst="line">
            <a:avLst/>
          </a:prstGeom>
          <a:noFill/>
          <a:ln w="9525">
            <a:solidFill>
              <a:schemeClr val="tx1"/>
            </a:solidFill>
            <a:round/>
            <a:headEnd/>
            <a:tailEnd/>
          </a:ln>
        </p:spPr>
        <p:txBody>
          <a:bodyPr/>
          <a:lstStyle/>
          <a:p>
            <a:endParaRPr lang="de-DE"/>
          </a:p>
        </p:txBody>
      </p:sp>
      <p:sp>
        <p:nvSpPr>
          <p:cNvPr id="7" name="AutoShape 4"/>
          <p:cNvSpPr>
            <a:spLocks noChangeArrowheads="1"/>
          </p:cNvSpPr>
          <p:nvPr/>
        </p:nvSpPr>
        <p:spPr bwMode="auto">
          <a:xfrm>
            <a:off x="683592" y="1196752"/>
            <a:ext cx="7416800"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endParaRPr lang="de-DE"/>
          </a:p>
        </p:txBody>
      </p:sp>
      <p:sp>
        <p:nvSpPr>
          <p:cNvPr id="8" name="AutoShape 6"/>
          <p:cNvSpPr>
            <a:spLocks noChangeArrowheads="1"/>
          </p:cNvSpPr>
          <p:nvPr/>
        </p:nvSpPr>
        <p:spPr bwMode="auto">
          <a:xfrm>
            <a:off x="683592" y="3284314"/>
            <a:ext cx="2089150" cy="17287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endParaRPr lang="de-DE"/>
          </a:p>
        </p:txBody>
      </p:sp>
      <p:sp>
        <p:nvSpPr>
          <p:cNvPr id="9" name="AutoShape 7"/>
          <p:cNvSpPr>
            <a:spLocks noChangeArrowheads="1"/>
          </p:cNvSpPr>
          <p:nvPr/>
        </p:nvSpPr>
        <p:spPr bwMode="auto">
          <a:xfrm>
            <a:off x="755029" y="5229002"/>
            <a:ext cx="1871663" cy="431800"/>
          </a:xfrm>
          <a:prstGeom prst="flowChartProcess">
            <a:avLst/>
          </a:prstGeom>
          <a:solidFill>
            <a:schemeClr val="accent1">
              <a:lumMod val="75000"/>
            </a:schemeClr>
          </a:solidFill>
          <a:ln w="9525">
            <a:solidFill>
              <a:schemeClr val="tx1"/>
            </a:solidFill>
            <a:miter lim="800000"/>
            <a:headEnd/>
            <a:tailEnd/>
          </a:ln>
        </p:spPr>
        <p:txBody>
          <a:bodyPr wrap="none" anchor="ctr"/>
          <a:lstStyle/>
          <a:p>
            <a:endParaRPr lang="de-DE"/>
          </a:p>
        </p:txBody>
      </p:sp>
      <p:sp>
        <p:nvSpPr>
          <p:cNvPr id="10" name="Text Box 8"/>
          <p:cNvSpPr txBox="1">
            <a:spLocks noChangeArrowheads="1"/>
          </p:cNvSpPr>
          <p:nvPr/>
        </p:nvSpPr>
        <p:spPr bwMode="auto">
          <a:xfrm>
            <a:off x="2194892" y="1339627"/>
            <a:ext cx="4824412" cy="366712"/>
          </a:xfrm>
          <a:prstGeom prst="rect">
            <a:avLst/>
          </a:prstGeom>
          <a:noFill/>
          <a:ln w="9525">
            <a:noFill/>
            <a:miter lim="800000"/>
            <a:headEnd/>
            <a:tailEnd/>
          </a:ln>
        </p:spPr>
        <p:txBody>
          <a:bodyPr>
            <a:spAutoFit/>
          </a:bodyPr>
          <a:lstStyle/>
          <a:p>
            <a:pPr algn="ctr">
              <a:spcBef>
                <a:spcPct val="50000"/>
              </a:spcBef>
            </a:pPr>
            <a:r>
              <a:rPr lang="de-DE" b="1" dirty="0"/>
              <a:t>Die Räuber </a:t>
            </a:r>
          </a:p>
        </p:txBody>
      </p:sp>
      <p:sp>
        <p:nvSpPr>
          <p:cNvPr id="11" name="Text Box 10"/>
          <p:cNvSpPr txBox="1">
            <a:spLocks noChangeArrowheads="1"/>
          </p:cNvSpPr>
          <p:nvPr/>
        </p:nvSpPr>
        <p:spPr bwMode="auto">
          <a:xfrm>
            <a:off x="755675" y="3500214"/>
            <a:ext cx="2016125" cy="1015663"/>
          </a:xfrm>
          <a:prstGeom prst="rect">
            <a:avLst/>
          </a:prstGeom>
          <a:solidFill>
            <a:schemeClr val="accent1">
              <a:lumMod val="60000"/>
              <a:lumOff val="40000"/>
            </a:schemeClr>
          </a:solidFill>
          <a:ln w="9525">
            <a:noFill/>
            <a:miter lim="800000"/>
            <a:headEnd/>
            <a:tailEnd/>
          </a:ln>
        </p:spPr>
        <p:txBody>
          <a:bodyPr>
            <a:spAutoFit/>
          </a:bodyPr>
          <a:lstStyle/>
          <a:p>
            <a:pPr>
              <a:spcBef>
                <a:spcPct val="50000"/>
              </a:spcBef>
            </a:pPr>
            <a:r>
              <a:rPr lang="de-DE" sz="1000" b="1" dirty="0"/>
              <a:t>Die Räuber : ein Schauspiel / Friedrich Schiller. - 1. </a:t>
            </a:r>
            <a:r>
              <a:rPr lang="de-DE" sz="1000" b="1" dirty="0" smtClean="0"/>
              <a:t>Auflage </a:t>
            </a:r>
            <a:r>
              <a:rPr lang="de-DE" sz="1000" b="1" dirty="0"/>
              <a:t>- München : Goldmann, 1983. - 208 </a:t>
            </a:r>
            <a:r>
              <a:rPr lang="de-DE" sz="1000" b="1" dirty="0" smtClean="0"/>
              <a:t>Seiten </a:t>
            </a:r>
            <a:r>
              <a:rPr lang="de-DE" sz="1000" b="1" dirty="0"/>
              <a:t>; 18 cm</a:t>
            </a:r>
            <a:br>
              <a:rPr lang="de-DE" sz="1000" b="1" dirty="0"/>
            </a:br>
            <a:r>
              <a:rPr lang="de-DE" sz="1000" b="1" dirty="0" smtClean="0"/>
              <a:t>(</a:t>
            </a:r>
            <a:r>
              <a:rPr lang="de-DE" sz="1000" b="1" dirty="0"/>
              <a:t>Goldmann ; 7609 : Goldmann-Klassiker). - ISBN </a:t>
            </a:r>
            <a:r>
              <a:rPr lang="de-DE" sz="1000" b="1" dirty="0" smtClean="0"/>
              <a:t>3-442-07609-9</a:t>
            </a:r>
            <a:endParaRPr lang="de-DE" sz="1400" dirty="0"/>
          </a:p>
        </p:txBody>
      </p:sp>
      <p:sp>
        <p:nvSpPr>
          <p:cNvPr id="12" name="Text Box 11"/>
          <p:cNvSpPr txBox="1">
            <a:spLocks noChangeArrowheads="1"/>
          </p:cNvSpPr>
          <p:nvPr/>
        </p:nvSpPr>
        <p:spPr bwMode="auto">
          <a:xfrm>
            <a:off x="755029" y="5300439"/>
            <a:ext cx="1944688" cy="276225"/>
          </a:xfrm>
          <a:prstGeom prst="rect">
            <a:avLst/>
          </a:prstGeom>
          <a:noFill/>
          <a:ln w="9525">
            <a:noFill/>
            <a:miter lim="800000"/>
            <a:headEnd/>
            <a:tailEnd/>
          </a:ln>
        </p:spPr>
        <p:txBody>
          <a:bodyPr>
            <a:spAutoFit/>
          </a:bodyPr>
          <a:lstStyle/>
          <a:p>
            <a:pPr>
              <a:spcBef>
                <a:spcPct val="50000"/>
              </a:spcBef>
            </a:pPr>
            <a:r>
              <a:rPr lang="de-DE" sz="1200" b="1">
                <a:solidFill>
                  <a:srgbClr val="000000"/>
                </a:solidFill>
              </a:rPr>
              <a:t>D 83/23124 </a:t>
            </a:r>
            <a:r>
              <a:rPr lang="de-DE" sz="1000" b="1">
                <a:solidFill>
                  <a:srgbClr val="000000"/>
                </a:solidFill>
              </a:rPr>
              <a:t>(DNB-F)</a:t>
            </a:r>
            <a:endParaRPr lang="de-DE" sz="1000"/>
          </a:p>
        </p:txBody>
      </p:sp>
      <p:sp>
        <p:nvSpPr>
          <p:cNvPr id="13" name="Line 21"/>
          <p:cNvSpPr>
            <a:spLocks noChangeShapeType="1"/>
          </p:cNvSpPr>
          <p:nvPr/>
        </p:nvSpPr>
        <p:spPr bwMode="auto">
          <a:xfrm>
            <a:off x="610567" y="1699989"/>
            <a:ext cx="0" cy="0"/>
          </a:xfrm>
          <a:prstGeom prst="line">
            <a:avLst/>
          </a:prstGeom>
          <a:noFill/>
          <a:ln w="9525">
            <a:solidFill>
              <a:schemeClr val="tx1"/>
            </a:solidFill>
            <a:round/>
            <a:headEnd/>
            <a:tailEnd type="triangle" w="med" len="med"/>
          </a:ln>
        </p:spPr>
        <p:txBody>
          <a:bodyPr/>
          <a:lstStyle/>
          <a:p>
            <a:endParaRPr lang="de-DE"/>
          </a:p>
        </p:txBody>
      </p:sp>
      <p:sp>
        <p:nvSpPr>
          <p:cNvPr id="14" name="AutoShape 41"/>
          <p:cNvSpPr>
            <a:spLocks noChangeArrowheads="1"/>
          </p:cNvSpPr>
          <p:nvPr/>
        </p:nvSpPr>
        <p:spPr bwMode="auto">
          <a:xfrm>
            <a:off x="683592" y="2060352"/>
            <a:ext cx="3816350" cy="863600"/>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lvl="0">
              <a:spcBef>
                <a:spcPct val="50000"/>
              </a:spcBef>
            </a:pPr>
            <a:r>
              <a:rPr lang="de-DE" sz="1200" b="1" dirty="0">
                <a:solidFill>
                  <a:prstClr val="black"/>
                </a:solidFill>
              </a:rPr>
              <a:t>Text</a:t>
            </a:r>
          </a:p>
          <a:p>
            <a:pPr lvl="0">
              <a:spcBef>
                <a:spcPct val="50000"/>
              </a:spcBef>
            </a:pPr>
            <a:r>
              <a:rPr lang="de-DE" sz="1200" b="1" dirty="0">
                <a:solidFill>
                  <a:prstClr val="black"/>
                </a:solidFill>
              </a:rPr>
              <a:t>Deutsch</a:t>
            </a:r>
          </a:p>
          <a:p>
            <a:pPr lvl="0">
              <a:spcBef>
                <a:spcPct val="50000"/>
              </a:spcBef>
            </a:pPr>
            <a:r>
              <a:rPr lang="de-DE" sz="1200" b="1" dirty="0">
                <a:solidFill>
                  <a:prstClr val="black"/>
                </a:solidFill>
              </a:rPr>
              <a:t>Vollständige Ausgabe </a:t>
            </a:r>
          </a:p>
        </p:txBody>
      </p:sp>
      <p:sp>
        <p:nvSpPr>
          <p:cNvPr id="15" name="AutoShape 45"/>
          <p:cNvSpPr>
            <a:spLocks noChangeArrowheads="1"/>
          </p:cNvSpPr>
          <p:nvPr/>
        </p:nvSpPr>
        <p:spPr bwMode="auto">
          <a:xfrm>
            <a:off x="3275979" y="3284314"/>
            <a:ext cx="2089150" cy="17287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endParaRPr lang="de-DE"/>
          </a:p>
        </p:txBody>
      </p:sp>
      <p:sp>
        <p:nvSpPr>
          <p:cNvPr id="16" name="Text Box 46"/>
          <p:cNvSpPr txBox="1">
            <a:spLocks noChangeArrowheads="1"/>
          </p:cNvSpPr>
          <p:nvPr/>
        </p:nvSpPr>
        <p:spPr bwMode="auto">
          <a:xfrm>
            <a:off x="3418854" y="3860577"/>
            <a:ext cx="1943100" cy="366712"/>
          </a:xfrm>
          <a:prstGeom prst="rect">
            <a:avLst/>
          </a:prstGeom>
          <a:noFill/>
          <a:ln w="9525">
            <a:noFill/>
            <a:miter lim="800000"/>
            <a:headEnd/>
            <a:tailEnd/>
          </a:ln>
        </p:spPr>
        <p:txBody>
          <a:bodyPr>
            <a:spAutoFit/>
          </a:bodyPr>
          <a:lstStyle/>
          <a:p>
            <a:pPr>
              <a:spcBef>
                <a:spcPct val="50000"/>
              </a:spcBef>
            </a:pPr>
            <a:endParaRPr lang="de-DE"/>
          </a:p>
        </p:txBody>
      </p:sp>
      <p:sp>
        <p:nvSpPr>
          <p:cNvPr id="17" name="AutoShape 47"/>
          <p:cNvSpPr>
            <a:spLocks noChangeArrowheads="1"/>
          </p:cNvSpPr>
          <p:nvPr/>
        </p:nvSpPr>
        <p:spPr bwMode="auto">
          <a:xfrm>
            <a:off x="5579442" y="2060352"/>
            <a:ext cx="2520950" cy="863600"/>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spcBef>
                <a:spcPct val="50000"/>
              </a:spcBef>
            </a:pPr>
            <a:r>
              <a:rPr lang="de-DE" sz="1200" b="1" dirty="0"/>
              <a:t>Text</a:t>
            </a:r>
          </a:p>
          <a:p>
            <a:pPr>
              <a:spcBef>
                <a:spcPct val="50000"/>
              </a:spcBef>
            </a:pPr>
            <a:r>
              <a:rPr lang="de-DE" sz="1200" b="1" dirty="0"/>
              <a:t>Französisch</a:t>
            </a:r>
          </a:p>
          <a:p>
            <a:pPr>
              <a:spcBef>
                <a:spcPct val="50000"/>
              </a:spcBef>
            </a:pPr>
            <a:r>
              <a:rPr lang="de-DE" sz="1200" b="1" dirty="0"/>
              <a:t>Vollständige Ausgabe </a:t>
            </a:r>
          </a:p>
        </p:txBody>
      </p:sp>
      <p:sp>
        <p:nvSpPr>
          <p:cNvPr id="18" name="AutoShape 48"/>
          <p:cNvSpPr>
            <a:spLocks noChangeArrowheads="1"/>
          </p:cNvSpPr>
          <p:nvPr/>
        </p:nvSpPr>
        <p:spPr bwMode="auto">
          <a:xfrm>
            <a:off x="6011242" y="3284314"/>
            <a:ext cx="2089150" cy="17287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r>
              <a:rPr lang="fr-FR" sz="1000" b="1" dirty="0"/>
              <a:t>Les brigands : </a:t>
            </a:r>
            <a:br>
              <a:rPr lang="fr-FR" sz="1000" b="1" dirty="0"/>
            </a:br>
            <a:r>
              <a:rPr lang="fr-FR" sz="1000" b="1" dirty="0"/>
              <a:t>drame en cinq actes / </a:t>
            </a:r>
            <a:br>
              <a:rPr lang="fr-FR" sz="1000" b="1" dirty="0"/>
            </a:br>
            <a:r>
              <a:rPr lang="fr-FR" sz="1000" b="1" dirty="0"/>
              <a:t>Schiller. - Paris : </a:t>
            </a:r>
            <a:r>
              <a:rPr lang="fr-FR" sz="1000" b="1" dirty="0" err="1" smtClean="0"/>
              <a:t>Librerie</a:t>
            </a:r>
            <a:r>
              <a:rPr lang="fr-FR" sz="1000" b="1" dirty="0" smtClean="0"/>
              <a:t> </a:t>
            </a:r>
            <a:r>
              <a:rPr lang="fr-FR" sz="1000" b="1" dirty="0"/>
              <a:t>de la </a:t>
            </a:r>
            <a:br>
              <a:rPr lang="fr-FR" sz="1000" b="1" dirty="0"/>
            </a:br>
            <a:r>
              <a:rPr lang="fr-FR" sz="1000" b="1" dirty="0"/>
              <a:t>Bibliothèque Nationale, </a:t>
            </a:r>
            <a:br>
              <a:rPr lang="fr-FR" sz="1000" b="1" dirty="0"/>
            </a:br>
            <a:r>
              <a:rPr lang="fr-FR" sz="1000" b="1" dirty="0"/>
              <a:t>1885. - 183 </a:t>
            </a:r>
            <a:r>
              <a:rPr lang="fr-FR" sz="1000" b="1" dirty="0" err="1" smtClean="0"/>
              <a:t>Seiten</a:t>
            </a:r>
            <a:r>
              <a:rPr lang="fr-FR" sz="1000" b="1" dirty="0" smtClean="0"/>
              <a:t> </a:t>
            </a:r>
            <a:r>
              <a:rPr lang="fr-FR" sz="1000" b="1" dirty="0"/>
              <a:t>-</a:t>
            </a:r>
          </a:p>
          <a:p>
            <a:r>
              <a:rPr lang="fr-FR" sz="1000" b="1" dirty="0"/>
              <a:t>(Bibliothèque Nationale)</a:t>
            </a:r>
          </a:p>
        </p:txBody>
      </p:sp>
      <p:sp>
        <p:nvSpPr>
          <p:cNvPr id="19" name="Text Box 52"/>
          <p:cNvSpPr txBox="1">
            <a:spLocks noChangeArrowheads="1"/>
          </p:cNvSpPr>
          <p:nvPr/>
        </p:nvSpPr>
        <p:spPr bwMode="auto">
          <a:xfrm>
            <a:off x="3996184" y="2131789"/>
            <a:ext cx="431800" cy="366713"/>
          </a:xfrm>
          <a:prstGeom prst="rect">
            <a:avLst/>
          </a:prstGeom>
          <a:solidFill>
            <a:schemeClr val="bg1"/>
          </a:solidFill>
          <a:ln w="9525">
            <a:noFill/>
            <a:miter lim="800000"/>
            <a:headEnd/>
            <a:tailEnd/>
          </a:ln>
        </p:spPr>
        <p:txBody>
          <a:bodyPr>
            <a:spAutoFit/>
          </a:bodyPr>
          <a:lstStyle/>
          <a:p>
            <a:pPr algn="ctr">
              <a:spcBef>
                <a:spcPct val="50000"/>
              </a:spcBef>
            </a:pPr>
            <a:r>
              <a:rPr lang="de-DE" b="1"/>
              <a:t>E</a:t>
            </a:r>
          </a:p>
        </p:txBody>
      </p:sp>
      <p:sp>
        <p:nvSpPr>
          <p:cNvPr id="20" name="Text Box 53"/>
          <p:cNvSpPr txBox="1">
            <a:spLocks noChangeArrowheads="1"/>
          </p:cNvSpPr>
          <p:nvPr/>
        </p:nvSpPr>
        <p:spPr bwMode="auto">
          <a:xfrm>
            <a:off x="7595567" y="2131789"/>
            <a:ext cx="431800" cy="366713"/>
          </a:xfrm>
          <a:prstGeom prst="rect">
            <a:avLst/>
          </a:prstGeom>
          <a:solidFill>
            <a:schemeClr val="bg1"/>
          </a:solidFill>
          <a:ln w="9525">
            <a:noFill/>
            <a:miter lim="800000"/>
            <a:headEnd/>
            <a:tailEnd/>
          </a:ln>
        </p:spPr>
        <p:txBody>
          <a:bodyPr>
            <a:spAutoFit/>
          </a:bodyPr>
          <a:lstStyle/>
          <a:p>
            <a:pPr algn="ctr">
              <a:spcBef>
                <a:spcPct val="50000"/>
              </a:spcBef>
            </a:pPr>
            <a:r>
              <a:rPr lang="de-DE" b="1" dirty="0"/>
              <a:t>E</a:t>
            </a:r>
          </a:p>
        </p:txBody>
      </p:sp>
      <p:sp>
        <p:nvSpPr>
          <p:cNvPr id="21" name="Text Box 54"/>
          <p:cNvSpPr txBox="1">
            <a:spLocks noChangeArrowheads="1"/>
          </p:cNvSpPr>
          <p:nvPr/>
        </p:nvSpPr>
        <p:spPr bwMode="auto">
          <a:xfrm>
            <a:off x="1331292" y="1339627"/>
            <a:ext cx="431800" cy="366712"/>
          </a:xfrm>
          <a:prstGeom prst="rect">
            <a:avLst/>
          </a:prstGeom>
          <a:solidFill>
            <a:schemeClr val="bg1"/>
          </a:solidFill>
          <a:ln w="9525">
            <a:noFill/>
            <a:miter lim="800000"/>
            <a:headEnd/>
            <a:tailEnd/>
          </a:ln>
        </p:spPr>
        <p:txBody>
          <a:bodyPr>
            <a:spAutoFit/>
          </a:bodyPr>
          <a:lstStyle/>
          <a:p>
            <a:pPr algn="ctr">
              <a:spcBef>
                <a:spcPct val="50000"/>
              </a:spcBef>
            </a:pPr>
            <a:r>
              <a:rPr lang="de-DE" b="1" dirty="0"/>
              <a:t>W</a:t>
            </a:r>
          </a:p>
        </p:txBody>
      </p:sp>
      <p:sp>
        <p:nvSpPr>
          <p:cNvPr id="22" name="Text Box 55"/>
          <p:cNvSpPr txBox="1">
            <a:spLocks noChangeArrowheads="1"/>
          </p:cNvSpPr>
          <p:nvPr/>
        </p:nvSpPr>
        <p:spPr bwMode="auto">
          <a:xfrm>
            <a:off x="2842592" y="4076477"/>
            <a:ext cx="431800" cy="366712"/>
          </a:xfrm>
          <a:prstGeom prst="rect">
            <a:avLst/>
          </a:prstGeom>
          <a:noFill/>
          <a:ln w="9525">
            <a:noFill/>
            <a:miter lim="800000"/>
            <a:headEnd/>
            <a:tailEnd/>
          </a:ln>
        </p:spPr>
        <p:txBody>
          <a:bodyPr>
            <a:spAutoFit/>
          </a:bodyPr>
          <a:lstStyle/>
          <a:p>
            <a:pPr algn="ctr">
              <a:spcBef>
                <a:spcPct val="50000"/>
              </a:spcBef>
            </a:pPr>
            <a:r>
              <a:rPr lang="de-DE" b="1"/>
              <a:t>M</a:t>
            </a:r>
          </a:p>
        </p:txBody>
      </p:sp>
      <p:sp>
        <p:nvSpPr>
          <p:cNvPr id="23" name="Text Box 56"/>
          <p:cNvSpPr txBox="1">
            <a:spLocks noChangeArrowheads="1"/>
          </p:cNvSpPr>
          <p:nvPr/>
        </p:nvSpPr>
        <p:spPr bwMode="auto">
          <a:xfrm>
            <a:off x="5436567" y="4070127"/>
            <a:ext cx="431800" cy="366712"/>
          </a:xfrm>
          <a:prstGeom prst="rect">
            <a:avLst/>
          </a:prstGeom>
          <a:noFill/>
          <a:ln w="9525">
            <a:noFill/>
            <a:miter lim="800000"/>
            <a:headEnd/>
            <a:tailEnd/>
          </a:ln>
        </p:spPr>
        <p:txBody>
          <a:bodyPr>
            <a:spAutoFit/>
          </a:bodyPr>
          <a:lstStyle/>
          <a:p>
            <a:pPr algn="ctr">
              <a:spcBef>
                <a:spcPct val="50000"/>
              </a:spcBef>
            </a:pPr>
            <a:r>
              <a:rPr lang="de-DE" b="1" dirty="0"/>
              <a:t>M</a:t>
            </a:r>
          </a:p>
        </p:txBody>
      </p:sp>
      <p:sp>
        <p:nvSpPr>
          <p:cNvPr id="24" name="Text Box 57"/>
          <p:cNvSpPr txBox="1">
            <a:spLocks noChangeArrowheads="1"/>
          </p:cNvSpPr>
          <p:nvPr/>
        </p:nvSpPr>
        <p:spPr bwMode="auto">
          <a:xfrm>
            <a:off x="5364088" y="5229002"/>
            <a:ext cx="649288" cy="369887"/>
          </a:xfrm>
          <a:prstGeom prst="rect">
            <a:avLst/>
          </a:prstGeom>
          <a:noFill/>
          <a:ln w="9525">
            <a:noFill/>
            <a:miter lim="800000"/>
            <a:headEnd/>
            <a:tailEnd/>
          </a:ln>
        </p:spPr>
        <p:txBody>
          <a:bodyPr>
            <a:spAutoFit/>
          </a:bodyPr>
          <a:lstStyle/>
          <a:p>
            <a:pPr algn="ctr">
              <a:spcBef>
                <a:spcPct val="50000"/>
              </a:spcBef>
            </a:pPr>
            <a:r>
              <a:rPr lang="de-DE" b="1" dirty="0"/>
              <a:t>Ex</a:t>
            </a:r>
          </a:p>
        </p:txBody>
      </p:sp>
      <p:sp>
        <p:nvSpPr>
          <p:cNvPr id="25" name="Line 59"/>
          <p:cNvSpPr>
            <a:spLocks noChangeShapeType="1"/>
          </p:cNvSpPr>
          <p:nvPr/>
        </p:nvSpPr>
        <p:spPr bwMode="auto">
          <a:xfrm>
            <a:off x="4284042" y="1844452"/>
            <a:ext cx="2735262" cy="215900"/>
          </a:xfrm>
          <a:prstGeom prst="line">
            <a:avLst/>
          </a:prstGeom>
          <a:noFill/>
          <a:ln w="9525">
            <a:solidFill>
              <a:schemeClr val="tx1"/>
            </a:solidFill>
            <a:round/>
            <a:headEnd/>
            <a:tailEnd/>
          </a:ln>
        </p:spPr>
        <p:txBody>
          <a:bodyPr/>
          <a:lstStyle/>
          <a:p>
            <a:endParaRPr lang="de-DE"/>
          </a:p>
        </p:txBody>
      </p:sp>
      <p:sp>
        <p:nvSpPr>
          <p:cNvPr id="26" name="Line 60"/>
          <p:cNvSpPr>
            <a:spLocks noChangeShapeType="1"/>
          </p:cNvSpPr>
          <p:nvPr/>
        </p:nvSpPr>
        <p:spPr bwMode="auto">
          <a:xfrm flipH="1">
            <a:off x="1618629" y="1844452"/>
            <a:ext cx="2665413" cy="215900"/>
          </a:xfrm>
          <a:prstGeom prst="line">
            <a:avLst/>
          </a:prstGeom>
          <a:noFill/>
          <a:ln w="9525">
            <a:solidFill>
              <a:schemeClr val="tx1"/>
            </a:solidFill>
            <a:round/>
            <a:headEnd/>
            <a:tailEnd/>
          </a:ln>
        </p:spPr>
        <p:txBody>
          <a:bodyPr/>
          <a:lstStyle/>
          <a:p>
            <a:endParaRPr lang="de-DE"/>
          </a:p>
        </p:txBody>
      </p:sp>
      <p:sp>
        <p:nvSpPr>
          <p:cNvPr id="27" name="Text Box 62"/>
          <p:cNvSpPr txBox="1">
            <a:spLocks noChangeArrowheads="1"/>
          </p:cNvSpPr>
          <p:nvPr/>
        </p:nvSpPr>
        <p:spPr bwMode="auto">
          <a:xfrm>
            <a:off x="3347417" y="3428777"/>
            <a:ext cx="1871662" cy="1477328"/>
          </a:xfrm>
          <a:prstGeom prst="rect">
            <a:avLst/>
          </a:prstGeom>
          <a:noFill/>
          <a:ln w="9525">
            <a:noFill/>
            <a:miter lim="800000"/>
            <a:headEnd/>
            <a:tailEnd/>
          </a:ln>
        </p:spPr>
        <p:txBody>
          <a:bodyPr>
            <a:spAutoFit/>
          </a:bodyPr>
          <a:lstStyle/>
          <a:p>
            <a:pPr>
              <a:spcBef>
                <a:spcPct val="50000"/>
              </a:spcBef>
            </a:pPr>
            <a:r>
              <a:rPr lang="de-DE" sz="1200" b="1" dirty="0"/>
              <a:t>Die Räuber : ein Schauspiel / Friedrich Schiller. </a:t>
            </a:r>
            <a:r>
              <a:rPr lang="de-DE" sz="1200" b="1" dirty="0">
                <a:hlinkClick r:id="rId5"/>
              </a:rPr>
              <a:t>http://</a:t>
            </a:r>
            <a:r>
              <a:rPr lang="de-DE" sz="1200" b="1" dirty="0" smtClean="0">
                <a:hlinkClick r:id="rId5"/>
              </a:rPr>
              <a:t>www.digbib.org/Friedrich_von_Schiller_1759/Die_Raeuber</a:t>
            </a:r>
            <a:endParaRPr lang="de-DE" sz="1200" b="1" dirty="0" smtClean="0"/>
          </a:p>
          <a:p>
            <a:pPr>
              <a:spcBef>
                <a:spcPct val="50000"/>
              </a:spcBef>
            </a:pPr>
            <a:endParaRPr lang="de-DE" sz="1200" b="1" dirty="0"/>
          </a:p>
        </p:txBody>
      </p:sp>
      <p:sp>
        <p:nvSpPr>
          <p:cNvPr id="28" name="Line 65"/>
          <p:cNvSpPr>
            <a:spLocks noChangeShapeType="1"/>
          </p:cNvSpPr>
          <p:nvPr/>
        </p:nvSpPr>
        <p:spPr bwMode="auto">
          <a:xfrm flipH="1">
            <a:off x="4284042" y="2923952"/>
            <a:ext cx="0" cy="358775"/>
          </a:xfrm>
          <a:prstGeom prst="line">
            <a:avLst/>
          </a:prstGeom>
          <a:noFill/>
          <a:ln w="9525">
            <a:solidFill>
              <a:schemeClr val="tx1"/>
            </a:solidFill>
            <a:round/>
            <a:headEnd/>
            <a:tailEnd/>
          </a:ln>
        </p:spPr>
        <p:txBody>
          <a:bodyPr/>
          <a:lstStyle/>
          <a:p>
            <a:endParaRPr lang="de-DE"/>
          </a:p>
        </p:txBody>
      </p:sp>
      <p:sp>
        <p:nvSpPr>
          <p:cNvPr id="29" name="Line 66"/>
          <p:cNvSpPr>
            <a:spLocks noChangeShapeType="1"/>
          </p:cNvSpPr>
          <p:nvPr/>
        </p:nvSpPr>
        <p:spPr bwMode="auto">
          <a:xfrm>
            <a:off x="1618629" y="5013102"/>
            <a:ext cx="0" cy="215900"/>
          </a:xfrm>
          <a:prstGeom prst="line">
            <a:avLst/>
          </a:prstGeom>
          <a:noFill/>
          <a:ln w="9525">
            <a:solidFill>
              <a:schemeClr val="tx1"/>
            </a:solidFill>
            <a:round/>
            <a:headEnd/>
            <a:tailEnd/>
          </a:ln>
        </p:spPr>
        <p:txBody>
          <a:bodyPr/>
          <a:lstStyle/>
          <a:p>
            <a:endParaRPr lang="de-DE"/>
          </a:p>
        </p:txBody>
      </p:sp>
      <p:sp>
        <p:nvSpPr>
          <p:cNvPr id="30" name="Line 67"/>
          <p:cNvSpPr>
            <a:spLocks noChangeShapeType="1"/>
          </p:cNvSpPr>
          <p:nvPr/>
        </p:nvSpPr>
        <p:spPr bwMode="auto">
          <a:xfrm>
            <a:off x="7092329" y="2923952"/>
            <a:ext cx="0" cy="358775"/>
          </a:xfrm>
          <a:prstGeom prst="line">
            <a:avLst/>
          </a:prstGeom>
          <a:noFill/>
          <a:ln w="9525">
            <a:solidFill>
              <a:schemeClr val="tx1"/>
            </a:solidFill>
            <a:round/>
            <a:headEnd/>
            <a:tailEnd/>
          </a:ln>
        </p:spPr>
        <p:txBody>
          <a:bodyPr/>
          <a:lstStyle/>
          <a:p>
            <a:endParaRPr lang="de-DE"/>
          </a:p>
        </p:txBody>
      </p:sp>
      <p:sp>
        <p:nvSpPr>
          <p:cNvPr id="31" name="AutoShape 7"/>
          <p:cNvSpPr>
            <a:spLocks noChangeArrowheads="1"/>
          </p:cNvSpPr>
          <p:nvPr/>
        </p:nvSpPr>
        <p:spPr bwMode="auto">
          <a:xfrm>
            <a:off x="3275979" y="5229002"/>
            <a:ext cx="2087563" cy="431800"/>
          </a:xfrm>
          <a:prstGeom prst="flowChartProcess">
            <a:avLst/>
          </a:prstGeom>
          <a:solidFill>
            <a:schemeClr val="accent1">
              <a:lumMod val="75000"/>
            </a:schemeClr>
          </a:solidFill>
          <a:ln w="9525">
            <a:solidFill>
              <a:schemeClr val="accent1">
                <a:lumMod val="75000"/>
              </a:schemeClr>
            </a:solidFill>
            <a:miter lim="800000"/>
            <a:headEnd/>
            <a:tailEnd/>
          </a:ln>
        </p:spPr>
        <p:txBody>
          <a:bodyPr wrap="none" anchor="ctr"/>
          <a:lstStyle/>
          <a:p>
            <a:endParaRPr lang="de-DE"/>
          </a:p>
        </p:txBody>
      </p:sp>
      <p:sp>
        <p:nvSpPr>
          <p:cNvPr id="32" name="Text Box 11"/>
          <p:cNvSpPr txBox="1">
            <a:spLocks noChangeArrowheads="1"/>
          </p:cNvSpPr>
          <p:nvPr/>
        </p:nvSpPr>
        <p:spPr bwMode="auto">
          <a:xfrm>
            <a:off x="3347417" y="5300439"/>
            <a:ext cx="2016125" cy="276999"/>
          </a:xfrm>
          <a:prstGeom prst="rect">
            <a:avLst/>
          </a:prstGeom>
          <a:noFill/>
          <a:ln w="9525">
            <a:noFill/>
            <a:miter lim="800000"/>
            <a:headEnd/>
            <a:tailEnd/>
          </a:ln>
        </p:spPr>
        <p:txBody>
          <a:bodyPr>
            <a:spAutoFit/>
          </a:bodyPr>
          <a:lstStyle/>
          <a:p>
            <a:pPr>
              <a:spcBef>
                <a:spcPct val="50000"/>
              </a:spcBef>
            </a:pPr>
            <a:r>
              <a:rPr lang="de-DE" sz="1200" b="1" dirty="0"/>
              <a:t>Kopie auf </a:t>
            </a:r>
            <a:r>
              <a:rPr lang="de-DE" sz="1200" b="1" dirty="0" smtClean="0"/>
              <a:t>einem </a:t>
            </a:r>
            <a:r>
              <a:rPr lang="de-DE" sz="1200" b="1" dirty="0"/>
              <a:t>PC</a:t>
            </a:r>
          </a:p>
        </p:txBody>
      </p:sp>
      <p:sp>
        <p:nvSpPr>
          <p:cNvPr id="33" name="Rechteck 32"/>
          <p:cNvSpPr/>
          <p:nvPr/>
        </p:nvSpPr>
        <p:spPr>
          <a:xfrm>
            <a:off x="6011242" y="5229002"/>
            <a:ext cx="2089150" cy="431800"/>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4" name="Textfeld 38"/>
          <p:cNvSpPr txBox="1">
            <a:spLocks noChangeArrowheads="1"/>
          </p:cNvSpPr>
          <p:nvPr/>
        </p:nvSpPr>
        <p:spPr bwMode="auto">
          <a:xfrm>
            <a:off x="6084267" y="5300439"/>
            <a:ext cx="1979612" cy="288925"/>
          </a:xfrm>
          <a:prstGeom prst="rect">
            <a:avLst/>
          </a:prstGeom>
          <a:noFill/>
          <a:ln w="9525">
            <a:noFill/>
            <a:miter lim="800000"/>
            <a:headEnd/>
            <a:tailEnd/>
          </a:ln>
        </p:spPr>
        <p:txBody>
          <a:bodyPr>
            <a:spAutoFit/>
          </a:bodyPr>
          <a:lstStyle/>
          <a:p>
            <a:r>
              <a:rPr lang="de-DE" sz="1200" b="1"/>
              <a:t>50 MA 42567 (SBB) </a:t>
            </a:r>
          </a:p>
        </p:txBody>
      </p:sp>
      <p:sp>
        <p:nvSpPr>
          <p:cNvPr id="35" name="Text Box 57"/>
          <p:cNvSpPr txBox="1">
            <a:spLocks noChangeArrowheads="1"/>
          </p:cNvSpPr>
          <p:nvPr/>
        </p:nvSpPr>
        <p:spPr bwMode="auto">
          <a:xfrm>
            <a:off x="2699717" y="5229002"/>
            <a:ext cx="647700" cy="369887"/>
          </a:xfrm>
          <a:prstGeom prst="rect">
            <a:avLst/>
          </a:prstGeom>
          <a:noFill/>
          <a:ln w="9525">
            <a:noFill/>
            <a:miter lim="800000"/>
            <a:headEnd/>
            <a:tailEnd/>
          </a:ln>
        </p:spPr>
        <p:txBody>
          <a:bodyPr>
            <a:spAutoFit/>
          </a:bodyPr>
          <a:lstStyle/>
          <a:p>
            <a:pPr algn="ctr">
              <a:spcBef>
                <a:spcPct val="50000"/>
              </a:spcBef>
            </a:pPr>
            <a:r>
              <a:rPr lang="de-DE" b="1" dirty="0"/>
              <a:t>Ex</a:t>
            </a:r>
          </a:p>
        </p:txBody>
      </p:sp>
      <p:sp>
        <p:nvSpPr>
          <p:cNvPr id="36" name="Line 66"/>
          <p:cNvSpPr>
            <a:spLocks noChangeShapeType="1"/>
          </p:cNvSpPr>
          <p:nvPr/>
        </p:nvSpPr>
        <p:spPr bwMode="auto">
          <a:xfrm>
            <a:off x="7163767" y="5013102"/>
            <a:ext cx="0" cy="215900"/>
          </a:xfrm>
          <a:prstGeom prst="line">
            <a:avLst/>
          </a:prstGeom>
          <a:noFill/>
          <a:ln w="9525">
            <a:solidFill>
              <a:schemeClr val="tx1"/>
            </a:solidFill>
            <a:round/>
            <a:headEnd/>
            <a:tailEnd/>
          </a:ln>
        </p:spPr>
        <p:txBody>
          <a:bodyPr/>
          <a:lstStyle/>
          <a:p>
            <a:endParaRPr lang="de-DE"/>
          </a:p>
        </p:txBody>
      </p:sp>
      <p:sp>
        <p:nvSpPr>
          <p:cNvPr id="37" name="Line 66"/>
          <p:cNvSpPr>
            <a:spLocks noChangeShapeType="1"/>
          </p:cNvSpPr>
          <p:nvPr/>
        </p:nvSpPr>
        <p:spPr bwMode="auto">
          <a:xfrm>
            <a:off x="4284042" y="5013102"/>
            <a:ext cx="0" cy="215900"/>
          </a:xfrm>
          <a:prstGeom prst="line">
            <a:avLst/>
          </a:prstGeom>
          <a:noFill/>
          <a:ln w="9525">
            <a:solidFill>
              <a:schemeClr val="tx1"/>
            </a:solidFill>
            <a:round/>
            <a:headEnd/>
            <a:tailEnd/>
          </a:ln>
        </p:spPr>
        <p:txBody>
          <a:bodyPr/>
          <a:lstStyle/>
          <a:p>
            <a:endParaRPr lang="de-DE"/>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921885973"/>
      </p:ext>
    </p:extLst>
  </p:cSld>
  <p:clrMapOvr>
    <a:masterClrMapping/>
  </p:clrMapOvr>
  <mc:AlternateContent xmlns:mc="http://schemas.openxmlformats.org/markup-compatibility/2006" xmlns:p14="http://schemas.microsoft.com/office/powerpoint/2010/main">
    <mc:Choice Requires="p14">
      <p:transition spd="slow" p14:dur="2000" advTm="50290"/>
    </mc:Choice>
    <mc:Fallback xmlns="">
      <p:transition spd="slow" advTm="502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FRBR-Beispiel </a:t>
            </a:r>
            <a:r>
              <a:rPr lang="de-DE" dirty="0" smtClean="0"/>
              <a:t>2</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cxnSp>
        <p:nvCxnSpPr>
          <p:cNvPr id="6" name="Gerade Verbindung mit Pfeil 5"/>
          <p:cNvCxnSpPr/>
          <p:nvPr/>
        </p:nvCxnSpPr>
        <p:spPr>
          <a:xfrm rot="5400000">
            <a:off x="4374407" y="1915889"/>
            <a:ext cx="28733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AutoShape 2"/>
          <p:cNvSpPr>
            <a:spLocks noChangeArrowheads="1"/>
          </p:cNvSpPr>
          <p:nvPr/>
        </p:nvSpPr>
        <p:spPr bwMode="auto">
          <a:xfrm>
            <a:off x="485032" y="1224194"/>
            <a:ext cx="4968875"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endParaRPr lang="de-DE"/>
          </a:p>
        </p:txBody>
      </p:sp>
      <p:sp>
        <p:nvSpPr>
          <p:cNvPr id="8" name="AutoShape 4"/>
          <p:cNvSpPr>
            <a:spLocks noChangeArrowheads="1"/>
          </p:cNvSpPr>
          <p:nvPr/>
        </p:nvSpPr>
        <p:spPr bwMode="auto">
          <a:xfrm>
            <a:off x="269380" y="5233108"/>
            <a:ext cx="1333500"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endParaRPr lang="de-DE"/>
          </a:p>
        </p:txBody>
      </p:sp>
      <p:sp>
        <p:nvSpPr>
          <p:cNvPr id="9" name="Text Box 5"/>
          <p:cNvSpPr txBox="1">
            <a:spLocks noChangeArrowheads="1"/>
          </p:cNvSpPr>
          <p:nvPr/>
        </p:nvSpPr>
        <p:spPr bwMode="auto">
          <a:xfrm>
            <a:off x="556014" y="1280550"/>
            <a:ext cx="4614186" cy="534987"/>
          </a:xfrm>
          <a:prstGeom prst="rect">
            <a:avLst/>
          </a:prstGeom>
          <a:noFill/>
          <a:ln w="9525">
            <a:noFill/>
            <a:miter lim="800000"/>
            <a:headEnd/>
            <a:tailEnd/>
          </a:ln>
        </p:spPr>
        <p:txBody>
          <a:bodyPr wrap="square">
            <a:spAutoFit/>
          </a:bodyPr>
          <a:lstStyle/>
          <a:p>
            <a:pPr algn="ctr">
              <a:lnSpc>
                <a:spcPct val="80000"/>
              </a:lnSpc>
              <a:spcBef>
                <a:spcPct val="50000"/>
              </a:spcBef>
            </a:pPr>
            <a:r>
              <a:rPr lang="de-DE" b="1" dirty="0"/>
              <a:t/>
            </a:r>
            <a:br>
              <a:rPr lang="de-DE" b="1" dirty="0"/>
            </a:br>
            <a:r>
              <a:rPr lang="de-DE" dirty="0" smtClean="0">
                <a:latin typeface="Verdana" pitchFamily="34" charset="0"/>
                <a:ea typeface="Verdana" pitchFamily="34" charset="0"/>
                <a:cs typeface="Verdana" pitchFamily="34" charset="0"/>
              </a:rPr>
              <a:t>Das doppelte Lottchen</a:t>
            </a:r>
            <a:r>
              <a:rPr lang="de-DE" dirty="0" smtClean="0">
                <a:latin typeface="Verdana" pitchFamily="34" charset="0"/>
              </a:rPr>
              <a:t> </a:t>
            </a:r>
            <a:endParaRPr lang="de-DE" dirty="0">
              <a:latin typeface="Verdana" pitchFamily="34" charset="0"/>
            </a:endParaRPr>
          </a:p>
        </p:txBody>
      </p:sp>
      <p:sp>
        <p:nvSpPr>
          <p:cNvPr id="10" name="Text Box 7"/>
          <p:cNvSpPr txBox="1">
            <a:spLocks noChangeArrowheads="1"/>
          </p:cNvSpPr>
          <p:nvPr/>
        </p:nvSpPr>
        <p:spPr bwMode="auto">
          <a:xfrm>
            <a:off x="251520" y="5253895"/>
            <a:ext cx="1369219" cy="461665"/>
          </a:xfrm>
          <a:prstGeom prst="rect">
            <a:avLst/>
          </a:prstGeom>
          <a:noFill/>
          <a:ln w="9525">
            <a:noFill/>
            <a:miter lim="800000"/>
            <a:headEnd/>
            <a:tailEnd/>
          </a:ln>
        </p:spPr>
        <p:txBody>
          <a:bodyPr wrap="square">
            <a:spAutoFit/>
          </a:bodyPr>
          <a:lstStyle/>
          <a:p>
            <a:pPr>
              <a:spcBef>
                <a:spcPct val="50000"/>
              </a:spcBef>
            </a:pPr>
            <a:r>
              <a:rPr lang="de-DE" sz="1200" b="1" dirty="0" smtClean="0"/>
              <a:t>urn:nbn:de:101:1-2013052412322</a:t>
            </a:r>
            <a:endParaRPr lang="de-DE" sz="1200" b="1" dirty="0"/>
          </a:p>
        </p:txBody>
      </p:sp>
      <p:sp>
        <p:nvSpPr>
          <p:cNvPr id="11" name="Line 8"/>
          <p:cNvSpPr>
            <a:spLocks noChangeShapeType="1"/>
          </p:cNvSpPr>
          <p:nvPr/>
        </p:nvSpPr>
        <p:spPr bwMode="auto">
          <a:xfrm>
            <a:off x="700932" y="1699989"/>
            <a:ext cx="0" cy="0"/>
          </a:xfrm>
          <a:prstGeom prst="line">
            <a:avLst/>
          </a:prstGeom>
          <a:noFill/>
          <a:ln w="9525">
            <a:solidFill>
              <a:schemeClr val="tx1"/>
            </a:solidFill>
            <a:round/>
            <a:headEnd/>
            <a:tailEnd type="triangle" w="med" len="med"/>
          </a:ln>
        </p:spPr>
        <p:txBody>
          <a:bodyPr/>
          <a:lstStyle/>
          <a:p>
            <a:endParaRPr lang="de-DE"/>
          </a:p>
        </p:txBody>
      </p:sp>
      <p:sp>
        <p:nvSpPr>
          <p:cNvPr id="12" name="AutoShape 11"/>
          <p:cNvSpPr>
            <a:spLocks noChangeArrowheads="1"/>
          </p:cNvSpPr>
          <p:nvPr/>
        </p:nvSpPr>
        <p:spPr bwMode="auto">
          <a:xfrm>
            <a:off x="773957" y="2060352"/>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a:latin typeface="Verdana" panose="020B0604030504040204" pitchFamily="34" charset="0"/>
                <a:ea typeface="Verdana" panose="020B0604030504040204" pitchFamily="34" charset="0"/>
                <a:cs typeface="Verdana" panose="020B0604030504040204" pitchFamily="34" charset="0"/>
              </a:rPr>
              <a:t>Text</a:t>
            </a:r>
          </a:p>
          <a:p>
            <a:pPr algn="ctr"/>
            <a:r>
              <a:rPr lang="de-DE" sz="1200" b="1" dirty="0">
                <a:latin typeface="Verdana" panose="020B0604030504040204" pitchFamily="34" charset="0"/>
                <a:ea typeface="Verdana" panose="020B0604030504040204" pitchFamily="34" charset="0"/>
                <a:cs typeface="Verdana" panose="020B0604030504040204" pitchFamily="34" charset="0"/>
              </a:rPr>
              <a:t>Deutsch</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AutoShape 12"/>
          <p:cNvSpPr>
            <a:spLocks noChangeArrowheads="1"/>
          </p:cNvSpPr>
          <p:nvPr/>
        </p:nvSpPr>
        <p:spPr bwMode="auto">
          <a:xfrm>
            <a:off x="413594" y="3716114"/>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endParaRPr lang="de-DE"/>
          </a:p>
        </p:txBody>
      </p:sp>
      <p:sp>
        <p:nvSpPr>
          <p:cNvPr id="14" name="Text Box 17"/>
          <p:cNvSpPr txBox="1">
            <a:spLocks noChangeArrowheads="1"/>
          </p:cNvSpPr>
          <p:nvPr/>
        </p:nvSpPr>
        <p:spPr bwMode="auto">
          <a:xfrm>
            <a:off x="8378290" y="2426139"/>
            <a:ext cx="431800" cy="366713"/>
          </a:xfrm>
          <a:prstGeom prst="rect">
            <a:avLst/>
          </a:prstGeom>
          <a:solidFill>
            <a:schemeClr val="accent1">
              <a:lumMod val="40000"/>
              <a:lumOff val="60000"/>
            </a:schemeClr>
          </a:solidFill>
          <a:ln w="9525">
            <a:solidFill>
              <a:schemeClr val="tx1"/>
            </a:solidFill>
            <a:miter lim="800000"/>
            <a:headEnd/>
            <a:tailEnd/>
          </a:ln>
        </p:spPr>
        <p:txBody>
          <a:bodyPr>
            <a:spAutoFit/>
          </a:bodyPr>
          <a:lstStyle/>
          <a:p>
            <a:pPr algn="ctr">
              <a:spcBef>
                <a:spcPct val="50000"/>
              </a:spcBef>
            </a:pPr>
            <a:r>
              <a:rPr lang="de-DE" b="1"/>
              <a:t>E</a:t>
            </a:r>
          </a:p>
        </p:txBody>
      </p:sp>
      <p:sp>
        <p:nvSpPr>
          <p:cNvPr id="15" name="Text Box 19"/>
          <p:cNvSpPr txBox="1">
            <a:spLocks noChangeArrowheads="1"/>
          </p:cNvSpPr>
          <p:nvPr/>
        </p:nvSpPr>
        <p:spPr bwMode="auto">
          <a:xfrm>
            <a:off x="8378290" y="1334096"/>
            <a:ext cx="431800" cy="366712"/>
          </a:xfrm>
          <a:prstGeom prst="rect">
            <a:avLst/>
          </a:prstGeom>
          <a:solidFill>
            <a:schemeClr val="accent1">
              <a:lumMod val="20000"/>
              <a:lumOff val="80000"/>
            </a:schemeClr>
          </a:solidFill>
          <a:ln w="9525">
            <a:solidFill>
              <a:schemeClr val="tx1"/>
            </a:solidFill>
            <a:miter lim="800000"/>
            <a:headEnd/>
            <a:tailEnd/>
          </a:ln>
        </p:spPr>
        <p:txBody>
          <a:bodyPr>
            <a:spAutoFit/>
          </a:bodyPr>
          <a:lstStyle/>
          <a:p>
            <a:pPr algn="ctr">
              <a:spcBef>
                <a:spcPct val="50000"/>
              </a:spcBef>
            </a:pPr>
            <a:r>
              <a:rPr lang="de-DE" b="1" dirty="0"/>
              <a:t>W</a:t>
            </a:r>
          </a:p>
        </p:txBody>
      </p:sp>
      <p:sp>
        <p:nvSpPr>
          <p:cNvPr id="16" name="AutoShape 35"/>
          <p:cNvSpPr>
            <a:spLocks noChangeArrowheads="1"/>
          </p:cNvSpPr>
          <p:nvPr/>
        </p:nvSpPr>
        <p:spPr bwMode="auto">
          <a:xfrm>
            <a:off x="6101607" y="3716114"/>
            <a:ext cx="208915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gn="ctr"/>
            <a:r>
              <a:rPr lang="de-DE" sz="1000" b="1" dirty="0" smtClean="0"/>
              <a:t>Das </a:t>
            </a:r>
            <a:r>
              <a:rPr lang="de-DE" sz="1000" b="1" dirty="0" smtClean="0"/>
              <a:t>doppelte Lottchen. </a:t>
            </a:r>
            <a:r>
              <a:rPr lang="de-DE" sz="1000" b="1" dirty="0"/>
              <a:t>– </a:t>
            </a:r>
            <a:br>
              <a:rPr lang="de-DE" sz="1000" b="1" dirty="0"/>
            </a:br>
            <a:r>
              <a:rPr lang="de-DE" sz="1000" b="1" dirty="0" smtClean="0"/>
              <a:t>München  </a:t>
            </a:r>
            <a:r>
              <a:rPr lang="de-DE" sz="1000" b="1" dirty="0"/>
              <a:t>: </a:t>
            </a:r>
            <a:r>
              <a:rPr lang="de-DE" sz="1000" b="1" dirty="0" smtClean="0"/>
              <a:t>Universum-Film-GmbH,</a:t>
            </a:r>
            <a:br>
              <a:rPr lang="de-DE" sz="1000" b="1" dirty="0" smtClean="0"/>
            </a:br>
            <a:r>
              <a:rPr lang="de-DE" sz="1000" b="1" dirty="0" smtClean="0"/>
              <a:t> </a:t>
            </a:r>
            <a:r>
              <a:rPr lang="de-DE" sz="1000" b="1" dirty="0"/>
              <a:t>2003. – </a:t>
            </a:r>
            <a:r>
              <a:rPr lang="de-DE" sz="1000" b="1" dirty="0" smtClean="0"/>
              <a:t>1 Videokassette </a:t>
            </a:r>
            <a:endParaRPr lang="de-DE" sz="1000" b="1" dirty="0" smtClean="0"/>
          </a:p>
          <a:p>
            <a:pPr algn="ctr"/>
            <a:endParaRPr lang="de-DE" sz="1000" b="1" dirty="0"/>
          </a:p>
        </p:txBody>
      </p:sp>
      <p:sp>
        <p:nvSpPr>
          <p:cNvPr id="17" name="AutoShape 36"/>
          <p:cNvSpPr>
            <a:spLocks noChangeArrowheads="1"/>
          </p:cNvSpPr>
          <p:nvPr/>
        </p:nvSpPr>
        <p:spPr bwMode="auto">
          <a:xfrm>
            <a:off x="3364757" y="2060352"/>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a:latin typeface="Verdana" panose="020B0604030504040204" pitchFamily="34" charset="0"/>
                <a:ea typeface="Verdana" panose="020B0604030504040204" pitchFamily="34" charset="0"/>
                <a:cs typeface="Verdana" panose="020B0604030504040204" pitchFamily="34" charset="0"/>
              </a:rPr>
              <a:t>Text</a:t>
            </a:r>
          </a:p>
          <a:p>
            <a:pPr algn="ctr"/>
            <a:r>
              <a:rPr lang="de-DE" sz="1200" b="1" dirty="0" smtClean="0">
                <a:latin typeface="Verdana" panose="020B0604030504040204" pitchFamily="34" charset="0"/>
                <a:ea typeface="Verdana" panose="020B0604030504040204" pitchFamily="34" charset="0"/>
                <a:cs typeface="Verdana" panose="020B0604030504040204" pitchFamily="34" charset="0"/>
              </a:rPr>
              <a:t>Italienisch</a:t>
            </a:r>
            <a:br>
              <a:rPr lang="de-DE" sz="1200" b="1" dirty="0" smtClean="0">
                <a:latin typeface="Verdana" panose="020B0604030504040204" pitchFamily="34" charset="0"/>
                <a:ea typeface="Verdana" panose="020B0604030504040204" pitchFamily="34" charset="0"/>
                <a:cs typeface="Verdana" panose="020B0604030504040204" pitchFamily="34" charset="0"/>
              </a:rPr>
            </a:br>
            <a:r>
              <a:rPr lang="de-DE" sz="1200" b="1" dirty="0" smtClean="0">
                <a:latin typeface="Verdana" panose="020B0604030504040204" pitchFamily="34" charset="0"/>
                <a:ea typeface="Verdana" panose="020B0604030504040204" pitchFamily="34" charset="0"/>
                <a:cs typeface="Verdana" panose="020B0604030504040204" pitchFamily="34" charset="0"/>
              </a:rPr>
              <a:t>La </a:t>
            </a:r>
            <a:r>
              <a:rPr lang="de-DE" sz="1200" b="1" dirty="0" err="1" smtClean="0">
                <a:latin typeface="Verdana" panose="020B0604030504040204" pitchFamily="34" charset="0"/>
                <a:ea typeface="Verdana" panose="020B0604030504040204" pitchFamily="34" charset="0"/>
                <a:cs typeface="Verdana" panose="020B0604030504040204" pitchFamily="34" charset="0"/>
              </a:rPr>
              <a:t>doppia</a:t>
            </a:r>
            <a:r>
              <a:rPr lang="de-DE" sz="1200" b="1" dirty="0" smtClean="0">
                <a:latin typeface="Verdana" panose="020B0604030504040204" pitchFamily="34" charset="0"/>
                <a:ea typeface="Verdana" panose="020B0604030504040204" pitchFamily="34" charset="0"/>
                <a:cs typeface="Verdana" panose="020B0604030504040204" pitchFamily="34" charset="0"/>
              </a:rPr>
              <a:t> Carlotta</a:t>
            </a:r>
            <a:endParaRPr lang="de-DE" sz="1200" b="1" dirty="0">
              <a:latin typeface="Verdana" panose="020B0604030504040204" pitchFamily="34" charset="0"/>
              <a:ea typeface="Verdana" panose="020B0604030504040204" pitchFamily="34" charset="0"/>
              <a:cs typeface="Verdana" panose="020B0604030504040204" pitchFamily="34" charset="0"/>
            </a:endParaRPr>
          </a:p>
        </p:txBody>
      </p:sp>
      <p:sp>
        <p:nvSpPr>
          <p:cNvPr id="18" name="Text Box 39"/>
          <p:cNvSpPr txBox="1">
            <a:spLocks noChangeArrowheads="1"/>
          </p:cNvSpPr>
          <p:nvPr/>
        </p:nvSpPr>
        <p:spPr bwMode="auto">
          <a:xfrm>
            <a:off x="342157" y="4005039"/>
            <a:ext cx="1871662" cy="707886"/>
          </a:xfrm>
          <a:prstGeom prst="rect">
            <a:avLst/>
          </a:prstGeom>
          <a:noFill/>
          <a:ln w="9525">
            <a:noFill/>
            <a:miter lim="800000"/>
            <a:headEnd/>
            <a:tailEnd/>
          </a:ln>
        </p:spPr>
        <p:txBody>
          <a:bodyPr>
            <a:spAutoFit/>
          </a:bodyPr>
          <a:lstStyle/>
          <a:p>
            <a:pPr>
              <a:lnSpc>
                <a:spcPct val="80000"/>
              </a:lnSpc>
              <a:spcBef>
                <a:spcPct val="50000"/>
              </a:spcBef>
            </a:pPr>
            <a:r>
              <a:rPr lang="de-DE" sz="1000" b="1" dirty="0" smtClean="0"/>
              <a:t>Das doppelte Lottchen. </a:t>
            </a:r>
            <a:r>
              <a:rPr lang="de-DE" sz="1000" b="1" dirty="0"/>
              <a:t>-  </a:t>
            </a:r>
            <a:r>
              <a:rPr lang="de-DE" sz="1000" b="1" dirty="0" smtClean="0"/>
              <a:t>Hamburg </a:t>
            </a:r>
            <a:r>
              <a:rPr lang="de-DE" sz="1000" b="1" dirty="0"/>
              <a:t>: </a:t>
            </a:r>
            <a:r>
              <a:rPr lang="de-DE" sz="1000" b="1" dirty="0" smtClean="0"/>
              <a:t>Dressler Verlag, </a:t>
            </a:r>
            <a:r>
              <a:rPr lang="de-DE" sz="1000" b="1" dirty="0"/>
              <a:t/>
            </a:r>
            <a:br>
              <a:rPr lang="de-DE" sz="1000" b="1" dirty="0"/>
            </a:br>
            <a:r>
              <a:rPr lang="de-DE" sz="1000" b="1" dirty="0" smtClean="0"/>
              <a:t>2013. </a:t>
            </a:r>
            <a:r>
              <a:rPr lang="de-DE" sz="1000" b="1" dirty="0"/>
              <a:t>– </a:t>
            </a:r>
            <a:r>
              <a:rPr lang="de-DE" sz="1000" b="1" dirty="0" smtClean="0"/>
              <a:t>Online-Ressource. </a:t>
            </a:r>
            <a:r>
              <a:rPr lang="de-DE" sz="1000" b="1" dirty="0"/>
              <a:t>– ISBN </a:t>
            </a:r>
            <a:br>
              <a:rPr lang="de-DE" sz="1000" b="1" dirty="0"/>
            </a:br>
            <a:r>
              <a:rPr lang="de-DE" sz="1000" b="1" dirty="0" smtClean="0"/>
              <a:t>978-3-86272-425-3</a:t>
            </a:r>
            <a:endParaRPr lang="de-DE" sz="1000" b="1" dirty="0"/>
          </a:p>
        </p:txBody>
      </p:sp>
      <p:sp>
        <p:nvSpPr>
          <p:cNvPr id="19" name="AutoShape 40"/>
          <p:cNvSpPr>
            <a:spLocks noChangeArrowheads="1"/>
          </p:cNvSpPr>
          <p:nvPr/>
        </p:nvSpPr>
        <p:spPr bwMode="auto">
          <a:xfrm>
            <a:off x="5741244" y="5229002"/>
            <a:ext cx="2520950"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2003 </a:t>
            </a:r>
            <a:r>
              <a:rPr lang="de-DE" sz="1200" b="1" dirty="0" smtClean="0"/>
              <a:t>VL 123 </a:t>
            </a:r>
            <a:r>
              <a:rPr lang="de-DE" sz="1200" b="1" dirty="0"/>
              <a:t>(</a:t>
            </a:r>
            <a:r>
              <a:rPr lang="de-DE" sz="1200" b="1" dirty="0" smtClean="0"/>
              <a:t>DNB) </a:t>
            </a:r>
            <a:endParaRPr lang="de-DE" sz="1200" b="1" dirty="0"/>
          </a:p>
        </p:txBody>
      </p:sp>
      <p:sp>
        <p:nvSpPr>
          <p:cNvPr id="20" name="Line 43"/>
          <p:cNvSpPr>
            <a:spLocks noChangeShapeType="1"/>
          </p:cNvSpPr>
          <p:nvPr/>
        </p:nvSpPr>
        <p:spPr bwMode="auto">
          <a:xfrm flipH="1">
            <a:off x="1205757" y="3357339"/>
            <a:ext cx="576262" cy="358775"/>
          </a:xfrm>
          <a:prstGeom prst="line">
            <a:avLst/>
          </a:prstGeom>
          <a:noFill/>
          <a:ln w="9525">
            <a:solidFill>
              <a:schemeClr val="tx1"/>
            </a:solidFill>
            <a:round/>
            <a:headEnd/>
            <a:tailEnd type="triangle" w="med" len="med"/>
          </a:ln>
        </p:spPr>
        <p:txBody>
          <a:bodyPr/>
          <a:lstStyle/>
          <a:p>
            <a:endParaRPr lang="de-DE"/>
          </a:p>
        </p:txBody>
      </p:sp>
      <p:sp>
        <p:nvSpPr>
          <p:cNvPr id="21" name="Line 44"/>
          <p:cNvSpPr>
            <a:spLocks noChangeShapeType="1"/>
          </p:cNvSpPr>
          <p:nvPr/>
        </p:nvSpPr>
        <p:spPr bwMode="auto">
          <a:xfrm flipH="1">
            <a:off x="7146182" y="3357338"/>
            <a:ext cx="0" cy="358775"/>
          </a:xfrm>
          <a:prstGeom prst="line">
            <a:avLst/>
          </a:prstGeom>
          <a:noFill/>
          <a:ln w="9525">
            <a:solidFill>
              <a:schemeClr val="tx1"/>
            </a:solidFill>
            <a:round/>
            <a:headEnd/>
            <a:tailEnd type="triangle" w="med" len="med"/>
          </a:ln>
        </p:spPr>
        <p:txBody>
          <a:bodyPr/>
          <a:lstStyle/>
          <a:p>
            <a:endParaRPr lang="de-DE"/>
          </a:p>
        </p:txBody>
      </p:sp>
      <p:sp>
        <p:nvSpPr>
          <p:cNvPr id="22" name="Line 45"/>
          <p:cNvSpPr>
            <a:spLocks noChangeShapeType="1"/>
          </p:cNvSpPr>
          <p:nvPr/>
        </p:nvSpPr>
        <p:spPr bwMode="auto">
          <a:xfrm>
            <a:off x="1207345" y="5004657"/>
            <a:ext cx="0" cy="215900"/>
          </a:xfrm>
          <a:prstGeom prst="line">
            <a:avLst/>
          </a:prstGeom>
          <a:noFill/>
          <a:ln w="9525">
            <a:solidFill>
              <a:schemeClr val="tx1"/>
            </a:solidFill>
            <a:round/>
            <a:headEnd/>
            <a:tailEnd type="triangle" w="med" len="med"/>
          </a:ln>
        </p:spPr>
        <p:txBody>
          <a:bodyPr/>
          <a:lstStyle/>
          <a:p>
            <a:endParaRPr lang="de-DE"/>
          </a:p>
        </p:txBody>
      </p:sp>
      <p:sp>
        <p:nvSpPr>
          <p:cNvPr id="23" name="Line 46"/>
          <p:cNvSpPr>
            <a:spLocks noChangeShapeType="1"/>
          </p:cNvSpPr>
          <p:nvPr/>
        </p:nvSpPr>
        <p:spPr bwMode="auto">
          <a:xfrm>
            <a:off x="7182694" y="5013102"/>
            <a:ext cx="0" cy="215900"/>
          </a:xfrm>
          <a:prstGeom prst="line">
            <a:avLst/>
          </a:prstGeom>
          <a:noFill/>
          <a:ln w="9525">
            <a:solidFill>
              <a:schemeClr val="tx1"/>
            </a:solidFill>
            <a:round/>
            <a:headEnd/>
            <a:tailEnd type="triangle" w="med" len="med"/>
          </a:ln>
        </p:spPr>
        <p:txBody>
          <a:bodyPr/>
          <a:lstStyle/>
          <a:p>
            <a:endParaRPr lang="de-DE"/>
          </a:p>
        </p:txBody>
      </p:sp>
      <p:sp>
        <p:nvSpPr>
          <p:cNvPr id="24" name="Text Box 47"/>
          <p:cNvSpPr txBox="1">
            <a:spLocks noChangeArrowheads="1"/>
          </p:cNvSpPr>
          <p:nvPr/>
        </p:nvSpPr>
        <p:spPr bwMode="auto">
          <a:xfrm>
            <a:off x="8388400" y="5291361"/>
            <a:ext cx="541337" cy="369887"/>
          </a:xfrm>
          <a:prstGeom prst="rect">
            <a:avLst/>
          </a:prstGeom>
          <a:solidFill>
            <a:schemeClr val="accent1">
              <a:lumMod val="75000"/>
            </a:schemeClr>
          </a:solidFill>
          <a:ln w="9525">
            <a:solidFill>
              <a:schemeClr val="tx1"/>
            </a:solidFill>
            <a:miter lim="800000"/>
            <a:headEnd/>
            <a:tailEnd/>
          </a:ln>
        </p:spPr>
        <p:txBody>
          <a:bodyPr>
            <a:spAutoFit/>
          </a:bodyPr>
          <a:lstStyle/>
          <a:p>
            <a:pPr algn="ctr">
              <a:spcBef>
                <a:spcPct val="50000"/>
              </a:spcBef>
            </a:pPr>
            <a:r>
              <a:rPr lang="de-DE" b="1"/>
              <a:t>Ex</a:t>
            </a:r>
          </a:p>
        </p:txBody>
      </p:sp>
      <p:sp>
        <p:nvSpPr>
          <p:cNvPr id="25" name="Line 49"/>
          <p:cNvSpPr>
            <a:spLocks noChangeShapeType="1"/>
          </p:cNvSpPr>
          <p:nvPr/>
        </p:nvSpPr>
        <p:spPr bwMode="auto">
          <a:xfrm flipH="1">
            <a:off x="1997919" y="1844452"/>
            <a:ext cx="360363" cy="215900"/>
          </a:xfrm>
          <a:prstGeom prst="line">
            <a:avLst/>
          </a:prstGeom>
          <a:noFill/>
          <a:ln w="9525">
            <a:solidFill>
              <a:schemeClr val="tx1"/>
            </a:solidFill>
            <a:round/>
            <a:headEnd/>
            <a:tailEnd type="triangle" w="med" len="med"/>
          </a:ln>
        </p:spPr>
        <p:txBody>
          <a:bodyPr/>
          <a:lstStyle/>
          <a:p>
            <a:endParaRPr lang="de-DE"/>
          </a:p>
        </p:txBody>
      </p:sp>
      <p:sp>
        <p:nvSpPr>
          <p:cNvPr id="26" name="Line 50"/>
          <p:cNvSpPr>
            <a:spLocks noChangeShapeType="1"/>
          </p:cNvSpPr>
          <p:nvPr/>
        </p:nvSpPr>
        <p:spPr bwMode="auto">
          <a:xfrm>
            <a:off x="6533407" y="1844452"/>
            <a:ext cx="215900" cy="215900"/>
          </a:xfrm>
          <a:prstGeom prst="line">
            <a:avLst/>
          </a:prstGeom>
          <a:noFill/>
          <a:ln w="9525">
            <a:solidFill>
              <a:schemeClr val="tx1"/>
            </a:solidFill>
            <a:round/>
            <a:headEnd/>
            <a:tailEnd type="triangle" w="med" len="med"/>
          </a:ln>
        </p:spPr>
        <p:txBody>
          <a:bodyPr/>
          <a:lstStyle/>
          <a:p>
            <a:endParaRPr lang="de-DE"/>
          </a:p>
        </p:txBody>
      </p:sp>
      <p:sp>
        <p:nvSpPr>
          <p:cNvPr id="27" name="AutoShape 36"/>
          <p:cNvSpPr>
            <a:spLocks noChangeArrowheads="1"/>
          </p:cNvSpPr>
          <p:nvPr/>
        </p:nvSpPr>
        <p:spPr bwMode="auto">
          <a:xfrm>
            <a:off x="5814269" y="2060352"/>
            <a:ext cx="2376488"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smtClean="0">
                <a:latin typeface="Verdana" panose="020B0604030504040204" pitchFamily="34" charset="0"/>
                <a:ea typeface="Verdana" panose="020B0604030504040204" pitchFamily="34" charset="0"/>
                <a:cs typeface="Verdana" panose="020B0604030504040204" pitchFamily="34" charset="0"/>
              </a:rPr>
              <a:t>Kinofilm</a:t>
            </a:r>
            <a:endParaRPr lang="de-DE" sz="1200" b="1" dirty="0">
              <a:latin typeface="Verdana" panose="020B0604030504040204" pitchFamily="34" charset="0"/>
              <a:ea typeface="Verdana" panose="020B0604030504040204" pitchFamily="34" charset="0"/>
              <a:cs typeface="Verdana" panose="020B0604030504040204" pitchFamily="34" charset="0"/>
            </a:endParaRPr>
          </a:p>
        </p:txBody>
      </p:sp>
      <p:sp>
        <p:nvSpPr>
          <p:cNvPr id="28" name="Text Box 21"/>
          <p:cNvSpPr txBox="1">
            <a:spLocks noChangeArrowheads="1"/>
          </p:cNvSpPr>
          <p:nvPr/>
        </p:nvSpPr>
        <p:spPr bwMode="auto">
          <a:xfrm>
            <a:off x="8388400" y="3993703"/>
            <a:ext cx="431800" cy="366713"/>
          </a:xfrm>
          <a:prstGeom prst="rect">
            <a:avLst/>
          </a:prstGeom>
          <a:solidFill>
            <a:schemeClr val="accent1">
              <a:lumMod val="60000"/>
              <a:lumOff val="40000"/>
            </a:schemeClr>
          </a:solidFill>
          <a:ln w="9525">
            <a:solidFill>
              <a:schemeClr val="tx1"/>
            </a:solidFill>
            <a:miter lim="800000"/>
            <a:headEnd/>
            <a:tailEnd/>
          </a:ln>
        </p:spPr>
        <p:txBody>
          <a:bodyPr>
            <a:spAutoFit/>
          </a:bodyPr>
          <a:lstStyle/>
          <a:p>
            <a:pPr algn="ctr">
              <a:spcBef>
                <a:spcPct val="50000"/>
              </a:spcBef>
            </a:pPr>
            <a:r>
              <a:rPr lang="de-DE" b="1" dirty="0"/>
              <a:t>M</a:t>
            </a:r>
          </a:p>
        </p:txBody>
      </p:sp>
      <p:sp>
        <p:nvSpPr>
          <p:cNvPr id="29" name="AutoShape 12"/>
          <p:cNvSpPr>
            <a:spLocks noChangeArrowheads="1"/>
          </p:cNvSpPr>
          <p:nvPr/>
        </p:nvSpPr>
        <p:spPr bwMode="auto">
          <a:xfrm>
            <a:off x="4014044" y="3716114"/>
            <a:ext cx="1800225"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r>
              <a:rPr lang="de-DE" sz="1000" b="1" dirty="0" smtClean="0"/>
              <a:t>La </a:t>
            </a:r>
            <a:r>
              <a:rPr lang="de-DE" sz="1000" b="1" dirty="0" err="1" smtClean="0"/>
              <a:t>doppia</a:t>
            </a:r>
            <a:r>
              <a:rPr lang="de-DE" sz="1000" b="1" dirty="0" smtClean="0"/>
              <a:t> Carlotta. </a:t>
            </a:r>
            <a:r>
              <a:rPr lang="de-DE" sz="1000" b="1" dirty="0"/>
              <a:t>– </a:t>
            </a:r>
            <a:br>
              <a:rPr lang="de-DE" sz="1000" b="1" dirty="0"/>
            </a:br>
            <a:r>
              <a:rPr lang="de-DE" sz="1000" b="1" dirty="0" smtClean="0"/>
              <a:t>Milano </a:t>
            </a:r>
            <a:r>
              <a:rPr lang="de-DE" sz="1000" b="1" dirty="0"/>
              <a:t>: </a:t>
            </a:r>
            <a:r>
              <a:rPr lang="de-DE" sz="1000" b="1" dirty="0" err="1" smtClean="0"/>
              <a:t>Piemme</a:t>
            </a:r>
            <a:r>
              <a:rPr lang="de-DE" sz="1000" b="1" dirty="0" smtClean="0"/>
              <a:t>, </a:t>
            </a:r>
            <a:r>
              <a:rPr lang="de-DE" sz="1000" b="1" dirty="0"/>
              <a:t/>
            </a:r>
            <a:br>
              <a:rPr lang="de-DE" sz="1000" b="1" dirty="0"/>
            </a:br>
            <a:r>
              <a:rPr lang="de-DE" sz="1000" b="1" dirty="0" smtClean="0"/>
              <a:t>2013. </a:t>
            </a:r>
            <a:r>
              <a:rPr lang="de-DE" sz="1000" b="1" dirty="0"/>
              <a:t>– </a:t>
            </a:r>
            <a:r>
              <a:rPr lang="de-DE" sz="1000" b="1" dirty="0" smtClean="0"/>
              <a:t>213 Seiten </a:t>
            </a:r>
            <a:r>
              <a:rPr lang="de-DE" sz="1000" b="1" dirty="0"/>
              <a:t>–  ISBN </a:t>
            </a:r>
            <a:r>
              <a:rPr lang="de-DE" sz="1000" b="1"/>
              <a:t/>
            </a:r>
            <a:br>
              <a:rPr lang="de-DE" sz="1000" b="1"/>
            </a:br>
            <a:r>
              <a:rPr lang="de-DE" sz="1000" b="1" smtClean="0"/>
              <a:t>978-88-566-1759-7</a:t>
            </a:r>
          </a:p>
          <a:p>
            <a:endParaRPr lang="de-DE" sz="1000" b="1" dirty="0"/>
          </a:p>
        </p:txBody>
      </p:sp>
      <p:sp>
        <p:nvSpPr>
          <p:cNvPr id="30" name="AutoShape 12"/>
          <p:cNvSpPr>
            <a:spLocks noChangeArrowheads="1"/>
          </p:cNvSpPr>
          <p:nvPr/>
        </p:nvSpPr>
        <p:spPr bwMode="auto">
          <a:xfrm>
            <a:off x="2213819" y="3716114"/>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nSpc>
                <a:spcPct val="80000"/>
              </a:lnSpc>
              <a:spcBef>
                <a:spcPct val="50000"/>
              </a:spcBef>
            </a:pPr>
            <a:r>
              <a:rPr lang="de-DE" sz="1000" b="1" dirty="0" smtClean="0"/>
              <a:t>Das doppelte Lottchen. </a:t>
            </a:r>
            <a:r>
              <a:rPr lang="de-DE" sz="1000" b="1" dirty="0"/>
              <a:t>– </a:t>
            </a:r>
            <a:br>
              <a:rPr lang="de-DE" sz="1000" b="1" dirty="0"/>
            </a:br>
            <a:r>
              <a:rPr lang="de-DE" sz="1000" b="1" dirty="0" smtClean="0"/>
              <a:t>Sonderausgabe mit </a:t>
            </a:r>
            <a:r>
              <a:rPr lang="de-DE" sz="1000" b="1" dirty="0" smtClean="0"/>
              <a:t/>
            </a:r>
            <a:br>
              <a:rPr lang="de-DE" sz="1000" b="1" dirty="0" smtClean="0"/>
            </a:br>
            <a:r>
              <a:rPr lang="de-DE" sz="1000" b="1" dirty="0" smtClean="0"/>
              <a:t>Filmbildern  </a:t>
            </a:r>
            <a:r>
              <a:rPr lang="de-DE" sz="1000" b="1" dirty="0"/>
              <a:t>- </a:t>
            </a:r>
            <a:r>
              <a:rPr lang="de-DE" sz="1000" b="1" dirty="0" smtClean="0"/>
              <a:t>Hamburg </a:t>
            </a:r>
            <a:r>
              <a:rPr lang="de-DE" sz="1000" b="1" dirty="0"/>
              <a:t>: </a:t>
            </a:r>
            <a:r>
              <a:rPr lang="de-DE" sz="1000" b="1" dirty="0" smtClean="0"/>
              <a:t/>
            </a:r>
            <a:br>
              <a:rPr lang="de-DE" sz="1000" b="1" dirty="0" smtClean="0"/>
            </a:br>
            <a:r>
              <a:rPr lang="de-DE" sz="1000" b="1" dirty="0" smtClean="0"/>
              <a:t>Dressler</a:t>
            </a:r>
            <a:r>
              <a:rPr lang="de-DE" sz="1000" b="1" dirty="0" smtClean="0"/>
              <a:t>, 2007 </a:t>
            </a:r>
            <a:r>
              <a:rPr lang="de-DE" sz="1000" b="1" dirty="0"/>
              <a:t>. - </a:t>
            </a:r>
            <a:br>
              <a:rPr lang="de-DE" sz="1000" b="1" dirty="0"/>
            </a:br>
            <a:r>
              <a:rPr lang="de-DE" sz="1000" b="1" dirty="0" smtClean="0"/>
              <a:t>170 Seiten</a:t>
            </a:r>
            <a:r>
              <a:rPr lang="de-DE" sz="1000" b="1" dirty="0"/>
              <a:t/>
            </a:r>
            <a:br>
              <a:rPr lang="de-DE" sz="1000" b="1" dirty="0"/>
            </a:br>
            <a:r>
              <a:rPr lang="de-DE" sz="1000" b="1" dirty="0"/>
              <a:t>ISBN </a:t>
            </a:r>
            <a:r>
              <a:rPr lang="de-DE" sz="1000" b="1" dirty="0" smtClean="0"/>
              <a:t>978-3-7915-3045-1. </a:t>
            </a:r>
            <a:r>
              <a:rPr lang="de-DE" sz="1000" b="1" dirty="0"/>
              <a:t>-</a:t>
            </a:r>
            <a:br>
              <a:rPr lang="de-DE" sz="1000" b="1" dirty="0"/>
            </a:br>
            <a:r>
              <a:rPr lang="de-DE" sz="1000" b="1" dirty="0" smtClean="0"/>
              <a:t>3-7915-3045-3 </a:t>
            </a:r>
            <a:endParaRPr lang="de-DE" sz="1000" b="1" dirty="0">
              <a:solidFill>
                <a:srgbClr val="000000"/>
              </a:solidFill>
            </a:endParaRPr>
          </a:p>
        </p:txBody>
      </p:sp>
      <p:cxnSp>
        <p:nvCxnSpPr>
          <p:cNvPr id="31" name="Gerade Verbindung mit Pfeil 30"/>
          <p:cNvCxnSpPr>
            <a:stCxn id="12" idx="2"/>
            <a:endCxn id="30" idx="0"/>
          </p:cNvCxnSpPr>
          <p:nvPr/>
        </p:nvCxnSpPr>
        <p:spPr>
          <a:xfrm rot="16200000" flipH="1">
            <a:off x="2268588" y="2907283"/>
            <a:ext cx="358775" cy="12588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stCxn id="17" idx="2"/>
            <a:endCxn id="29" idx="0"/>
          </p:cNvCxnSpPr>
          <p:nvPr/>
        </p:nvCxnSpPr>
        <p:spPr>
          <a:xfrm rot="16200000" flipH="1">
            <a:off x="4482357" y="3284314"/>
            <a:ext cx="358775" cy="5048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AutoShape 4"/>
          <p:cNvSpPr>
            <a:spLocks noChangeArrowheads="1"/>
          </p:cNvSpPr>
          <p:nvPr/>
        </p:nvSpPr>
        <p:spPr bwMode="auto">
          <a:xfrm>
            <a:off x="1740149" y="5230019"/>
            <a:ext cx="1333500"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900" b="1" dirty="0" smtClean="0">
                <a:latin typeface="Verdana" panose="020B0604030504040204" pitchFamily="34" charset="0"/>
                <a:ea typeface="Verdana" panose="020B0604030504040204" pitchFamily="34" charset="0"/>
                <a:cs typeface="Verdana" panose="020B0604030504040204" pitchFamily="34" charset="0"/>
              </a:rPr>
              <a:t>2007 A101421</a:t>
            </a:r>
            <a:br>
              <a:rPr lang="de-DE" sz="900" b="1" dirty="0" smtClean="0">
                <a:latin typeface="Verdana" panose="020B0604030504040204" pitchFamily="34" charset="0"/>
                <a:ea typeface="Verdana" panose="020B0604030504040204" pitchFamily="34" charset="0"/>
                <a:cs typeface="Verdana" panose="020B0604030504040204" pitchFamily="34" charset="0"/>
              </a:rPr>
            </a:br>
            <a:r>
              <a:rPr lang="de-DE" sz="900" b="1" dirty="0" smtClean="0">
                <a:latin typeface="Verdana" panose="020B0604030504040204" pitchFamily="34" charset="0"/>
                <a:ea typeface="Verdana" panose="020B0604030504040204" pitchFamily="34" charset="0"/>
                <a:cs typeface="Verdana" panose="020B0604030504040204" pitchFamily="34" charset="0"/>
              </a:rPr>
              <a:t> (DNB)</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34" name="Line 45"/>
          <p:cNvSpPr>
            <a:spLocks noChangeShapeType="1"/>
          </p:cNvSpPr>
          <p:nvPr/>
        </p:nvSpPr>
        <p:spPr bwMode="auto">
          <a:xfrm>
            <a:off x="2573636" y="5013102"/>
            <a:ext cx="0" cy="189486"/>
          </a:xfrm>
          <a:prstGeom prst="line">
            <a:avLst/>
          </a:prstGeom>
          <a:noFill/>
          <a:ln w="9525">
            <a:solidFill>
              <a:schemeClr val="tx1"/>
            </a:solidFill>
            <a:round/>
            <a:headEnd/>
            <a:tailEnd type="triangle" w="med" len="med"/>
          </a:ln>
        </p:spPr>
        <p:txBody>
          <a:bodyPr/>
          <a:lstStyle/>
          <a:p>
            <a:endParaRPr lang="de-DE"/>
          </a:p>
        </p:txBody>
      </p:sp>
      <p:sp>
        <p:nvSpPr>
          <p:cNvPr id="35" name="AutoShape 4"/>
          <p:cNvSpPr>
            <a:spLocks noChangeArrowheads="1"/>
          </p:cNvSpPr>
          <p:nvPr/>
        </p:nvSpPr>
        <p:spPr bwMode="auto">
          <a:xfrm>
            <a:off x="3236963" y="5229002"/>
            <a:ext cx="2449512"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a:t>
            </a:r>
            <a:r>
              <a:rPr lang="de-DE" sz="1200" b="1" dirty="0" smtClean="0"/>
              <a:t>2014 </a:t>
            </a:r>
            <a:r>
              <a:rPr lang="de-DE" sz="1200" b="1" dirty="0"/>
              <a:t>A </a:t>
            </a:r>
            <a:r>
              <a:rPr lang="de-DE" sz="1200" b="1" dirty="0" smtClean="0"/>
              <a:t>27910 (DNB)</a:t>
            </a:r>
            <a:endParaRPr lang="de-DE" sz="1200" b="1" dirty="0"/>
          </a:p>
        </p:txBody>
      </p:sp>
      <p:sp>
        <p:nvSpPr>
          <p:cNvPr id="36" name="Line 45"/>
          <p:cNvSpPr>
            <a:spLocks noChangeShapeType="1"/>
          </p:cNvSpPr>
          <p:nvPr/>
        </p:nvSpPr>
        <p:spPr bwMode="auto">
          <a:xfrm>
            <a:off x="4517282" y="5004657"/>
            <a:ext cx="0" cy="215900"/>
          </a:xfrm>
          <a:prstGeom prst="line">
            <a:avLst/>
          </a:prstGeom>
          <a:noFill/>
          <a:ln w="9525">
            <a:solidFill>
              <a:schemeClr val="tx1"/>
            </a:solidFill>
            <a:round/>
            <a:headEnd/>
            <a:tailEnd type="triangle" w="med" len="med"/>
          </a:ln>
        </p:spPr>
        <p:txBody>
          <a:bodyPr/>
          <a:lstStyle/>
          <a:p>
            <a:endParaRPr lang="de-DE"/>
          </a:p>
        </p:txBody>
      </p:sp>
      <p:sp>
        <p:nvSpPr>
          <p:cNvPr id="37" name="AutoShape 2"/>
          <p:cNvSpPr>
            <a:spLocks noChangeArrowheads="1"/>
          </p:cNvSpPr>
          <p:nvPr/>
        </p:nvSpPr>
        <p:spPr bwMode="auto">
          <a:xfrm>
            <a:off x="5814268" y="1255856"/>
            <a:ext cx="2426403"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r>
              <a:rPr lang="de-DE" dirty="0" smtClean="0">
                <a:latin typeface="Verdana" pitchFamily="34" charset="0"/>
              </a:rPr>
              <a:t>Das doppelte </a:t>
            </a:r>
            <a:br>
              <a:rPr lang="de-DE" dirty="0" smtClean="0">
                <a:latin typeface="Verdana" pitchFamily="34" charset="0"/>
              </a:rPr>
            </a:br>
            <a:r>
              <a:rPr lang="de-DE" dirty="0" smtClean="0">
                <a:latin typeface="Verdana" pitchFamily="34" charset="0"/>
              </a:rPr>
              <a:t>Lottchen (Film)</a:t>
            </a:r>
            <a:endParaRPr lang="de-DE" dirty="0">
              <a:latin typeface="Verdana"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624280543"/>
      </p:ext>
    </p:extLst>
  </p:cSld>
  <p:clrMapOvr>
    <a:masterClrMapping/>
  </p:clrMapOvr>
  <mc:AlternateContent xmlns:mc="http://schemas.openxmlformats.org/markup-compatibility/2006" xmlns:p14="http://schemas.microsoft.com/office/powerpoint/2010/main">
    <mc:Choice Requires="p14">
      <p:transition spd="slow" p14:dur="2000" advTm="15439"/>
    </mc:Choice>
    <mc:Fallback xmlns="">
      <p:transition spd="slow" advTm="154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Ist FRBR eine ganz neue Idee?</a:t>
            </a: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pic>
        <p:nvPicPr>
          <p:cNvPr id="6" name="Picture 3" descr="DSCN0018_1"/>
          <p:cNvPicPr>
            <a:picLocks noChangeAspect="1" noChangeArrowheads="1"/>
          </p:cNvPicPr>
          <p:nvPr/>
        </p:nvPicPr>
        <p:blipFill>
          <a:blip r:embed="rId5" cstate="print"/>
          <a:srcRect/>
          <a:stretch>
            <a:fillRect/>
          </a:stretch>
        </p:blipFill>
        <p:spPr bwMode="auto">
          <a:xfrm>
            <a:off x="1187450" y="1124744"/>
            <a:ext cx="6296025" cy="4465637"/>
          </a:xfrm>
          <a:prstGeom prst="rect">
            <a:avLst/>
          </a:prstGeom>
          <a:noFill/>
          <a:ln w="9525">
            <a:noFill/>
            <a:miter lim="800000"/>
            <a:headEnd/>
            <a:tailEnd/>
          </a:ln>
        </p:spPr>
      </p:pic>
      <p:sp>
        <p:nvSpPr>
          <p:cNvPr id="7" name="Text Box 4"/>
          <p:cNvSpPr txBox="1">
            <a:spLocks noChangeArrowheads="1"/>
          </p:cNvSpPr>
          <p:nvPr/>
        </p:nvSpPr>
        <p:spPr bwMode="auto">
          <a:xfrm>
            <a:off x="1115616" y="5606256"/>
            <a:ext cx="6337300" cy="214313"/>
          </a:xfrm>
          <a:prstGeom prst="rect">
            <a:avLst/>
          </a:prstGeom>
          <a:noFill/>
          <a:ln w="9525">
            <a:noFill/>
            <a:miter lim="800000"/>
            <a:headEnd/>
            <a:tailEnd/>
          </a:ln>
        </p:spPr>
        <p:txBody>
          <a:bodyPr>
            <a:spAutoFit/>
          </a:bodyPr>
          <a:lstStyle/>
          <a:p>
            <a:pPr fontAlgn="base">
              <a:spcBef>
                <a:spcPct val="50000"/>
              </a:spcBef>
              <a:spcAft>
                <a:spcPct val="0"/>
              </a:spcAft>
            </a:pPr>
            <a:r>
              <a:rPr lang="de-DE" sz="800" dirty="0">
                <a:solidFill>
                  <a:srgbClr val="000000"/>
                </a:solidFill>
              </a:rPr>
              <a:t>Mit freundlicher Genehmigung des Dt. Literaturarchivs Marbach</a:t>
            </a:r>
          </a:p>
        </p:txBody>
      </p:sp>
      <p:sp>
        <p:nvSpPr>
          <p:cNvPr id="8" name="Fußzeilenplatzhalter 7"/>
          <p:cNvSpPr>
            <a:spLocks noGrp="1"/>
          </p:cNvSpPr>
          <p:nvPr>
            <p:ph type="ftr" sz="quarter" idx="14"/>
          </p:nvPr>
        </p:nvSpPr>
        <p:spPr>
          <a:xfrm>
            <a:off x="467543" y="6376243"/>
            <a:ext cx="7015931" cy="365125"/>
          </a:xfrm>
        </p:spPr>
        <p:txBody>
          <a:bodyPr/>
          <a:lstStyle/>
          <a:p>
            <a:r>
              <a:rPr lang="de-DE" smtClean="0"/>
              <a:t>AG RDA Schulungsunterlagen – Modul 1: Einführung und Grundlagen | Stand: 24.08.2015 | CC BY-NC-SA</a:t>
            </a:r>
            <a:endParaRPr lang="de-DE"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214708500"/>
      </p:ext>
    </p:extLst>
  </p:cSld>
  <p:clrMapOvr>
    <a:masterClrMapping/>
  </p:clrMapOvr>
  <mc:AlternateContent xmlns:mc="http://schemas.openxmlformats.org/markup-compatibility/2006" xmlns:p14="http://schemas.microsoft.com/office/powerpoint/2010/main">
    <mc:Choice Requires="p14">
      <p:transition spd="slow" p14:dur="2000" advTm="25348"/>
    </mc:Choice>
    <mc:Fallback xmlns="">
      <p:transition spd="slow" advTm="253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p:cNvGraphicFramePr>
            <a:graphicFrameLocks noChangeAspect="1"/>
          </p:cNvGraphicFramePr>
          <p:nvPr>
            <p:extLst>
              <p:ext uri="{D42A27DB-BD31-4B8C-83A1-F6EECF244321}">
                <p14:modId xmlns:p14="http://schemas.microsoft.com/office/powerpoint/2010/main" val="2587962622"/>
              </p:ext>
            </p:extLst>
          </p:nvPr>
        </p:nvGraphicFramePr>
        <p:xfrm>
          <a:off x="0" y="-315913"/>
          <a:ext cx="9275763" cy="6958013"/>
        </p:xfrm>
        <a:graphic>
          <a:graphicData uri="http://schemas.openxmlformats.org/presentationml/2006/ole">
            <mc:AlternateContent xmlns:mc="http://schemas.openxmlformats.org/markup-compatibility/2006">
              <mc:Choice xmlns:v="urn:schemas-microsoft-com:vml" Requires="v">
                <p:oleObj spid="_x0000_s1111" name="Folie" r:id="rId6" imgW="1929411" imgH="1446263" progId="PowerPoint.Slide.8">
                  <p:embed/>
                </p:oleObj>
              </mc:Choice>
              <mc:Fallback>
                <p:oleObj name="Folie" r:id="rId6" imgW="1929411" imgH="1446263" progId="PowerPoint.Slide.8">
                  <p:embed/>
                  <p:pic>
                    <p:nvPicPr>
                      <p:cNvPr id="0" name="Object 2"/>
                      <p:cNvPicPr>
                        <a:picLocks noChangeAspect="1" noChangeArrowheads="1"/>
                      </p:cNvPicPr>
                      <p:nvPr/>
                    </p:nvPicPr>
                    <p:blipFill>
                      <a:blip r:embed="rId7"/>
                      <a:srcRect/>
                      <a:stretch>
                        <a:fillRect/>
                      </a:stretch>
                    </p:blipFill>
                    <p:spPr bwMode="auto">
                      <a:xfrm>
                        <a:off x="0" y="-315913"/>
                        <a:ext cx="9275763" cy="6958013"/>
                      </a:xfrm>
                      <a:prstGeom prst="rect">
                        <a:avLst/>
                      </a:prstGeom>
                      <a:noFill/>
                      <a:ln>
                        <a:noFill/>
                      </a:ln>
                    </p:spPr>
                  </p:pic>
                </p:oleObj>
              </mc:Fallback>
            </mc:AlternateContent>
          </a:graphicData>
        </a:graphic>
      </p:graphicFrame>
      <p:sp>
        <p:nvSpPr>
          <p:cNvPr id="2" name="Titel 1"/>
          <p:cNvSpPr>
            <a:spLocks noGrp="1"/>
          </p:cNvSpPr>
          <p:nvPr>
            <p:ph type="title"/>
          </p:nvPr>
        </p:nvSpPr>
        <p:spPr/>
        <p:txBody>
          <a:bodyPr/>
          <a:lstStyle/>
          <a:p>
            <a:r>
              <a:rPr lang="de-DE" dirty="0"/>
              <a:t>Werkfamilie oder die </a:t>
            </a:r>
            <a:r>
              <a:rPr lang="de-DE" dirty="0" smtClean="0"/>
              <a:t>Abgrenzungsproblematik</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10" name="Textfeld 6"/>
          <p:cNvSpPr txBox="1">
            <a:spLocks noChangeArrowheads="1"/>
          </p:cNvSpPr>
          <p:nvPr/>
        </p:nvSpPr>
        <p:spPr bwMode="auto">
          <a:xfrm rot="16200000">
            <a:off x="8178303" y="4803055"/>
            <a:ext cx="1728192" cy="276225"/>
          </a:xfrm>
          <a:prstGeom prst="rect">
            <a:avLst/>
          </a:prstGeom>
          <a:noFill/>
          <a:ln w="9525">
            <a:noFill/>
            <a:miter lim="800000"/>
            <a:headEnd/>
            <a:tailEnd/>
          </a:ln>
        </p:spPr>
        <p:txBody>
          <a:bodyPr wrap="square">
            <a:spAutoFit/>
          </a:bodyPr>
          <a:lstStyle/>
          <a:p>
            <a:r>
              <a:rPr lang="de-DE" sz="1200" dirty="0"/>
              <a:t>Nach Barbara </a:t>
            </a:r>
            <a:r>
              <a:rPr lang="de-DE" sz="1200" dirty="0" smtClean="0"/>
              <a:t>B. Tillett</a:t>
            </a:r>
            <a:endParaRPr lang="de-DE" sz="1200" dirty="0"/>
          </a:p>
        </p:txBody>
      </p:sp>
      <p:sp>
        <p:nvSpPr>
          <p:cNvPr id="11" name="Text Box 3"/>
          <p:cNvSpPr txBox="1">
            <a:spLocks noChangeArrowheads="1"/>
          </p:cNvSpPr>
          <p:nvPr/>
        </p:nvSpPr>
        <p:spPr bwMode="auto">
          <a:xfrm>
            <a:off x="251520" y="5812557"/>
            <a:ext cx="1624013" cy="712787"/>
          </a:xfrm>
          <a:prstGeom prst="rect">
            <a:avLst/>
          </a:prstGeom>
          <a:noFill/>
          <a:ln w="12700">
            <a:noFill/>
            <a:miter lim="800000"/>
            <a:headEnd type="none" w="sm" len="sm"/>
            <a:tailEnd type="none" w="sm" len="sm"/>
          </a:ln>
        </p:spPr>
        <p:txBody>
          <a:bodyPr wrap="none">
            <a:spAutoFit/>
          </a:bodyPr>
          <a:lstStyle/>
          <a:p>
            <a:r>
              <a:rPr lang="en-US" b="1" dirty="0">
                <a:solidFill>
                  <a:srgbClr val="000000"/>
                </a:solidFill>
                <a:latin typeface="Calibri" pitchFamily="34" charset="0"/>
              </a:rPr>
              <a:t>Selbe </a:t>
            </a:r>
          </a:p>
          <a:p>
            <a:pPr>
              <a:lnSpc>
                <a:spcPct val="70000"/>
              </a:lnSpc>
            </a:pPr>
            <a:r>
              <a:rPr lang="en-US" b="1" dirty="0">
                <a:solidFill>
                  <a:srgbClr val="000000"/>
                </a:solidFill>
                <a:latin typeface="Calibri" pitchFamily="34" charset="0"/>
              </a:rPr>
              <a:t>Expression</a:t>
            </a:r>
            <a:endParaRPr lang="en-US" dirty="0">
              <a:latin typeface="Calibri" pitchFamily="34" charset="0"/>
            </a:endParaRPr>
          </a:p>
        </p:txBody>
      </p:sp>
      <p:sp>
        <p:nvSpPr>
          <p:cNvPr id="12" name="Text Box 4"/>
          <p:cNvSpPr txBox="1">
            <a:spLocks noChangeArrowheads="1"/>
          </p:cNvSpPr>
          <p:nvPr/>
        </p:nvSpPr>
        <p:spPr bwMode="auto">
          <a:xfrm>
            <a:off x="2142009" y="5788819"/>
            <a:ext cx="1828800" cy="712787"/>
          </a:xfrm>
          <a:prstGeom prst="rect">
            <a:avLst/>
          </a:prstGeom>
          <a:noFill/>
          <a:ln w="12700">
            <a:noFill/>
            <a:miter lim="800000"/>
            <a:headEnd type="none" w="sm" len="sm"/>
            <a:tailEnd type="none" w="sm" len="sm"/>
          </a:ln>
        </p:spPr>
        <p:txBody>
          <a:bodyPr>
            <a:spAutoFit/>
          </a:bodyPr>
          <a:lstStyle/>
          <a:p>
            <a:r>
              <a:rPr lang="en-US" b="1" dirty="0">
                <a:solidFill>
                  <a:srgbClr val="000000"/>
                </a:solidFill>
                <a:latin typeface="Calibri" pitchFamily="34" charset="0"/>
              </a:rPr>
              <a:t>Neue </a:t>
            </a:r>
          </a:p>
          <a:p>
            <a:pPr>
              <a:lnSpc>
                <a:spcPct val="70000"/>
              </a:lnSpc>
            </a:pPr>
            <a:r>
              <a:rPr lang="en-US" b="1" dirty="0">
                <a:solidFill>
                  <a:srgbClr val="000000"/>
                </a:solidFill>
                <a:latin typeface="Calibri" pitchFamily="34" charset="0"/>
              </a:rPr>
              <a:t>Expression</a:t>
            </a:r>
          </a:p>
        </p:txBody>
      </p:sp>
      <p:sp>
        <p:nvSpPr>
          <p:cNvPr id="13" name="Text Box 6"/>
          <p:cNvSpPr txBox="1">
            <a:spLocks noChangeArrowheads="1"/>
          </p:cNvSpPr>
          <p:nvPr/>
        </p:nvSpPr>
        <p:spPr bwMode="auto">
          <a:xfrm>
            <a:off x="6502399" y="5805264"/>
            <a:ext cx="1784350" cy="457200"/>
          </a:xfrm>
          <a:prstGeom prst="rect">
            <a:avLst/>
          </a:prstGeom>
          <a:noFill/>
          <a:ln w="12700">
            <a:noFill/>
            <a:miter lim="800000"/>
            <a:headEnd type="none" w="sm" len="sm"/>
            <a:tailEnd type="none" w="sm" len="sm"/>
          </a:ln>
        </p:spPr>
        <p:txBody>
          <a:bodyPr wrap="none">
            <a:spAutoFit/>
          </a:bodyPr>
          <a:lstStyle/>
          <a:p>
            <a:r>
              <a:rPr lang="en-US" b="1" dirty="0">
                <a:solidFill>
                  <a:srgbClr val="000000"/>
                </a:solidFill>
                <a:latin typeface="Calibri" pitchFamily="34" charset="0"/>
              </a:rPr>
              <a:t>Neues Werk</a:t>
            </a:r>
          </a:p>
        </p:txBody>
      </p:sp>
      <p:pic>
        <p:nvPicPr>
          <p:cNvPr id="3" name="Audio 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901436677"/>
      </p:ext>
    </p:extLst>
  </p:cSld>
  <p:clrMapOvr>
    <a:masterClrMapping/>
  </p:clrMapOvr>
  <mc:AlternateContent xmlns:mc="http://schemas.openxmlformats.org/markup-compatibility/2006" xmlns:p14="http://schemas.microsoft.com/office/powerpoint/2010/main">
    <mc:Choice Requires="p14">
      <p:transition spd="slow" p14:dur="2000" advTm="57949"/>
    </mc:Choice>
    <mc:Fallback xmlns="">
      <p:transition spd="slow" advTm="57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740352" y="6376243"/>
            <a:ext cx="946448" cy="365125"/>
          </a:xfrm>
        </p:spPr>
        <p:txBody>
          <a:bodyPr/>
          <a:lstStyle/>
          <a:p>
            <a:fld id="{8A6690F1-7CA1-4166-A522-500460961984}" type="slidenum">
              <a:rPr lang="de-DE" smtClean="0"/>
              <a:pPr/>
              <a:t>3</a:t>
            </a:fld>
            <a:endParaRPr lang="de-DE" dirty="0"/>
          </a:p>
        </p:txBody>
      </p:sp>
      <p:sp>
        <p:nvSpPr>
          <p:cNvPr id="6" name="Rechteck 5"/>
          <p:cNvSpPr/>
          <p:nvPr/>
        </p:nvSpPr>
        <p:spPr>
          <a:xfrm>
            <a:off x="651198" y="404664"/>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655787" y="1772816"/>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8" name="Rechteck 7"/>
          <p:cNvSpPr/>
          <p:nvPr/>
        </p:nvSpPr>
        <p:spPr>
          <a:xfrm>
            <a:off x="655787" y="4725144"/>
            <a:ext cx="7560840"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Grundbegriffe für die Einführung der RDA</a:t>
            </a:r>
          </a:p>
        </p:txBody>
      </p:sp>
      <p:sp>
        <p:nvSpPr>
          <p:cNvPr id="9" name="Rechteck 8"/>
          <p:cNvSpPr/>
          <p:nvPr/>
        </p:nvSpPr>
        <p:spPr>
          <a:xfrm>
            <a:off x="655787" y="3212976"/>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54770546"/>
      </p:ext>
    </p:extLst>
  </p:cSld>
  <p:clrMapOvr>
    <a:masterClrMapping/>
  </p:clrMapOvr>
  <mc:AlternateContent xmlns:mc="http://schemas.openxmlformats.org/markup-compatibility/2006" xmlns:p14="http://schemas.microsoft.com/office/powerpoint/2010/main">
    <mc:Choice Requires="p14">
      <p:transition spd="slow" p14:dur="2000" advTm="44822"/>
    </mc:Choice>
    <mc:Fallback xmlns="">
      <p:transition spd="slow" advTm="448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Rechteck 5"/>
          <p:cNvSpPr/>
          <p:nvPr/>
        </p:nvSpPr>
        <p:spPr>
          <a:xfrm>
            <a:off x="827584" y="1196752"/>
            <a:ext cx="6912768" cy="4591990"/>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ensterinhalt horizontal verschieben 6"/>
          <p:cNvSpPr/>
          <p:nvPr/>
        </p:nvSpPr>
        <p:spPr>
          <a:xfrm>
            <a:off x="1115616" y="1505108"/>
            <a:ext cx="2232000" cy="1080000"/>
          </a:xfrm>
          <a:prstGeom prst="horizontalScroll">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Werk</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ensterinhalt horizontal verschieben 7"/>
          <p:cNvSpPr/>
          <p:nvPr/>
        </p:nvSpPr>
        <p:spPr>
          <a:xfrm>
            <a:off x="2047792" y="2459475"/>
            <a:ext cx="2232000" cy="1080000"/>
          </a:xfrm>
          <a:prstGeom prst="horizontalScroll">
            <a:avLst/>
          </a:prstGeom>
          <a:solidFill>
            <a:schemeClr val="accent1">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Expression</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ensterinhalt horizontal verschieben 8"/>
          <p:cNvSpPr/>
          <p:nvPr/>
        </p:nvSpPr>
        <p:spPr>
          <a:xfrm>
            <a:off x="4572000" y="4221088"/>
            <a:ext cx="2232000" cy="1080000"/>
          </a:xfrm>
          <a:prstGeom prst="horizontalScroll">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Exemplar</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ensterinhalt horizontal verschieben 9"/>
          <p:cNvSpPr/>
          <p:nvPr/>
        </p:nvSpPr>
        <p:spPr>
          <a:xfrm>
            <a:off x="2953885" y="3357112"/>
            <a:ext cx="2232248" cy="1080000"/>
          </a:xfrm>
          <a:prstGeom prst="horizontalScroll">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Manifestation</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descr="http://3.bp.blogspot.com/-eNaIoBeYIZw/UQOzu19ORJI/AAAAAAAASD0/7je_zq5bobU/s1600/FragenAntworten.JPG"/>
          <p:cNvPicPr>
            <a:picLocks noChangeAspect="1" noChangeArrowheads="1"/>
          </p:cNvPicPr>
          <p:nvPr/>
        </p:nvPicPr>
        <p:blipFill rotWithShape="1">
          <a:blip r:embed="rId5" cstate="screen">
            <a:clrChange>
              <a:clrFrom>
                <a:srgbClr val="FEFEFE"/>
              </a:clrFrom>
              <a:clrTo>
                <a:srgbClr val="FEFEFE">
                  <a:alpha val="0"/>
                </a:srgbClr>
              </a:clrTo>
            </a:clrChange>
            <a:extLst>
              <a:ext uri="{28A0092B-C50C-407E-A947-70E740481C1C}">
                <a14:useLocalDpi xmlns:a14="http://schemas.microsoft.com/office/drawing/2010/main"/>
              </a:ext>
            </a:extLst>
          </a:blip>
          <a:srcRect/>
          <a:stretch/>
        </p:blipFill>
        <p:spPr bwMode="auto">
          <a:xfrm>
            <a:off x="5762624" y="1480707"/>
            <a:ext cx="1733773" cy="1805036"/>
          </a:xfrm>
          <a:prstGeom prst="rect">
            <a:avLst/>
          </a:prstGeom>
          <a:noFill/>
          <a:extLst>
            <a:ext uri="{909E8E84-426E-40DD-AFC4-6F175D3DCCD1}">
              <a14:hiddenFill xmlns:a14="http://schemas.microsoft.com/office/drawing/2010/main">
                <a:solidFill>
                  <a:srgbClr val="FFFFFF"/>
                </a:solidFill>
              </a14:hiddenFill>
            </a:ext>
          </a:extLst>
        </p:spPr>
      </p:pic>
      <p:sp>
        <p:nvSpPr>
          <p:cNvPr id="13" name="Fußzeilenplatzhalter 12"/>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064120099"/>
      </p:ext>
    </p:extLst>
  </p:cSld>
  <p:clrMapOvr>
    <a:masterClrMapping/>
  </p:clrMapOvr>
  <mc:AlternateContent xmlns:mc="http://schemas.openxmlformats.org/markup-compatibility/2006" xmlns:p14="http://schemas.microsoft.com/office/powerpoint/2010/main">
    <mc:Choice Requires="p14">
      <p:transition spd="slow" p14:dur="2000" advTm="20652"/>
    </mc:Choice>
    <mc:Fallback xmlns="">
      <p:transition spd="slow" advTm="206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err="1"/>
              <a:t>Functional</a:t>
            </a:r>
            <a:r>
              <a:rPr lang="de-DE" dirty="0"/>
              <a:t> </a:t>
            </a:r>
            <a:r>
              <a:rPr lang="de-DE" dirty="0" err="1"/>
              <a:t>Requirements</a:t>
            </a:r>
            <a:r>
              <a:rPr lang="de-DE" dirty="0"/>
              <a:t> </a:t>
            </a:r>
            <a:r>
              <a:rPr lang="de-DE" dirty="0" err="1"/>
              <a:t>for</a:t>
            </a:r>
            <a:r>
              <a:rPr lang="de-DE" dirty="0"/>
              <a:t> Authority Data </a:t>
            </a:r>
            <a:r>
              <a:rPr lang="de-DE" dirty="0" smtClean="0"/>
              <a:t>FRAD</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6" name="Rectangle 2"/>
          <p:cNvSpPr>
            <a:spLocks noChangeArrowheads="1"/>
          </p:cNvSpPr>
          <p:nvPr/>
        </p:nvSpPr>
        <p:spPr bwMode="auto">
          <a:xfrm>
            <a:off x="2286000" y="2895600"/>
            <a:ext cx="4953000" cy="1541463"/>
          </a:xfrm>
          <a:prstGeom prst="rect">
            <a:avLst/>
          </a:prstGeom>
          <a:solidFill>
            <a:schemeClr val="accent6">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smtClean="0">
                <a:latin typeface="Verdana" panose="020B0604030504040204" pitchFamily="34" charset="0"/>
                <a:ea typeface="Verdana" panose="020B0604030504040204" pitchFamily="34" charset="0"/>
                <a:cs typeface="Verdana" panose="020B0604030504040204" pitchFamily="34" charset="0"/>
              </a:rPr>
              <a:t>Bezeichnungen </a:t>
            </a:r>
            <a:r>
              <a:rPr lang="de-DE" sz="2400" dirty="0" smtClean="0">
                <a:latin typeface="Verdana" panose="020B0604030504040204" pitchFamily="34" charset="0"/>
                <a:ea typeface="Verdana" panose="020B0604030504040204" pitchFamily="34" charset="0"/>
                <a:cs typeface="Verdana" panose="020B0604030504040204" pitchFamily="34" charset="0"/>
              </a:rPr>
              <a:t>und/oder </a:t>
            </a:r>
          </a:p>
          <a:p>
            <a:pPr algn="ctr"/>
            <a:r>
              <a:rPr lang="de-DE" sz="2400" dirty="0" err="1" smtClean="0">
                <a:latin typeface="Verdana" panose="020B0604030504040204" pitchFamily="34" charset="0"/>
                <a:ea typeface="Verdana" panose="020B0604030504040204" pitchFamily="34" charset="0"/>
                <a:cs typeface="Verdana" panose="020B0604030504040204" pitchFamily="34" charset="0"/>
              </a:rPr>
              <a:t>Identifikatoren</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7" name="Rectangle 3"/>
          <p:cNvSpPr>
            <a:spLocks noChangeArrowheads="1"/>
          </p:cNvSpPr>
          <p:nvPr/>
        </p:nvSpPr>
        <p:spPr bwMode="auto">
          <a:xfrm>
            <a:off x="539552" y="1844824"/>
            <a:ext cx="3981649" cy="898525"/>
          </a:xfrm>
          <a:prstGeom prst="rect">
            <a:avLst/>
          </a:prstGeom>
          <a:solidFill>
            <a:schemeClr val="accent6"/>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Bibliografische Entitäten</a:t>
            </a:r>
          </a:p>
          <a:p>
            <a:pPr algn="ctr"/>
            <a:r>
              <a:rPr lang="de-DE" sz="2400" dirty="0" smtClean="0">
                <a:latin typeface="Verdana" panose="020B0604030504040204" pitchFamily="34" charset="0"/>
                <a:ea typeface="Verdana" panose="020B0604030504040204" pitchFamily="34" charset="0"/>
                <a:cs typeface="Verdana" panose="020B0604030504040204" pitchFamily="34" charset="0"/>
              </a:rPr>
              <a:t>aus FRBR</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8" name="Text Box 4"/>
          <p:cNvSpPr txBox="1">
            <a:spLocks noChangeArrowheads="1"/>
          </p:cNvSpPr>
          <p:nvPr/>
        </p:nvSpPr>
        <p:spPr bwMode="auto">
          <a:xfrm>
            <a:off x="4616152" y="1628800"/>
            <a:ext cx="3124200" cy="457200"/>
          </a:xfrm>
          <a:prstGeom prst="rect">
            <a:avLst/>
          </a:prstGeom>
          <a:solidFill>
            <a:schemeClr val="bg1"/>
          </a:solidFill>
          <a:ln w="9525">
            <a:noFill/>
            <a:miter lim="800000"/>
            <a:headEnd/>
            <a:tailEnd/>
          </a:ln>
        </p:spPr>
        <p:txBody>
          <a:bodyPr>
            <a:spAutoFit/>
          </a:bodyPr>
          <a:lstStyle/>
          <a:p>
            <a:pPr algn="ctr">
              <a:spcBef>
                <a:spcPct val="50000"/>
              </a:spcBef>
            </a:pPr>
            <a:r>
              <a:rPr lang="en-US" sz="2400" dirty="0" err="1">
                <a:latin typeface="Verdana" panose="020B0604030504040204" pitchFamily="34" charset="0"/>
                <a:ea typeface="Verdana" panose="020B0604030504040204" pitchFamily="34" charset="0"/>
                <a:cs typeface="Verdana" panose="020B0604030504040204" pitchFamily="34" charset="0"/>
              </a:rPr>
              <a:t>bekannt</a:t>
            </a:r>
            <a:r>
              <a:rPr lang="en-US" sz="2400" dirty="0">
                <a:latin typeface="Verdana" panose="020B0604030504040204" pitchFamily="34" charset="0"/>
                <a:ea typeface="Verdana" panose="020B0604030504040204" pitchFamily="34" charset="0"/>
                <a:cs typeface="Verdana" panose="020B0604030504040204" pitchFamily="34" charset="0"/>
              </a:rPr>
              <a:t> </a:t>
            </a:r>
            <a:r>
              <a:rPr lang="en-US" sz="2400" dirty="0" err="1">
                <a:latin typeface="Verdana" panose="020B0604030504040204" pitchFamily="34" charset="0"/>
                <a:ea typeface="Verdana" panose="020B0604030504040204" pitchFamily="34" charset="0"/>
                <a:cs typeface="Verdana" panose="020B0604030504040204" pitchFamily="34" charset="0"/>
              </a:rPr>
              <a:t>durch</a:t>
            </a: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7"/>
          <p:cNvSpPr>
            <a:spLocks noChangeArrowheads="1"/>
          </p:cNvSpPr>
          <p:nvPr/>
        </p:nvSpPr>
        <p:spPr bwMode="auto">
          <a:xfrm>
            <a:off x="4572000" y="4724400"/>
            <a:ext cx="4038600" cy="1371600"/>
          </a:xfrm>
          <a:prstGeom prst="rect">
            <a:avLst/>
          </a:prstGeom>
          <a:solidFill>
            <a:schemeClr val="bg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Normierte</a:t>
            </a:r>
          </a:p>
          <a:p>
            <a:pPr algn="ctr"/>
            <a:r>
              <a:rPr lang="de-DE" sz="2400" dirty="0" smtClean="0">
                <a:latin typeface="Verdana" panose="020B0604030504040204" pitchFamily="34" charset="0"/>
                <a:ea typeface="Verdana" panose="020B0604030504040204" pitchFamily="34" charset="0"/>
                <a:cs typeface="Verdana" panose="020B0604030504040204" pitchFamily="34" charset="0"/>
              </a:rPr>
              <a:t>Sucheinstiege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cxnSp>
        <p:nvCxnSpPr>
          <p:cNvPr id="10" name="AutoShape 9"/>
          <p:cNvCxnSpPr>
            <a:cxnSpLocks noChangeShapeType="1"/>
          </p:cNvCxnSpPr>
          <p:nvPr/>
        </p:nvCxnSpPr>
        <p:spPr bwMode="auto">
          <a:xfrm>
            <a:off x="4572000" y="2057400"/>
            <a:ext cx="2667000" cy="1327150"/>
          </a:xfrm>
          <a:prstGeom prst="bentConnector3">
            <a:avLst>
              <a:gd name="adj1" fmla="val 121606"/>
            </a:avLst>
          </a:prstGeom>
          <a:noFill/>
          <a:ln w="38100">
            <a:solidFill>
              <a:schemeClr val="tx1"/>
            </a:solidFill>
            <a:miter lim="800000"/>
            <a:headEnd type="arrow" w="lg" len="med"/>
            <a:tailEnd type="arrow" w="lg" len="med"/>
          </a:ln>
        </p:spPr>
      </p:cxnSp>
      <p:cxnSp>
        <p:nvCxnSpPr>
          <p:cNvPr id="11" name="AutoShape 10"/>
          <p:cNvCxnSpPr>
            <a:cxnSpLocks noChangeShapeType="1"/>
          </p:cNvCxnSpPr>
          <p:nvPr/>
        </p:nvCxnSpPr>
        <p:spPr bwMode="auto">
          <a:xfrm rot="10800000" flipH="1" flipV="1">
            <a:off x="1908175" y="3644900"/>
            <a:ext cx="2286000" cy="1744663"/>
          </a:xfrm>
          <a:prstGeom prst="bentConnector3">
            <a:avLst>
              <a:gd name="adj1" fmla="val -10000"/>
            </a:avLst>
          </a:prstGeom>
          <a:noFill/>
          <a:ln w="38100">
            <a:solidFill>
              <a:schemeClr val="tx1"/>
            </a:solidFill>
            <a:miter lim="800000"/>
            <a:headEnd type="arrow" w="lg" len="med"/>
            <a:tailEnd type="arrow" w="lg" len="med"/>
          </a:ln>
        </p:spPr>
      </p:cxnSp>
      <p:sp>
        <p:nvSpPr>
          <p:cNvPr id="12" name="Line 11"/>
          <p:cNvSpPr>
            <a:spLocks noChangeShapeType="1"/>
          </p:cNvSpPr>
          <p:nvPr/>
        </p:nvSpPr>
        <p:spPr bwMode="auto">
          <a:xfrm>
            <a:off x="1735138" y="3644900"/>
            <a:ext cx="533400" cy="0"/>
          </a:xfrm>
          <a:prstGeom prst="line">
            <a:avLst/>
          </a:prstGeom>
          <a:noFill/>
          <a:ln w="38100">
            <a:solidFill>
              <a:schemeClr val="tx1"/>
            </a:solidFill>
            <a:round/>
            <a:headEnd/>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Text Box 13"/>
          <p:cNvSpPr txBox="1">
            <a:spLocks noChangeArrowheads="1"/>
          </p:cNvSpPr>
          <p:nvPr/>
        </p:nvSpPr>
        <p:spPr bwMode="auto">
          <a:xfrm>
            <a:off x="1979613" y="4941888"/>
            <a:ext cx="2365375" cy="457200"/>
          </a:xfrm>
          <a:prstGeom prst="rect">
            <a:avLst/>
          </a:prstGeom>
          <a:noFill/>
          <a:ln w="9525">
            <a:noFill/>
            <a:miter lim="800000"/>
            <a:headEnd/>
            <a:tailEnd/>
          </a:ln>
        </p:spPr>
        <p:txBody>
          <a:bodyPr>
            <a:spAutoFit/>
          </a:bodyPr>
          <a:lstStyle/>
          <a:p>
            <a:pPr algn="ctr">
              <a:spcBef>
                <a:spcPct val="50000"/>
              </a:spcBef>
            </a:pPr>
            <a:r>
              <a:rPr lang="en-US" sz="2400" dirty="0" err="1">
                <a:latin typeface="Verdana" panose="020B0604030504040204" pitchFamily="34" charset="0"/>
                <a:ea typeface="Verdana" panose="020B0604030504040204" pitchFamily="34" charset="0"/>
                <a:cs typeface="Verdana" panose="020B0604030504040204" pitchFamily="34" charset="0"/>
              </a:rPr>
              <a:t>Grundlage</a:t>
            </a:r>
            <a:r>
              <a:rPr lang="en-US" sz="2400" dirty="0">
                <a:latin typeface="Verdana" panose="020B0604030504040204" pitchFamily="34" charset="0"/>
                <a:ea typeface="Verdana" panose="020B0604030504040204" pitchFamily="34" charset="0"/>
                <a:cs typeface="Verdana" panose="020B0604030504040204" pitchFamily="34" charset="0"/>
              </a:rPr>
              <a:t> </a:t>
            </a:r>
            <a:r>
              <a:rPr lang="en-US" sz="2400" dirty="0" err="1">
                <a:latin typeface="Verdana" panose="020B0604030504040204" pitchFamily="34" charset="0"/>
                <a:ea typeface="Verdana" panose="020B0604030504040204" pitchFamily="34" charset="0"/>
                <a:cs typeface="Verdana" panose="020B0604030504040204" pitchFamily="34" charset="0"/>
              </a:rPr>
              <a:t>für</a:t>
            </a: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
        <p:nvSpPr>
          <p:cNvPr id="14" name="Line 14"/>
          <p:cNvSpPr>
            <a:spLocks noChangeShapeType="1"/>
          </p:cNvSpPr>
          <p:nvPr/>
        </p:nvSpPr>
        <p:spPr bwMode="auto">
          <a:xfrm flipH="1">
            <a:off x="4724400" y="2057400"/>
            <a:ext cx="477838" cy="0"/>
          </a:xfrm>
          <a:prstGeom prst="line">
            <a:avLst/>
          </a:prstGeom>
          <a:noFill/>
          <a:ln w="38100">
            <a:solidFill>
              <a:schemeClr val="tx1"/>
            </a:solidFill>
            <a:round/>
            <a:headEnd/>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5"/>
          <p:cNvSpPr>
            <a:spLocks noChangeShapeType="1"/>
          </p:cNvSpPr>
          <p:nvPr/>
        </p:nvSpPr>
        <p:spPr bwMode="auto">
          <a:xfrm flipH="1">
            <a:off x="7353300" y="3390900"/>
            <a:ext cx="477838" cy="0"/>
          </a:xfrm>
          <a:prstGeom prst="line">
            <a:avLst/>
          </a:prstGeom>
          <a:noFill/>
          <a:ln w="38100">
            <a:solidFill>
              <a:schemeClr val="tx1"/>
            </a:solidFill>
            <a:round/>
            <a:headEnd/>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11"/>
          <p:cNvSpPr>
            <a:spLocks noChangeShapeType="1"/>
          </p:cNvSpPr>
          <p:nvPr/>
        </p:nvSpPr>
        <p:spPr bwMode="auto">
          <a:xfrm>
            <a:off x="4140200" y="5373688"/>
            <a:ext cx="381000" cy="0"/>
          </a:xfrm>
          <a:prstGeom prst="line">
            <a:avLst/>
          </a:prstGeom>
          <a:noFill/>
          <a:ln w="38100">
            <a:solidFill>
              <a:schemeClr val="tx1"/>
            </a:solidFill>
            <a:round/>
            <a:headEnd/>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754296540"/>
      </p:ext>
    </p:extLst>
  </p:cSld>
  <p:clrMapOvr>
    <a:masterClrMapping/>
  </p:clrMapOvr>
  <mc:AlternateContent xmlns:mc="http://schemas.openxmlformats.org/markup-compatibility/2006" xmlns:p14="http://schemas.microsoft.com/office/powerpoint/2010/main">
    <mc:Choice Requires="p14">
      <p:transition spd="slow" p14:dur="2000" advTm="18727"/>
    </mc:Choice>
    <mc:Fallback xmlns="">
      <p:transition spd="slow" advTm="187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Subject</a:t>
            </a:r>
            <a:r>
              <a:rPr lang="de-DE" dirty="0"/>
              <a:t> Authority Data </a:t>
            </a:r>
            <a:r>
              <a:rPr lang="de-DE" dirty="0" smtClean="0"/>
              <a:t>FRSAD</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AutoShape 5"/>
          <p:cNvSpPr>
            <a:spLocks noChangeArrowheads="1"/>
          </p:cNvSpPr>
          <p:nvPr/>
        </p:nvSpPr>
        <p:spPr bwMode="auto">
          <a:xfrm>
            <a:off x="538956" y="3762266"/>
            <a:ext cx="2160588" cy="1871661"/>
          </a:xfrm>
          <a:prstGeom prst="octagon">
            <a:avLst>
              <a:gd name="adj" fmla="val 29287"/>
            </a:avLst>
          </a:prstGeom>
          <a:solidFill>
            <a:schemeClr val="accent3">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Thema/</a:t>
            </a:r>
          </a:p>
          <a:p>
            <a:pPr algn="ctr"/>
            <a:r>
              <a:rPr lang="de-DE" sz="2400" dirty="0" smtClean="0">
                <a:latin typeface="Verdana" panose="020B0604030504040204" pitchFamily="34" charset="0"/>
                <a:ea typeface="Verdana" panose="020B0604030504040204" pitchFamily="34" charset="0"/>
                <a:cs typeface="Verdana" panose="020B0604030504040204" pitchFamily="34" charset="0"/>
              </a:rPr>
              <a:t>Thematik</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7"/>
          <p:cNvSpPr>
            <a:spLocks noChangeArrowheads="1"/>
          </p:cNvSpPr>
          <p:nvPr/>
        </p:nvSpPr>
        <p:spPr bwMode="auto">
          <a:xfrm>
            <a:off x="6048971" y="3762265"/>
            <a:ext cx="2160587" cy="1871662"/>
          </a:xfrm>
          <a:prstGeom prst="octagon">
            <a:avLst>
              <a:gd name="adj" fmla="val 29287"/>
            </a:avLst>
          </a:prstGeom>
          <a:solidFill>
            <a:schemeClr val="accent3">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Nomen</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8" name="Text Box 10"/>
          <p:cNvSpPr txBox="1">
            <a:spLocks noChangeArrowheads="1"/>
          </p:cNvSpPr>
          <p:nvPr/>
        </p:nvSpPr>
        <p:spPr bwMode="auto">
          <a:xfrm>
            <a:off x="3082318" y="4267238"/>
            <a:ext cx="2736850" cy="369332"/>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h</a:t>
            </a:r>
            <a:r>
              <a:rPr lang="de-DE" dirty="0" smtClean="0">
                <a:latin typeface="Verdana" panose="020B0604030504040204" pitchFamily="34" charset="0"/>
                <a:ea typeface="Verdana" panose="020B0604030504040204" pitchFamily="34" charset="0"/>
                <a:cs typeface="Verdana" panose="020B0604030504040204" pitchFamily="34" charset="0"/>
              </a:rPr>
              <a:t>at </a:t>
            </a:r>
            <a:r>
              <a:rPr lang="de-DE" dirty="0">
                <a:latin typeface="Verdana" panose="020B0604030504040204" pitchFamily="34" charset="0"/>
                <a:ea typeface="Verdana" panose="020B0604030504040204" pitchFamily="34" charset="0"/>
                <a:cs typeface="Verdana" panose="020B0604030504040204" pitchFamily="34" charset="0"/>
              </a:rPr>
              <a:t>die Bezeichnung</a:t>
            </a:r>
          </a:p>
        </p:txBody>
      </p:sp>
      <p:sp>
        <p:nvSpPr>
          <p:cNvPr id="9" name="Text Box 13"/>
          <p:cNvSpPr txBox="1">
            <a:spLocks noChangeArrowheads="1"/>
          </p:cNvSpPr>
          <p:nvPr/>
        </p:nvSpPr>
        <p:spPr bwMode="auto">
          <a:xfrm>
            <a:off x="4391856" y="4816012"/>
            <a:ext cx="1439863" cy="369332"/>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bezeichnet</a:t>
            </a:r>
          </a:p>
        </p:txBody>
      </p:sp>
      <p:sp>
        <p:nvSpPr>
          <p:cNvPr id="10" name="AutoShape 5"/>
          <p:cNvSpPr>
            <a:spLocks noChangeArrowheads="1"/>
          </p:cNvSpPr>
          <p:nvPr/>
        </p:nvSpPr>
        <p:spPr bwMode="auto">
          <a:xfrm>
            <a:off x="3491706" y="1701800"/>
            <a:ext cx="2160588" cy="1871662"/>
          </a:xfrm>
          <a:prstGeom prst="octagon">
            <a:avLst>
              <a:gd name="adj" fmla="val 29287"/>
            </a:avLst>
          </a:prstGeom>
          <a:solidFill>
            <a:schemeClr val="accent3">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Werk</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8"/>
          <p:cNvSpPr txBox="1">
            <a:spLocks noChangeArrowheads="1"/>
          </p:cNvSpPr>
          <p:nvPr/>
        </p:nvSpPr>
        <p:spPr bwMode="auto">
          <a:xfrm>
            <a:off x="742132" y="2451099"/>
            <a:ext cx="2340186" cy="646331"/>
          </a:xfrm>
          <a:prstGeom prst="rect">
            <a:avLst/>
          </a:prstGeom>
          <a:noFill/>
          <a:ln w="9525">
            <a:noFill/>
            <a:miter lim="800000"/>
            <a:headEnd/>
            <a:tailEnd/>
          </a:ln>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h</a:t>
            </a:r>
            <a:r>
              <a:rPr lang="de-DE" dirty="0" smtClean="0">
                <a:latin typeface="Verdana" panose="020B0604030504040204" pitchFamily="34" charset="0"/>
                <a:ea typeface="Verdana" panose="020B0604030504040204" pitchFamily="34" charset="0"/>
                <a:cs typeface="Verdana" panose="020B0604030504040204" pitchFamily="34" charset="0"/>
              </a:rPr>
              <a:t>at ein Thema,</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ist Thema von</a:t>
            </a:r>
            <a:endParaRPr lang="de-DE" dirty="0">
              <a:latin typeface="Verdana" panose="020B0604030504040204" pitchFamily="34" charset="0"/>
              <a:ea typeface="Verdana" panose="020B0604030504040204" pitchFamily="34" charset="0"/>
              <a:cs typeface="Verdana" panose="020B0604030504040204" pitchFamily="34" charset="0"/>
            </a:endParaRPr>
          </a:p>
        </p:txBody>
      </p:sp>
      <p:cxnSp>
        <p:nvCxnSpPr>
          <p:cNvPr id="12" name="Gerade Verbindung mit Pfeil 11"/>
          <p:cNvCxnSpPr/>
          <p:nvPr/>
        </p:nvCxnSpPr>
        <p:spPr>
          <a:xfrm flipH="1">
            <a:off x="1619672" y="2637631"/>
            <a:ext cx="1800026" cy="1083469"/>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2699544" y="4698096"/>
            <a:ext cx="3384624"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732783139"/>
      </p:ext>
    </p:extLst>
  </p:cSld>
  <p:clrMapOvr>
    <a:masterClrMapping/>
  </p:clrMapOvr>
  <mc:AlternateContent xmlns:mc="http://schemas.openxmlformats.org/markup-compatibility/2006" xmlns:p14="http://schemas.microsoft.com/office/powerpoint/2010/main">
    <mc:Choice Requires="p14">
      <p:transition spd="slow" p14:dur="2000" advTm="20256"/>
    </mc:Choice>
    <mc:Fallback xmlns="">
      <p:transition spd="slow" advTm="202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pic>
        <p:nvPicPr>
          <p:cNvPr id="6" name="Picture 2" descr="D:\RTEmagicC_kultur_01.jpg.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17643" y="2078585"/>
            <a:ext cx="7511821" cy="3196526"/>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5796136" y="4145087"/>
            <a:ext cx="1296144" cy="646331"/>
          </a:xfrm>
          <a:prstGeom prst="rect">
            <a:avLst/>
          </a:prstGeom>
          <a:solidFill>
            <a:schemeClr val="bg1">
              <a:lumMod val="85000"/>
            </a:schemeClr>
          </a:solidFill>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PRESSoo</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gn="ctr"/>
            <a:r>
              <a:rPr lang="de-DE" dirty="0" smtClean="0">
                <a:latin typeface="Verdana" panose="020B0604030504040204" pitchFamily="34" charset="0"/>
                <a:ea typeface="Verdana" panose="020B0604030504040204" pitchFamily="34" charset="0"/>
                <a:cs typeface="Verdana" panose="020B0604030504040204" pitchFamily="34" charset="0"/>
              </a:rPr>
              <a:t>2013</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p:nvSpPr>
        <p:spPr>
          <a:xfrm>
            <a:off x="935712" y="2707351"/>
            <a:ext cx="1044000"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FRBR</a:t>
            </a:r>
          </a:p>
          <a:p>
            <a:pPr algn="ctr"/>
            <a:r>
              <a:rPr lang="de-DE" dirty="0" smtClean="0">
                <a:latin typeface="Verdana" panose="020B0604030504040204" pitchFamily="34" charset="0"/>
                <a:ea typeface="Verdana" panose="020B0604030504040204" pitchFamily="34" charset="0"/>
                <a:cs typeface="Verdana" panose="020B0604030504040204" pitchFamily="34" charset="0"/>
              </a:rPr>
              <a:t>1998</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4355976" y="3862789"/>
            <a:ext cx="1152128"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FRBRoo2009</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1979712" y="3212976"/>
            <a:ext cx="1044000"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FRAD</a:t>
            </a:r>
          </a:p>
          <a:p>
            <a:pPr algn="ctr"/>
            <a:r>
              <a:rPr lang="de-DE" dirty="0" smtClean="0">
                <a:latin typeface="Verdana" panose="020B0604030504040204" pitchFamily="34" charset="0"/>
                <a:ea typeface="Verdana" panose="020B0604030504040204" pitchFamily="34" charset="0"/>
                <a:cs typeface="Verdana" panose="020B0604030504040204" pitchFamily="34" charset="0"/>
              </a:rPr>
              <a:t>2009</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131840" y="3498756"/>
            <a:ext cx="1044000"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FRSAD</a:t>
            </a:r>
          </a:p>
          <a:p>
            <a:pPr algn="ctr"/>
            <a:r>
              <a:rPr lang="de-DE" dirty="0" smtClean="0">
                <a:latin typeface="Verdana" panose="020B0604030504040204" pitchFamily="34" charset="0"/>
                <a:ea typeface="Verdana" panose="020B0604030504040204" pitchFamily="34" charset="0"/>
                <a:cs typeface="Verdana" panose="020B0604030504040204" pitchFamily="34" charset="0"/>
              </a:rPr>
              <a:t>2010</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Rectangle 3"/>
          <p:cNvSpPr txBox="1">
            <a:spLocks noChangeArrowheads="1"/>
          </p:cNvSpPr>
          <p:nvPr/>
        </p:nvSpPr>
        <p:spPr>
          <a:xfrm>
            <a:off x="251520" y="188640"/>
            <a:ext cx="3456384" cy="648072"/>
          </a:xfrm>
          <a:prstGeom prst="rect">
            <a:avLst/>
          </a:prstGeom>
          <a:solidFill>
            <a:schemeClr val="bg1">
              <a:lumMod val="85000"/>
            </a:schemeClr>
          </a:solid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ea typeface="Verdana" panose="020B0604030504040204" pitchFamily="34" charset="0"/>
                <a:cs typeface="Verdana" panose="020B0604030504040204" pitchFamily="34" charset="0"/>
              </a:rPr>
              <a:t>FR-Familie</a:t>
            </a:r>
          </a:p>
        </p:txBody>
      </p:sp>
      <p:sp>
        <p:nvSpPr>
          <p:cNvPr id="14"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940922180"/>
      </p:ext>
    </p:extLst>
  </p:cSld>
  <p:clrMapOvr>
    <a:masterClrMapping/>
  </p:clrMapOvr>
  <mc:AlternateContent xmlns:mc="http://schemas.openxmlformats.org/markup-compatibility/2006" xmlns:p14="http://schemas.microsoft.com/office/powerpoint/2010/main">
    <mc:Choice Requires="p14">
      <p:transition spd="slow" p14:dur="2000" advTm="16349"/>
    </mc:Choice>
    <mc:Fallback xmlns="">
      <p:transition spd="slow" advTm="163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wurde bisher behandelt</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944818277"/>
      </p:ext>
    </p:extLst>
  </p:cSld>
  <p:clrMapOvr>
    <a:masterClrMapping/>
  </p:clrMapOvr>
  <mc:AlternateContent xmlns:mc="http://schemas.openxmlformats.org/markup-compatibility/2006" xmlns:p14="http://schemas.microsoft.com/office/powerpoint/2010/main">
    <mc:Choice Requires="p14">
      <p:transition spd="slow" p14:dur="2000" advTm="18557"/>
    </mc:Choice>
    <mc:Fallback xmlns="">
      <p:transition spd="slow" advTm="185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pic>
        <p:nvPicPr>
          <p:cNvPr id="7"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186723" y="836712"/>
            <a:ext cx="5916957" cy="299233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8" name="Textfeld 7"/>
          <p:cNvSpPr txBox="1"/>
          <p:nvPr/>
        </p:nvSpPr>
        <p:spPr>
          <a:xfrm>
            <a:off x="539552" y="4365104"/>
            <a:ext cx="8064896" cy="1754326"/>
          </a:xfrm>
          <a:prstGeom prst="rect">
            <a:avLst/>
          </a:prstGeom>
          <a:noFill/>
        </p:spPr>
        <p:txBody>
          <a:bodyPr wrap="square" rtlCol="0">
            <a:spAutoFit/>
          </a:bodyPr>
          <a:lstStyle/>
          <a:p>
            <a:r>
              <a:rPr lang="de-DE" dirty="0" smtClean="0">
                <a:latin typeface="Verdana" pitchFamily="34" charset="0"/>
              </a:rPr>
              <a:t>RDA-Info-Wiki: </a:t>
            </a:r>
            <a:r>
              <a:rPr lang="de-DE" dirty="0">
                <a:latin typeface="Verdana" pitchFamily="34" charset="0"/>
                <a:hlinkClick r:id="rId6"/>
              </a:rPr>
              <a:t>https://wiki.dnb.de/display/RDAINFO/RDA-Info</a:t>
            </a:r>
            <a:endParaRPr lang="de-DE" dirty="0" smtClean="0">
              <a:latin typeface="Verdana" pitchFamily="34" charset="0"/>
            </a:endParaRPr>
          </a:p>
          <a:p>
            <a:endParaRPr lang="de-DE" dirty="0" smtClean="0">
              <a:latin typeface="Verdana" pitchFamily="34" charset="0"/>
            </a:endParaRPr>
          </a:p>
          <a:p>
            <a:r>
              <a:rPr lang="de-DE" dirty="0" smtClean="0">
                <a:latin typeface="Verdana" pitchFamily="34" charset="0"/>
              </a:rPr>
              <a:t>Mail-Adresse: </a:t>
            </a:r>
            <a:r>
              <a:rPr lang="de-DE" dirty="0">
                <a:latin typeface="Verdana" pitchFamily="34" charset="0"/>
                <a:hlinkClick r:id="rId7"/>
              </a:rPr>
              <a:t>rda-info@dnb.de</a:t>
            </a:r>
            <a:endParaRPr lang="de-DE" dirty="0">
              <a:latin typeface="Verdana" pitchFamily="34" charset="0"/>
            </a:endParaRPr>
          </a:p>
          <a:p>
            <a:endParaRPr lang="de-DE" dirty="0">
              <a:latin typeface="Verdana" pitchFamily="34" charset="0"/>
            </a:endParaRPr>
          </a:p>
          <a:p>
            <a:r>
              <a:rPr lang="de-DE" dirty="0" smtClean="0">
                <a:latin typeface="Verdana" pitchFamily="34" charset="0"/>
              </a:rPr>
              <a:t>RDA-Informations- und Diskussionsliste </a:t>
            </a:r>
            <a:r>
              <a:rPr lang="de-DE" dirty="0">
                <a:latin typeface="Verdana" pitchFamily="34" charset="0"/>
                <a:hlinkClick r:id="rId8"/>
              </a:rPr>
              <a:t>rda-info-liste@lists.dnb.de</a:t>
            </a:r>
            <a:endParaRPr lang="de-DE" dirty="0">
              <a:latin typeface="Verdana" pitchFamily="34" charset="0"/>
            </a:endParaRPr>
          </a:p>
          <a:p>
            <a:endParaRPr lang="de-DE" dirty="0">
              <a:latin typeface="Verdana" pitchFamily="34" charset="0"/>
            </a:endParaRPr>
          </a:p>
        </p:txBody>
      </p:sp>
      <p:sp>
        <p:nvSpPr>
          <p:cNvPr id="2" name="Fußzeilenplatzhalter 1"/>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24.08.2015 | CC BY-NC-SA</a:t>
            </a:r>
            <a:endParaRPr lang="de-DE"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26404998"/>
      </p:ext>
    </p:extLst>
  </p:cSld>
  <p:clrMapOvr>
    <a:masterClrMapping/>
  </p:clrMapOvr>
  <mc:AlternateContent xmlns:mc="http://schemas.openxmlformats.org/markup-compatibility/2006" xmlns:p14="http://schemas.microsoft.com/office/powerpoint/2010/main">
    <mc:Choice Requires="p14">
      <p:transition spd="slow" p14:dur="2000" advTm="33437"/>
    </mc:Choice>
    <mc:Fallback xmlns="">
      <p:transition spd="slow" advTm="334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ist wichtig zu wissen?</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4</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4867436" y="1386946"/>
            <a:ext cx="2016224" cy="914400"/>
          </a:xfrm>
          <a:prstGeom prst="rect">
            <a:avLst/>
          </a:prstGeom>
          <a:solidFill>
            <a:srgbClr val="C1A7C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Terminologie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4283968" y="3863374"/>
            <a:ext cx="2815716"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4427984" y="4651926"/>
            <a:ext cx="2016224" cy="1081329"/>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Optionen und Alternativen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Ausnahmen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6339196" y="5110715"/>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Beschreibungsarten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6697473" y="4320574"/>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Sucheinstiege</a:t>
            </a:r>
          </a:p>
        </p:txBody>
      </p:sp>
      <p:sp>
        <p:nvSpPr>
          <p:cNvPr id="18" name="Rechteck 17"/>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Rechteck 19"/>
          <p:cNvSpPr/>
          <p:nvPr/>
        </p:nvSpPr>
        <p:spPr>
          <a:xfrm>
            <a:off x="7278261" y="3457774"/>
            <a:ext cx="1600797" cy="8112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echteck 20"/>
          <p:cNvSpPr/>
          <p:nvPr/>
        </p:nvSpPr>
        <p:spPr>
          <a:xfrm>
            <a:off x="5724128" y="2852936"/>
            <a:ext cx="1890815"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Cataloguer‘s Judgement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730096656"/>
      </p:ext>
    </p:extLst>
  </p:cSld>
  <p:clrMapOvr>
    <a:masterClrMapping/>
  </p:clrMapOvr>
  <mc:AlternateContent xmlns:mc="http://schemas.openxmlformats.org/markup-compatibility/2006" xmlns:p14="http://schemas.microsoft.com/office/powerpoint/2010/main">
    <mc:Choice Requires="p14">
      <p:transition spd="slow" p14:dur="2000" advTm="12418"/>
    </mc:Choice>
    <mc:Fallback xmlns="">
      <p:transition spd="slow" advTm="124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r>
              <a:rPr lang="de-DE" dirty="0" smtClean="0"/>
              <a:t>Teil 1</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24.08.2015 | CC BY-NC-SA</a:t>
            </a:r>
            <a:endParaRPr lang="de-DE" dirty="0"/>
          </a:p>
        </p:txBody>
      </p:sp>
      <p:sp>
        <p:nvSpPr>
          <p:cNvPr id="6" name="Rechteck 5"/>
          <p:cNvSpPr/>
          <p:nvPr/>
        </p:nvSpPr>
        <p:spPr>
          <a:xfrm>
            <a:off x="651198" y="4541118"/>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088495220"/>
      </p:ext>
    </p:extLst>
  </p:cSld>
  <p:clrMapOvr>
    <a:masterClrMapping/>
  </p:clrMapOvr>
  <mc:AlternateContent xmlns:mc="http://schemas.openxmlformats.org/markup-compatibility/2006" xmlns:p14="http://schemas.microsoft.com/office/powerpoint/2010/main">
    <mc:Choice Requires="p14">
      <p:transition spd="slow" p14:dur="2000" advTm="10110"/>
    </mc:Choice>
    <mc:Fallback xmlns="">
      <p:transition spd="slow" advTm="101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Grundlagenmodell des Standards RDA</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Statement </a:t>
            </a:r>
            <a:r>
              <a:rPr lang="de-DE" b="1" dirty="0" err="1"/>
              <a:t>of</a:t>
            </a:r>
            <a:r>
              <a:rPr lang="de-DE" b="1" dirty="0"/>
              <a:t> International </a:t>
            </a:r>
            <a:r>
              <a:rPr lang="de-DE" b="1" dirty="0" err="1"/>
              <a:t>Cataloguing</a:t>
            </a:r>
            <a:r>
              <a:rPr lang="de-DE" b="1" dirty="0"/>
              <a:t> </a:t>
            </a:r>
            <a:r>
              <a:rPr lang="de-DE" b="1" dirty="0" err="1"/>
              <a:t>Principles</a:t>
            </a:r>
            <a:r>
              <a:rPr lang="de-DE" b="1" dirty="0"/>
              <a:t/>
            </a:r>
            <a:br>
              <a:rPr lang="de-DE" b="1" dirty="0"/>
            </a:br>
            <a:r>
              <a:rPr lang="de-DE" sz="1800" dirty="0"/>
              <a:t>(2009)</a:t>
            </a:r>
          </a:p>
          <a:p>
            <a:pPr>
              <a:buNone/>
            </a:pPr>
            <a:endParaRPr lang="de-DE" b="1" dirty="0"/>
          </a:p>
          <a:p>
            <a:pPr>
              <a:buNone/>
            </a:pPr>
            <a:r>
              <a:rPr lang="de-DE" b="1" dirty="0"/>
              <a:t>Familie der „</a:t>
            </a:r>
            <a:r>
              <a:rPr lang="de-DE" b="1" dirty="0" err="1"/>
              <a:t>Functional</a:t>
            </a:r>
            <a:r>
              <a:rPr lang="de-DE" b="1" dirty="0"/>
              <a:t> </a:t>
            </a:r>
            <a:r>
              <a:rPr lang="de-DE" b="1" dirty="0" err="1"/>
              <a:t>Requirements</a:t>
            </a:r>
            <a:r>
              <a:rPr lang="de-DE" b="1" dirty="0"/>
              <a:t>“</a:t>
            </a:r>
            <a:endParaRPr lang="de-DE" dirty="0"/>
          </a:p>
          <a:p>
            <a:pPr lvl="1">
              <a:buFont typeface="Arial" panose="020B0604020202020204" pitchFamily="34" charset="0"/>
              <a:buChar char="•"/>
            </a:pPr>
            <a:r>
              <a:rPr lang="de-DE" dirty="0" err="1"/>
              <a:t>for</a:t>
            </a:r>
            <a:r>
              <a:rPr lang="de-DE" dirty="0"/>
              <a:t> </a:t>
            </a:r>
            <a:r>
              <a:rPr lang="de-DE" dirty="0" err="1"/>
              <a:t>Bibliographic</a:t>
            </a:r>
            <a:r>
              <a:rPr lang="de-DE" dirty="0"/>
              <a:t> Records (FRBR) (1998, 2008)</a:t>
            </a:r>
          </a:p>
          <a:p>
            <a:pPr lvl="1">
              <a:buFont typeface="Arial" panose="020B0604020202020204" pitchFamily="34" charset="0"/>
              <a:buChar char="•"/>
            </a:pPr>
            <a:r>
              <a:rPr lang="de-DE" dirty="0" err="1"/>
              <a:t>for</a:t>
            </a:r>
            <a:r>
              <a:rPr lang="de-DE" dirty="0"/>
              <a:t> Authority Data (FRAD) (2009)</a:t>
            </a:r>
          </a:p>
          <a:p>
            <a:pPr lvl="1">
              <a:buFont typeface="Arial" panose="020B0604020202020204" pitchFamily="34" charset="0"/>
              <a:buChar char="•"/>
            </a:pPr>
            <a:r>
              <a:rPr lang="de-DE" dirty="0" err="1"/>
              <a:t>for</a:t>
            </a:r>
            <a:r>
              <a:rPr lang="de-DE" dirty="0"/>
              <a:t> </a:t>
            </a:r>
            <a:r>
              <a:rPr lang="de-DE" dirty="0" err="1"/>
              <a:t>Subject</a:t>
            </a:r>
            <a:r>
              <a:rPr lang="de-DE" dirty="0"/>
              <a:t> Authority Data (FRSAD) (2010)</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pic>
        <p:nvPicPr>
          <p:cNvPr id="6" name="Picture 4" descr="ilfa_logo"/>
          <p:cNvPicPr>
            <a:picLocks noChangeAspect="1" noChangeArrowheads="1"/>
          </p:cNvPicPr>
          <p:nvPr/>
        </p:nvPicPr>
        <p:blipFill>
          <a:blip r:embed="rId5" cstate="print"/>
          <a:srcRect/>
          <a:stretch>
            <a:fillRect/>
          </a:stretch>
        </p:blipFill>
        <p:spPr bwMode="auto">
          <a:xfrm>
            <a:off x="6948264" y="4005064"/>
            <a:ext cx="1533525" cy="1733550"/>
          </a:xfrm>
          <a:prstGeom prst="rect">
            <a:avLst/>
          </a:prstGeom>
          <a:noFill/>
          <a:ln w="9525">
            <a:noFill/>
            <a:miter lim="800000"/>
            <a:headEnd/>
            <a:tailEnd/>
          </a:ln>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629004764"/>
      </p:ext>
    </p:extLst>
  </p:cSld>
  <p:clrMapOvr>
    <a:masterClrMapping/>
  </p:clrMapOvr>
  <mc:AlternateContent xmlns:mc="http://schemas.openxmlformats.org/markup-compatibility/2006" xmlns:p14="http://schemas.microsoft.com/office/powerpoint/2010/main">
    <mc:Choice Requires="p14">
      <p:transition spd="slow" p14:dur="2000" advTm="20590"/>
    </mc:Choice>
    <mc:Fallback xmlns="">
      <p:transition spd="slow" advTm="205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156990"/>
          </a:xfrm>
        </p:spPr>
        <p:txBody>
          <a:bodyPr/>
          <a:lstStyle/>
          <a:p>
            <a:r>
              <a:rPr lang="de-DE" dirty="0"/>
              <a:t>Statement </a:t>
            </a:r>
            <a:r>
              <a:rPr lang="de-DE" dirty="0" err="1"/>
              <a:t>of</a:t>
            </a:r>
            <a:r>
              <a:rPr lang="de-DE" dirty="0"/>
              <a:t> International </a:t>
            </a:r>
            <a:r>
              <a:rPr lang="de-DE" dirty="0" err="1"/>
              <a:t>Cataloguing</a:t>
            </a:r>
            <a:r>
              <a:rPr lang="de-DE" dirty="0"/>
              <a:t> </a:t>
            </a:r>
            <a:r>
              <a:rPr lang="de-DE" dirty="0" err="1"/>
              <a:t>Principles</a:t>
            </a:r>
            <a:r>
              <a:rPr lang="en-US" dirty="0"/>
              <a:t> (ICP)</a:t>
            </a:r>
            <a:r>
              <a:rPr lang="de-DE" dirty="0"/>
              <a:t/>
            </a:r>
            <a:br>
              <a:rPr lang="de-DE" dirty="0"/>
            </a:br>
            <a:endParaRPr lang="de-DE" dirty="0"/>
          </a:p>
        </p:txBody>
      </p:sp>
      <p:sp>
        <p:nvSpPr>
          <p:cNvPr id="3" name="Textplatzhalter 2"/>
          <p:cNvSpPr>
            <a:spLocks noGrp="1"/>
          </p:cNvSpPr>
          <p:nvPr>
            <p:ph type="body" sz="quarter" idx="13"/>
          </p:nvPr>
        </p:nvSpPr>
        <p:spPr>
          <a:xfrm>
            <a:off x="251520" y="1412776"/>
            <a:ext cx="8640960" cy="4896544"/>
          </a:xfrm>
        </p:spPr>
        <p:txBody>
          <a:bodyPr/>
          <a:lstStyle/>
          <a:p>
            <a:pPr marL="285750" indent="-285750"/>
            <a:r>
              <a:rPr lang="de-DE" dirty="0">
                <a:ea typeface="Verdana" panose="020B0604030504040204" pitchFamily="34" charset="0"/>
                <a:cs typeface="Verdana" panose="020B0604030504040204" pitchFamily="34" charset="0"/>
              </a:rPr>
              <a:t>“Statement </a:t>
            </a:r>
            <a:r>
              <a:rPr lang="de-DE" dirty="0" err="1">
                <a:ea typeface="Verdana" panose="020B0604030504040204" pitchFamily="34" charset="0"/>
                <a:cs typeface="Verdana" panose="020B0604030504040204" pitchFamily="34" charset="0"/>
              </a:rPr>
              <a:t>of</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Principles</a:t>
            </a:r>
            <a:r>
              <a:rPr lang="de-DE" dirty="0">
                <a:ea typeface="Verdana" panose="020B0604030504040204" pitchFamily="34" charset="0"/>
                <a:cs typeface="Verdana" panose="020B0604030504040204" pitchFamily="34" charset="0"/>
              </a:rPr>
              <a:t>” – bekannt als “Paris </a:t>
            </a:r>
            <a:r>
              <a:rPr lang="de-DE" dirty="0" err="1">
                <a:ea typeface="Verdana" panose="020B0604030504040204" pitchFamily="34" charset="0"/>
                <a:cs typeface="Verdana" panose="020B0604030504040204" pitchFamily="34" charset="0"/>
              </a:rPr>
              <a:t>Principles</a:t>
            </a:r>
            <a:r>
              <a:rPr lang="de-DE" dirty="0">
                <a:ea typeface="Verdana" panose="020B0604030504040204" pitchFamily="34" charset="0"/>
                <a:cs typeface="Verdana" panose="020B0604030504040204" pitchFamily="34" charset="0"/>
              </a:rPr>
              <a:t>” </a:t>
            </a:r>
          </a:p>
          <a:p>
            <a:pPr marL="285750" indent="-285750"/>
            <a:r>
              <a:rPr lang="de-DE" dirty="0">
                <a:ea typeface="Verdana" panose="020B0604030504040204" pitchFamily="34" charset="0"/>
                <a:cs typeface="Verdana" panose="020B0604030504040204" pitchFamily="34" charset="0"/>
              </a:rPr>
              <a:t>1961 von der International Conference on </a:t>
            </a:r>
            <a:r>
              <a:rPr lang="de-DE" dirty="0" err="1">
                <a:ea typeface="Verdana" panose="020B0604030504040204" pitchFamily="34" charset="0"/>
                <a:cs typeface="Verdana" panose="020B0604030504040204" pitchFamily="34" charset="0"/>
              </a:rPr>
              <a:t>Cataloguing</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Principles</a:t>
            </a:r>
            <a:r>
              <a:rPr lang="de-DE" dirty="0">
                <a:ea typeface="Verdana" panose="020B0604030504040204" pitchFamily="34" charset="0"/>
                <a:cs typeface="Verdana" panose="020B0604030504040204" pitchFamily="34" charset="0"/>
              </a:rPr>
              <a:t> verabschiedet</a:t>
            </a:r>
          </a:p>
          <a:p>
            <a:pPr marL="285750" indent="-285750"/>
            <a:r>
              <a:rPr lang="de-DE" dirty="0">
                <a:ea typeface="Verdana" panose="020B0604030504040204" pitchFamily="34" charset="0"/>
                <a:cs typeface="Verdana" panose="020B0604030504040204" pitchFamily="34" charset="0"/>
              </a:rPr>
              <a:t>dienten als Basis für die internationale Standardisierung in der Katalogisierung</a:t>
            </a:r>
          </a:p>
          <a:p>
            <a:r>
              <a:rPr lang="de-DE" dirty="0" smtClean="0">
                <a:ea typeface="Verdana" panose="020B0604030504040204" pitchFamily="34" charset="0"/>
                <a:cs typeface="Verdana" panose="020B0604030504040204" pitchFamily="34" charset="0"/>
              </a:rPr>
              <a:t>auf </a:t>
            </a:r>
            <a:r>
              <a:rPr lang="de-DE" dirty="0">
                <a:ea typeface="Verdana" panose="020B0604030504040204" pitchFamily="34" charset="0"/>
                <a:cs typeface="Verdana" panose="020B0604030504040204" pitchFamily="34" charset="0"/>
              </a:rPr>
              <a:t>Initiative der IFLA 2009 überarbeitet</a:t>
            </a:r>
          </a:p>
          <a:p>
            <a:r>
              <a:rPr lang="de-DE" dirty="0">
                <a:ea typeface="Verdana" panose="020B0604030504040204" pitchFamily="34" charset="0"/>
                <a:cs typeface="Verdana" panose="020B0604030504040204" pitchFamily="34" charset="0"/>
              </a:rPr>
              <a:t>auf Online-Bibliothekskataloge </a:t>
            </a:r>
            <a:r>
              <a:rPr lang="de-DE" dirty="0" smtClean="0">
                <a:ea typeface="Verdana" panose="020B0604030504040204" pitchFamily="34" charset="0"/>
                <a:cs typeface="Verdana" panose="020B0604030504040204" pitchFamily="34" charset="0"/>
              </a:rPr>
              <a:t>anwendbar</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Prinzip des Benutzerkomforts </a:t>
            </a:r>
          </a:p>
          <a:p>
            <a:pPr marL="285750" indent="-285750">
              <a:spcBef>
                <a:spcPct val="50000"/>
              </a:spcBef>
              <a:buSzPct val="80000"/>
            </a:pPr>
            <a:r>
              <a:rPr lang="de-DE" dirty="0">
                <a:ea typeface="Verdana" panose="020B0604030504040204" pitchFamily="34" charset="0"/>
                <a:cs typeface="Verdana" panose="020B0604030504040204" pitchFamily="34" charset="0"/>
                <a:hlinkClick r:id="rId5"/>
              </a:rPr>
              <a:t>http://www.ifla.org/publications/statement-of-international-cataloguing-principles</a:t>
            </a:r>
            <a:r>
              <a:rPr lang="de-DE" dirty="0">
                <a:ea typeface="Verdana" panose="020B0604030504040204" pitchFamily="34" charset="0"/>
                <a:cs typeface="Verdana" panose="020B0604030504040204" pitchFamily="34" charset="0"/>
              </a:rPr>
              <a:t>  </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32004132"/>
      </p:ext>
    </p:extLst>
  </p:cSld>
  <p:clrMapOvr>
    <a:masterClrMapping/>
  </p:clrMapOvr>
  <mc:AlternateContent xmlns:mc="http://schemas.openxmlformats.org/markup-compatibility/2006" xmlns:p14="http://schemas.microsoft.com/office/powerpoint/2010/main">
    <mc:Choice Requires="p14">
      <p:transition spd="slow" p14:dur="2000" advTm="64803"/>
    </mc:Choice>
    <mc:Fallback xmlns="">
      <p:transition spd="slow" advTm="648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Titel 1"/>
          <p:cNvSpPr txBox="1">
            <a:spLocks/>
          </p:cNvSpPr>
          <p:nvPr/>
        </p:nvSpPr>
        <p:spPr>
          <a:xfrm>
            <a:off x="251520" y="183778"/>
            <a:ext cx="8640960" cy="115699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Statement </a:t>
            </a:r>
            <a:r>
              <a:rPr lang="de-DE" dirty="0" err="1" smtClean="0"/>
              <a:t>of</a:t>
            </a:r>
            <a:r>
              <a:rPr lang="de-DE" dirty="0" smtClean="0"/>
              <a:t> International </a:t>
            </a:r>
            <a:r>
              <a:rPr lang="de-DE" dirty="0" err="1" smtClean="0"/>
              <a:t>Cataloguing</a:t>
            </a:r>
            <a:r>
              <a:rPr lang="de-DE" dirty="0" smtClean="0"/>
              <a:t> </a:t>
            </a:r>
            <a:r>
              <a:rPr lang="de-DE" dirty="0" err="1" smtClean="0"/>
              <a:t>Principles</a:t>
            </a:r>
            <a:r>
              <a:rPr lang="en-US" dirty="0" smtClean="0"/>
              <a:t> (ICP)</a:t>
            </a:r>
            <a:r>
              <a:rPr lang="de-DE" dirty="0" smtClean="0"/>
              <a:t/>
            </a:r>
            <a:br>
              <a:rPr lang="de-DE" dirty="0" smtClean="0"/>
            </a:br>
            <a:endParaRPr lang="de-DE" dirty="0"/>
          </a:p>
        </p:txBody>
      </p:sp>
      <p:pic>
        <p:nvPicPr>
          <p:cNvPr id="7"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83568" y="1484784"/>
            <a:ext cx="7416824" cy="4724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Gerade Verbindung mit Pfeil 7"/>
          <p:cNvCxnSpPr/>
          <p:nvPr/>
        </p:nvCxnSpPr>
        <p:spPr>
          <a:xfrm flipH="1" flipV="1">
            <a:off x="5076056" y="3212976"/>
            <a:ext cx="1728192" cy="1728192"/>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253575506"/>
      </p:ext>
    </p:extLst>
  </p:cSld>
  <p:clrMapOvr>
    <a:masterClrMapping/>
  </p:clrMapOvr>
  <mc:AlternateContent xmlns:mc="http://schemas.openxmlformats.org/markup-compatibility/2006" xmlns:p14="http://schemas.microsoft.com/office/powerpoint/2010/main">
    <mc:Choice Requires="p14">
      <p:transition spd="slow" p14:dur="2000" advTm="17049"/>
    </mc:Choice>
    <mc:Fallback xmlns="">
      <p:transition spd="slow" advTm="170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4968552"/>
          </a:xfrm>
        </p:spPr>
        <p:txBody>
          <a:bodyPr/>
          <a:lstStyle/>
          <a:p>
            <a:pPr marL="285750" indent="-285750">
              <a:spcBef>
                <a:spcPct val="50000"/>
              </a:spcBef>
              <a:buSzPct val="80000"/>
            </a:pPr>
            <a:r>
              <a:rPr lang="de-DE" dirty="0">
                <a:ea typeface="Verdana" panose="020B0604030504040204" pitchFamily="34" charset="0"/>
                <a:cs typeface="Verdana" panose="020B0604030504040204" pitchFamily="34" charset="0"/>
              </a:rPr>
              <a:t>Benutzerkomfort</a:t>
            </a:r>
          </a:p>
          <a:p>
            <a:pPr marL="285750" indent="-285750">
              <a:spcBef>
                <a:spcPct val="50000"/>
              </a:spcBef>
              <a:buSzPct val="80000"/>
            </a:pPr>
            <a:r>
              <a:rPr lang="de-DE" dirty="0">
                <a:ea typeface="Verdana" panose="020B0604030504040204" pitchFamily="34" charset="0"/>
                <a:cs typeface="Verdana" panose="020B0604030504040204" pitchFamily="34" charset="0"/>
              </a:rPr>
              <a:t>Allgemeine Gebräuchlichkeit </a:t>
            </a:r>
          </a:p>
          <a:p>
            <a:pPr marL="285750" indent="-285750">
              <a:spcBef>
                <a:spcPct val="50000"/>
              </a:spcBef>
              <a:buSzPct val="80000"/>
            </a:pPr>
            <a:r>
              <a:rPr lang="de-DE" dirty="0">
                <a:ea typeface="Verdana" panose="020B0604030504040204" pitchFamily="34" charset="0"/>
                <a:cs typeface="Verdana" panose="020B0604030504040204" pitchFamily="34" charset="0"/>
              </a:rPr>
              <a:t>Wiedergabe </a:t>
            </a:r>
          </a:p>
          <a:p>
            <a:pPr marL="285750" indent="-285750">
              <a:spcBef>
                <a:spcPct val="50000"/>
              </a:spcBef>
              <a:buSzPct val="80000"/>
            </a:pPr>
            <a:r>
              <a:rPr lang="de-DE" dirty="0">
                <a:ea typeface="Verdana" panose="020B0604030504040204" pitchFamily="34" charset="0"/>
                <a:cs typeface="Verdana" panose="020B0604030504040204" pitchFamily="34" charset="0"/>
              </a:rPr>
              <a:t>Richtigkeit </a:t>
            </a:r>
          </a:p>
          <a:p>
            <a:pPr marL="285750" indent="-285750">
              <a:spcBef>
                <a:spcPct val="50000"/>
              </a:spcBef>
              <a:buSzPct val="80000"/>
            </a:pPr>
            <a:r>
              <a:rPr lang="de-DE" dirty="0">
                <a:ea typeface="Verdana" panose="020B0604030504040204" pitchFamily="34" charset="0"/>
                <a:cs typeface="Verdana" panose="020B0604030504040204" pitchFamily="34" charset="0"/>
              </a:rPr>
              <a:t>Ausführlichkeit und Notwendigkeit </a:t>
            </a:r>
          </a:p>
          <a:p>
            <a:pPr marL="285750" indent="-285750">
              <a:spcBef>
                <a:spcPct val="50000"/>
              </a:spcBef>
              <a:buSzPct val="80000"/>
            </a:pPr>
            <a:r>
              <a:rPr lang="de-DE" dirty="0">
                <a:ea typeface="Verdana" panose="020B0604030504040204" pitchFamily="34" charset="0"/>
                <a:cs typeface="Verdana" panose="020B0604030504040204" pitchFamily="34" charset="0"/>
              </a:rPr>
              <a:t>Bedeutung </a:t>
            </a:r>
          </a:p>
          <a:p>
            <a:pPr marL="285750" indent="-285750">
              <a:spcBef>
                <a:spcPct val="50000"/>
              </a:spcBef>
              <a:buSzPct val="80000"/>
            </a:pPr>
            <a:r>
              <a:rPr lang="de-DE" dirty="0">
                <a:ea typeface="Verdana" panose="020B0604030504040204" pitchFamily="34" charset="0"/>
                <a:cs typeface="Verdana" panose="020B0604030504040204" pitchFamily="34" charset="0"/>
              </a:rPr>
              <a:t>Ökonomie </a:t>
            </a:r>
          </a:p>
          <a:p>
            <a:pPr marL="285750" indent="-285750">
              <a:spcBef>
                <a:spcPct val="50000"/>
              </a:spcBef>
              <a:buSzPct val="80000"/>
            </a:pPr>
            <a:r>
              <a:rPr lang="de-DE" dirty="0">
                <a:ea typeface="Verdana" panose="020B0604030504040204" pitchFamily="34" charset="0"/>
                <a:cs typeface="Verdana" panose="020B0604030504040204" pitchFamily="34" charset="0"/>
              </a:rPr>
              <a:t>Konsistenz und Standardisierung </a:t>
            </a:r>
          </a:p>
          <a:p>
            <a:pPr marL="285750" indent="-285750">
              <a:spcBef>
                <a:spcPct val="50000"/>
              </a:spcBef>
              <a:buSzPct val="80000"/>
            </a:pPr>
            <a:r>
              <a:rPr lang="de-DE" dirty="0">
                <a:ea typeface="Verdana" panose="020B0604030504040204" pitchFamily="34" charset="0"/>
                <a:cs typeface="Verdana" panose="020B0604030504040204" pitchFamily="34" charset="0"/>
              </a:rPr>
              <a:t>Integration </a:t>
            </a:r>
          </a:p>
          <a:p>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Titel 1"/>
          <p:cNvSpPr txBox="1">
            <a:spLocks/>
          </p:cNvSpPr>
          <p:nvPr/>
        </p:nvSpPr>
        <p:spPr>
          <a:xfrm>
            <a:off x="251520" y="183778"/>
            <a:ext cx="8640960" cy="115699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Statement </a:t>
            </a:r>
            <a:r>
              <a:rPr lang="de-DE" dirty="0" err="1" smtClean="0"/>
              <a:t>of</a:t>
            </a:r>
            <a:r>
              <a:rPr lang="de-DE" dirty="0" smtClean="0"/>
              <a:t> International </a:t>
            </a:r>
            <a:r>
              <a:rPr lang="de-DE" dirty="0" err="1" smtClean="0"/>
              <a:t>Cataloguing</a:t>
            </a:r>
            <a:r>
              <a:rPr lang="de-DE" dirty="0" smtClean="0"/>
              <a:t> </a:t>
            </a:r>
            <a:r>
              <a:rPr lang="de-DE" dirty="0" err="1" smtClean="0"/>
              <a:t>Principles</a:t>
            </a:r>
            <a:r>
              <a:rPr lang="en-US" dirty="0" smtClean="0"/>
              <a:t> (ICP)</a:t>
            </a:r>
            <a:r>
              <a:rPr lang="de-DE" dirty="0" smtClean="0"/>
              <a:t/>
            </a:r>
            <a:br>
              <a:rPr lang="de-DE" dirty="0" smtClean="0"/>
            </a:br>
            <a:endParaRPr lang="de-DE" dirty="0"/>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036444615"/>
      </p:ext>
    </p:extLst>
  </p:cSld>
  <p:clrMapOvr>
    <a:masterClrMapping/>
  </p:clrMapOvr>
  <mc:AlternateContent xmlns:mc="http://schemas.openxmlformats.org/markup-compatibility/2006" xmlns:p14="http://schemas.microsoft.com/office/powerpoint/2010/main">
    <mc:Choice Requires="p14">
      <p:transition spd="slow" p14:dur="2000" advTm="18316"/>
    </mc:Choice>
    <mc:Fallback xmlns="">
      <p:transition spd="slow" advTm="183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3978</Words>
  <Application>Microsoft Office PowerPoint</Application>
  <PresentationFormat>Bildschirmpräsentation (4:3)</PresentationFormat>
  <Paragraphs>547</Paragraphs>
  <Slides>35</Slides>
  <Notes>35</Notes>
  <HiddenSlides>0</HiddenSlides>
  <MMClips>35</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35</vt:i4>
      </vt:variant>
    </vt:vector>
  </HeadingPairs>
  <TitlesOfParts>
    <vt:vector size="37" baseType="lpstr">
      <vt:lpstr>Larissa</vt:lpstr>
      <vt:lpstr>Folie</vt:lpstr>
      <vt:lpstr>Schulungsunterlagen der AG RDA</vt:lpstr>
      <vt:lpstr>Einführung und Grundlagen </vt:lpstr>
      <vt:lpstr>PowerPoint-Präsentation</vt:lpstr>
      <vt:lpstr>Was ist wichtig zu wissen?</vt:lpstr>
      <vt:lpstr>Einführung und Grundlagen Teil 1 </vt:lpstr>
      <vt:lpstr>Grundlagenmodell des Standards RDA</vt:lpstr>
      <vt:lpstr>Statement of International Cataloguing Principles (ICP) </vt:lpstr>
      <vt:lpstr>PowerPoint-Präsentation</vt:lpstr>
      <vt:lpstr>PowerPoint-Präsentation</vt:lpstr>
      <vt:lpstr>Functional Requirements for Bibliographic Records (FRBR)</vt:lpstr>
      <vt:lpstr>PowerPoint-Präsentation</vt:lpstr>
      <vt:lpstr>Functional Requirements for Bibliographic Records (FRBR)</vt:lpstr>
      <vt:lpstr>Functional Requirements for Bibliographic Records (FRBR)</vt:lpstr>
      <vt:lpstr>Beschreibung von Entitäten Darstellung von Beziehungen </vt:lpstr>
      <vt:lpstr>Entitäten/Merkmale/Beziehungen</vt:lpstr>
      <vt:lpstr>Beispiel</vt:lpstr>
      <vt:lpstr>FRBR-Gruppen</vt:lpstr>
      <vt:lpstr>FRBR-Entitäten der Gruppe 1</vt:lpstr>
      <vt:lpstr>Strukturierte Darstellung der Daten nach FRBR</vt:lpstr>
      <vt:lpstr>FRBR-Entitäten der Gruppe 2</vt:lpstr>
      <vt:lpstr>FRBR-Entitäten der Gruppe 3</vt:lpstr>
      <vt:lpstr>Merkmale der Entität Werk</vt:lpstr>
      <vt:lpstr>Merkmale der Entität Expression</vt:lpstr>
      <vt:lpstr>Merkmale der Entität Manifestation</vt:lpstr>
      <vt:lpstr>Merkmale der Entität Exemplar</vt:lpstr>
      <vt:lpstr>FRBR-Beispiel 1</vt:lpstr>
      <vt:lpstr>FRBR-Beispiel 2</vt:lpstr>
      <vt:lpstr>Ist FRBR eine ganz neue Idee?</vt:lpstr>
      <vt:lpstr>Werkfamilie oder die Abgrenzungsproblematik</vt:lpstr>
      <vt:lpstr>PowerPoint-Präsentation</vt:lpstr>
      <vt:lpstr>Functional Requirements for Authority Data FRAD</vt:lpstr>
      <vt:lpstr>Functional Requirements for Subject Authority Data FRSAD</vt:lpstr>
      <vt:lpstr>PowerPoint-Präsentation</vt:lpstr>
      <vt:lpstr>Was wurde bisher behandelt?</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91</cp:revision>
  <cp:lastPrinted>2015-08-24T11:11:24Z</cp:lastPrinted>
  <dcterms:created xsi:type="dcterms:W3CDTF">2014-02-18T07:01:40Z</dcterms:created>
  <dcterms:modified xsi:type="dcterms:W3CDTF">2015-09-10T13:38:59Z</dcterms:modified>
</cp:coreProperties>
</file>